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85" r:id="rId1"/>
  </p:sldMasterIdLst>
  <p:notesMasterIdLst>
    <p:notesMasterId r:id="rId153"/>
  </p:notesMasterIdLst>
  <p:handoutMasterIdLst>
    <p:handoutMasterId r:id="rId154"/>
  </p:handoutMasterIdLst>
  <p:sldIdLst>
    <p:sldId id="264" r:id="rId2"/>
    <p:sldId id="256" r:id="rId3"/>
    <p:sldId id="624" r:id="rId4"/>
    <p:sldId id="699" r:id="rId5"/>
    <p:sldId id="698" r:id="rId6"/>
    <p:sldId id="257" r:id="rId7"/>
    <p:sldId id="626" r:id="rId8"/>
    <p:sldId id="702" r:id="rId9"/>
    <p:sldId id="632" r:id="rId10"/>
    <p:sldId id="633" r:id="rId11"/>
    <p:sldId id="458" r:id="rId12"/>
    <p:sldId id="634" r:id="rId13"/>
    <p:sldId id="459" r:id="rId14"/>
    <p:sldId id="635" r:id="rId15"/>
    <p:sldId id="636" r:id="rId16"/>
    <p:sldId id="637" r:id="rId17"/>
    <p:sldId id="638" r:id="rId18"/>
    <p:sldId id="404" r:id="rId19"/>
    <p:sldId id="405" r:id="rId20"/>
    <p:sldId id="460" r:id="rId21"/>
    <p:sldId id="406" r:id="rId22"/>
    <p:sldId id="639" r:id="rId23"/>
    <p:sldId id="408" r:id="rId24"/>
    <p:sldId id="413" r:id="rId25"/>
    <p:sldId id="461" r:id="rId26"/>
    <p:sldId id="642" r:id="rId27"/>
    <p:sldId id="643" r:id="rId28"/>
    <p:sldId id="416" r:id="rId29"/>
    <p:sldId id="417" r:id="rId30"/>
    <p:sldId id="418" r:id="rId31"/>
    <p:sldId id="644" r:id="rId32"/>
    <p:sldId id="645" r:id="rId33"/>
    <p:sldId id="646" r:id="rId34"/>
    <p:sldId id="449" r:id="rId35"/>
    <p:sldId id="448" r:id="rId36"/>
    <p:sldId id="422" r:id="rId37"/>
    <p:sldId id="423" r:id="rId38"/>
    <p:sldId id="647" r:id="rId39"/>
    <p:sldId id="648" r:id="rId40"/>
    <p:sldId id="649" r:id="rId41"/>
    <p:sldId id="650" r:id="rId42"/>
    <p:sldId id="428" r:id="rId43"/>
    <p:sldId id="429" r:id="rId44"/>
    <p:sldId id="430" r:id="rId45"/>
    <p:sldId id="432" r:id="rId46"/>
    <p:sldId id="440" r:id="rId47"/>
    <p:sldId id="431" r:id="rId48"/>
    <p:sldId id="652" r:id="rId49"/>
    <p:sldId id="479" r:id="rId50"/>
    <p:sldId id="480" r:id="rId51"/>
    <p:sldId id="653" r:id="rId52"/>
    <p:sldId id="437" r:id="rId53"/>
    <p:sldId id="439" r:id="rId54"/>
    <p:sldId id="433" r:id="rId55"/>
    <p:sldId id="463" r:id="rId56"/>
    <p:sldId id="434" r:id="rId57"/>
    <p:sldId id="654" r:id="rId58"/>
    <p:sldId id="660" r:id="rId59"/>
    <p:sldId id="444" r:id="rId60"/>
    <p:sldId id="445" r:id="rId61"/>
    <p:sldId id="446" r:id="rId62"/>
    <p:sldId id="661" r:id="rId63"/>
    <p:sldId id="662" r:id="rId64"/>
    <p:sldId id="410" r:id="rId65"/>
    <p:sldId id="451" r:id="rId66"/>
    <p:sldId id="409" r:id="rId67"/>
    <p:sldId id="696" r:id="rId68"/>
    <p:sldId id="674" r:id="rId69"/>
    <p:sldId id="692" r:id="rId70"/>
    <p:sldId id="398" r:id="rId71"/>
    <p:sldId id="399" r:id="rId72"/>
    <p:sldId id="400" r:id="rId73"/>
    <p:sldId id="401" r:id="rId74"/>
    <p:sldId id="402" r:id="rId75"/>
    <p:sldId id="403" r:id="rId76"/>
    <p:sldId id="543" r:id="rId77"/>
    <p:sldId id="551" r:id="rId78"/>
    <p:sldId id="552" r:id="rId79"/>
    <p:sldId id="553" r:id="rId80"/>
    <p:sldId id="700" r:id="rId81"/>
    <p:sldId id="627" r:id="rId82"/>
    <p:sldId id="419" r:id="rId83"/>
    <p:sldId id="582" r:id="rId84"/>
    <p:sldId id="583" r:id="rId85"/>
    <p:sldId id="420" r:id="rId86"/>
    <p:sldId id="421" r:id="rId87"/>
    <p:sldId id="628" r:id="rId88"/>
    <p:sldId id="425" r:id="rId89"/>
    <p:sldId id="426" r:id="rId90"/>
    <p:sldId id="427" r:id="rId91"/>
    <p:sldId id="557" r:id="rId92"/>
    <p:sldId id="435" r:id="rId93"/>
    <p:sldId id="436" r:id="rId94"/>
    <p:sldId id="586" r:id="rId95"/>
    <p:sldId id="452" r:id="rId96"/>
    <p:sldId id="453" r:id="rId97"/>
    <p:sldId id="454" r:id="rId98"/>
    <p:sldId id="455" r:id="rId99"/>
    <p:sldId id="456" r:id="rId100"/>
    <p:sldId id="464" r:id="rId101"/>
    <p:sldId id="629" r:id="rId102"/>
    <p:sldId id="593" r:id="rId103"/>
    <p:sldId id="465" r:id="rId104"/>
    <p:sldId id="466" r:id="rId105"/>
    <p:sldId id="468" r:id="rId106"/>
    <p:sldId id="469" r:id="rId107"/>
    <p:sldId id="470" r:id="rId108"/>
    <p:sldId id="471" r:id="rId109"/>
    <p:sldId id="472" r:id="rId110"/>
    <p:sldId id="630" r:id="rId111"/>
    <p:sldId id="473" r:id="rId112"/>
    <p:sldId id="474" r:id="rId113"/>
    <p:sldId id="475" r:id="rId114"/>
    <p:sldId id="476" r:id="rId115"/>
    <p:sldId id="477" r:id="rId116"/>
    <p:sldId id="478" r:id="rId117"/>
    <p:sldId id="592" r:id="rId118"/>
    <p:sldId id="485" r:id="rId119"/>
    <p:sldId id="486" r:id="rId120"/>
    <p:sldId id="487" r:id="rId121"/>
    <p:sldId id="488" r:id="rId122"/>
    <p:sldId id="489" r:id="rId123"/>
    <p:sldId id="490" r:id="rId124"/>
    <p:sldId id="491" r:id="rId125"/>
    <p:sldId id="492" r:id="rId126"/>
    <p:sldId id="493" r:id="rId127"/>
    <p:sldId id="494" r:id="rId128"/>
    <p:sldId id="495" r:id="rId129"/>
    <p:sldId id="496" r:id="rId130"/>
    <p:sldId id="497" r:id="rId131"/>
    <p:sldId id="498" r:id="rId132"/>
    <p:sldId id="499" r:id="rId133"/>
    <p:sldId id="500" r:id="rId134"/>
    <p:sldId id="501" r:id="rId135"/>
    <p:sldId id="503" r:id="rId136"/>
    <p:sldId id="504" r:id="rId137"/>
    <p:sldId id="505" r:id="rId138"/>
    <p:sldId id="506" r:id="rId139"/>
    <p:sldId id="507" r:id="rId140"/>
    <p:sldId id="508" r:id="rId141"/>
    <p:sldId id="509" r:id="rId142"/>
    <p:sldId id="512" r:id="rId143"/>
    <p:sldId id="513" r:id="rId144"/>
    <p:sldId id="514" r:id="rId145"/>
    <p:sldId id="594" r:id="rId146"/>
    <p:sldId id="595" r:id="rId147"/>
    <p:sldId id="596" r:id="rId148"/>
    <p:sldId id="597" r:id="rId149"/>
    <p:sldId id="590" r:id="rId150"/>
    <p:sldId id="591" r:id="rId151"/>
    <p:sldId id="517" r:id="rId152"/>
  </p:sldIdLst>
  <p:sldSz cx="13716000" cy="10287000"/>
  <p:notesSz cx="6858000" cy="9144000"/>
  <p:defaultTextStyle>
    <a:defPPr>
      <a:defRPr lang="pt-BR"/>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68561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37123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05685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742473"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3428091"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113710"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4799328"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5484947"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3240" userDrawn="1">
          <p15:clr>
            <a:srgbClr val="A4A3A4"/>
          </p15:clr>
        </p15:guide>
        <p15:guide id="2" orient="horz" pos="3989" userDrawn="1">
          <p15:clr>
            <a:srgbClr val="A4A3A4"/>
          </p15:clr>
        </p15:guide>
        <p15:guide id="3" orient="horz" pos="1403" userDrawn="1">
          <p15:clr>
            <a:srgbClr val="A4A3A4"/>
          </p15:clr>
        </p15:guide>
        <p15:guide id="4" orient="horz" pos="5418" userDrawn="1">
          <p15:clr>
            <a:srgbClr val="A4A3A4"/>
          </p15:clr>
        </p15:guide>
        <p15:guide id="5" orient="horz" pos="1605" userDrawn="1">
          <p15:clr>
            <a:srgbClr val="A4A3A4"/>
          </p15:clr>
        </p15:guide>
        <p15:guide id="6" pos="5273" userDrawn="1">
          <p15:clr>
            <a:srgbClr val="A4A3A4"/>
          </p15:clr>
        </p15:guide>
        <p15:guide id="7" pos="4592" userDrawn="1">
          <p15:clr>
            <a:srgbClr val="A4A3A4"/>
          </p15:clr>
        </p15:guide>
        <p15:guide id="8" pos="8221" userDrawn="1">
          <p15:clr>
            <a:srgbClr val="A4A3A4"/>
          </p15:clr>
        </p15:guide>
        <p15:guide id="9" pos="8302" userDrawn="1">
          <p15:clr>
            <a:srgbClr val="A4A3A4"/>
          </p15:clr>
        </p15:guide>
        <p15:guide id="10" pos="62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DE"/>
    <a:srgbClr val="69ADE7"/>
    <a:srgbClr val="F6862A"/>
    <a:srgbClr val="9236A4"/>
    <a:srgbClr val="8FC157"/>
    <a:srgbClr val="105B95"/>
    <a:srgbClr val="666666"/>
    <a:srgbClr val="4F81BD"/>
    <a:srgbClr val="C0E3F8"/>
    <a:srgbClr val="0B9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6" autoAdjust="0"/>
    <p:restoredTop sz="94249" autoAdjust="0"/>
  </p:normalViewPr>
  <p:slideViewPr>
    <p:cSldViewPr>
      <p:cViewPr varScale="1">
        <p:scale>
          <a:sx n="43" d="100"/>
          <a:sy n="43" d="100"/>
        </p:scale>
        <p:origin x="1452" y="60"/>
      </p:cViewPr>
      <p:guideLst>
        <p:guide orient="horz" pos="3240"/>
        <p:guide orient="horz" pos="3989"/>
        <p:guide orient="horz" pos="1403"/>
        <p:guide orient="horz" pos="5418"/>
        <p:guide orient="horz" pos="1605"/>
        <p:guide pos="5273"/>
        <p:guide pos="4592"/>
        <p:guide pos="8221"/>
        <p:guide pos="8302"/>
        <p:guide pos="625"/>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82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microsoft.com/office/2016/11/relationships/changesInfo" Target="changesInfos/changesInfo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_rels/viewProps.xml.rels><?xml version="1.0" encoding="UTF-8" standalone="yes"?>
<Relationships xmlns="http://schemas.openxmlformats.org/package/2006/relationships"><Relationship Id="rId1" Type="http://schemas.openxmlformats.org/officeDocument/2006/relationships/slide" Target="slides/slide1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Vasconcelos" userId="83243020-973c-4256-91c7-b55acdc5df15" providerId="ADAL" clId="{BDC3A452-A178-4010-A3D6-C27EE3D54C82}"/>
    <pc:docChg chg="delSld">
      <pc:chgData name="Leonardo Vasconcelos" userId="83243020-973c-4256-91c7-b55acdc5df15" providerId="ADAL" clId="{BDC3A452-A178-4010-A3D6-C27EE3D54C82}" dt="2022-05-21T14:41:28.194" v="0" actId="47"/>
      <pc:docMkLst>
        <pc:docMk/>
      </pc:docMkLst>
      <pc:sldChg chg="del">
        <pc:chgData name="Leonardo Vasconcelos" userId="83243020-973c-4256-91c7-b55acdc5df15" providerId="ADAL" clId="{BDC3A452-A178-4010-A3D6-C27EE3D54C82}" dt="2022-05-21T14:41:28.194" v="0" actId="47"/>
        <pc:sldMkLst>
          <pc:docMk/>
          <pc:sldMk cId="1363752354" sldId="412"/>
        </pc:sldMkLst>
      </pc:sldChg>
      <pc:sldChg chg="del">
        <pc:chgData name="Leonardo Vasconcelos" userId="83243020-973c-4256-91c7-b55acdc5df15" providerId="ADAL" clId="{BDC3A452-A178-4010-A3D6-C27EE3D54C82}" dt="2022-05-21T14:41:28.194" v="0" actId="47"/>
        <pc:sldMkLst>
          <pc:docMk/>
          <pc:sldMk cId="1760076984" sldId="640"/>
        </pc:sldMkLst>
      </pc:sldChg>
      <pc:sldChg chg="del">
        <pc:chgData name="Leonardo Vasconcelos" userId="83243020-973c-4256-91c7-b55acdc5df15" providerId="ADAL" clId="{BDC3A452-A178-4010-A3D6-C27EE3D54C82}" dt="2022-05-21T14:41:28.194" v="0" actId="47"/>
        <pc:sldMkLst>
          <pc:docMk/>
          <pc:sldMk cId="2698610565" sldId="641"/>
        </pc:sldMkLst>
      </pc:sldChg>
    </pc:docChg>
  </pc:docChgLst>
  <pc:docChgLst>
    <pc:chgData name="Leonardo Vasconcelos" userId="83243020-973c-4256-91c7-b55acdc5df15" providerId="ADAL" clId="{005FB6DF-5A40-4193-BE71-F7E63C46E2F3}"/>
    <pc:docChg chg="modSld">
      <pc:chgData name="Leonardo Vasconcelos" userId="83243020-973c-4256-91c7-b55acdc5df15" providerId="ADAL" clId="{005FB6DF-5A40-4193-BE71-F7E63C46E2F3}" dt="2022-01-10T13:35:07.314" v="36" actId="20577"/>
      <pc:docMkLst>
        <pc:docMk/>
      </pc:docMkLst>
      <pc:sldChg chg="modSp mod">
        <pc:chgData name="Leonardo Vasconcelos" userId="83243020-973c-4256-91c7-b55acdc5df15" providerId="ADAL" clId="{005FB6DF-5A40-4193-BE71-F7E63C46E2F3}" dt="2022-01-10T13:34:08.140" v="28" actId="20577"/>
        <pc:sldMkLst>
          <pc:docMk/>
          <pc:sldMk cId="0" sldId="256"/>
        </pc:sldMkLst>
        <pc:spChg chg="mod">
          <ac:chgData name="Leonardo Vasconcelos" userId="83243020-973c-4256-91c7-b55acdc5df15" providerId="ADAL" clId="{005FB6DF-5A40-4193-BE71-F7E63C46E2F3}" dt="2022-01-10T13:34:08.140" v="28" actId="20577"/>
          <ac:spMkLst>
            <pc:docMk/>
            <pc:sldMk cId="0" sldId="256"/>
            <ac:spMk id="9" creationId="{00000000-0000-0000-0000-000000000000}"/>
          </ac:spMkLst>
        </pc:spChg>
      </pc:sldChg>
      <pc:sldChg chg="modSp mod">
        <pc:chgData name="Leonardo Vasconcelos" userId="83243020-973c-4256-91c7-b55acdc5df15" providerId="ADAL" clId="{005FB6DF-5A40-4193-BE71-F7E63C46E2F3}" dt="2022-01-10T13:35:07.314" v="36" actId="20577"/>
        <pc:sldMkLst>
          <pc:docMk/>
          <pc:sldMk cId="1204906531" sldId="257"/>
        </pc:sldMkLst>
        <pc:spChg chg="mod">
          <ac:chgData name="Leonardo Vasconcelos" userId="83243020-973c-4256-91c7-b55acdc5df15" providerId="ADAL" clId="{005FB6DF-5A40-4193-BE71-F7E63C46E2F3}" dt="2022-01-10T13:35:07.314" v="36" actId="20577"/>
          <ac:spMkLst>
            <pc:docMk/>
            <pc:sldMk cId="1204906531" sldId="257"/>
            <ac:spMk id="3" creationId="{00000000-0000-0000-0000-000000000000}"/>
          </ac:spMkLst>
        </pc:spChg>
      </pc:sldChg>
      <pc:sldChg chg="modSp mod">
        <pc:chgData name="Leonardo Vasconcelos" userId="83243020-973c-4256-91c7-b55acdc5df15" providerId="ADAL" clId="{005FB6DF-5A40-4193-BE71-F7E63C46E2F3}" dt="2021-12-18T10:54:25.528" v="3" actId="20577"/>
        <pc:sldMkLst>
          <pc:docMk/>
          <pc:sldMk cId="363095080" sldId="264"/>
        </pc:sldMkLst>
        <pc:spChg chg="mod">
          <ac:chgData name="Leonardo Vasconcelos" userId="83243020-973c-4256-91c7-b55acdc5df15" providerId="ADAL" clId="{005FB6DF-5A40-4193-BE71-F7E63C46E2F3}" dt="2021-12-18T10:54:25.528" v="3" actId="20577"/>
          <ac:spMkLst>
            <pc:docMk/>
            <pc:sldMk cId="363095080" sldId="264"/>
            <ac:spMk id="6" creationId="{00000000-0000-0000-0000-000000000000}"/>
          </ac:spMkLst>
        </pc:spChg>
      </pc:sldChg>
    </pc:docChg>
  </pc:docChgLst>
  <pc:docChgLst>
    <pc:chgData name="Leonardo Alves Vasconcelos" userId="S::leonardo.vasconcelos@fgv.br::83243020-973c-4256-91c7-b55acdc5df15" providerId="AD" clId="Web-{E440DDB4-91F3-4D3F-ADF1-3DCBFD538FBA}"/>
    <pc:docChg chg="modSld">
      <pc:chgData name="Leonardo Alves Vasconcelos" userId="S::leonardo.vasconcelos@fgv.br::83243020-973c-4256-91c7-b55acdc5df15" providerId="AD" clId="Web-{E440DDB4-91F3-4D3F-ADF1-3DCBFD538FBA}" dt="2022-03-14T21:51:40.839" v="54" actId="20577"/>
      <pc:docMkLst>
        <pc:docMk/>
      </pc:docMkLst>
      <pc:sldChg chg="modSp">
        <pc:chgData name="Leonardo Alves Vasconcelos" userId="S::leonardo.vasconcelos@fgv.br::83243020-973c-4256-91c7-b55acdc5df15" providerId="AD" clId="Web-{E440DDB4-91F3-4D3F-ADF1-3DCBFD538FBA}" dt="2022-03-14T21:51:40.839" v="54" actId="20577"/>
        <pc:sldMkLst>
          <pc:docMk/>
          <pc:sldMk cId="1204906531" sldId="257"/>
        </pc:sldMkLst>
        <pc:spChg chg="mod">
          <ac:chgData name="Leonardo Alves Vasconcelos" userId="S::leonardo.vasconcelos@fgv.br::83243020-973c-4256-91c7-b55acdc5df15" providerId="AD" clId="Web-{E440DDB4-91F3-4D3F-ADF1-3DCBFD538FBA}" dt="2022-03-14T21:51:40.839" v="54" actId="20577"/>
          <ac:spMkLst>
            <pc:docMk/>
            <pc:sldMk cId="1204906531" sldId="257"/>
            <ac:spMk id="3" creationId="{00000000-0000-0000-0000-000000000000}"/>
          </ac:spMkLst>
        </pc:spChg>
      </pc:sldChg>
    </pc:docChg>
  </pc:docChgLst>
  <pc:docChgLst>
    <pc:chgData name="Leonardo Vasconcelos" userId="83243020-973c-4256-91c7-b55acdc5df15" providerId="ADAL" clId="{371D1632-671A-403B-8BA5-C7D227D36971}"/>
    <pc:docChg chg="delSld">
      <pc:chgData name="Leonardo Vasconcelos" userId="83243020-973c-4256-91c7-b55acdc5df15" providerId="ADAL" clId="{371D1632-671A-403B-8BA5-C7D227D36971}" dt="2023-07-10T01:20:28.700" v="0" actId="47"/>
      <pc:docMkLst>
        <pc:docMk/>
      </pc:docMkLst>
      <pc:sldChg chg="del">
        <pc:chgData name="Leonardo Vasconcelos" userId="83243020-973c-4256-91c7-b55acdc5df15" providerId="ADAL" clId="{371D1632-671A-403B-8BA5-C7D227D36971}" dt="2023-07-10T01:20:28.700" v="0" actId="47"/>
        <pc:sldMkLst>
          <pc:docMk/>
          <pc:sldMk cId="3936576657" sldId="701"/>
        </pc:sldMkLst>
      </pc:sldChg>
    </pc:docChg>
  </pc:docChgLst>
  <pc:docChgLst>
    <pc:chgData name="Leonardo Alves Vasconcelos" userId="S::leonardo.vasconcelos@fgv.br::83243020-973c-4256-91c7-b55acdc5df15" providerId="AD" clId="Web-{A1305652-7AEA-4541-A9FE-58213A73A314}"/>
    <pc:docChg chg="addSld modSld">
      <pc:chgData name="Leonardo Alves Vasconcelos" userId="S::leonardo.vasconcelos@fgv.br::83243020-973c-4256-91c7-b55acdc5df15" providerId="AD" clId="Web-{A1305652-7AEA-4541-A9FE-58213A73A314}" dt="2022-07-12T21:00:59.992" v="37" actId="1076"/>
      <pc:docMkLst>
        <pc:docMk/>
      </pc:docMkLst>
      <pc:sldChg chg="modSp">
        <pc:chgData name="Leonardo Alves Vasconcelos" userId="S::leonardo.vasconcelos@fgv.br::83243020-973c-4256-91c7-b55acdc5df15" providerId="AD" clId="Web-{A1305652-7AEA-4541-A9FE-58213A73A314}" dt="2022-07-12T20:58:27.845" v="13" actId="20577"/>
        <pc:sldMkLst>
          <pc:docMk/>
          <pc:sldMk cId="1204906531" sldId="257"/>
        </pc:sldMkLst>
        <pc:spChg chg="mod">
          <ac:chgData name="Leonardo Alves Vasconcelos" userId="S::leonardo.vasconcelos@fgv.br::83243020-973c-4256-91c7-b55acdc5df15" providerId="AD" clId="Web-{A1305652-7AEA-4541-A9FE-58213A73A314}" dt="2022-07-12T20:58:27.845" v="13" actId="20577"/>
          <ac:spMkLst>
            <pc:docMk/>
            <pc:sldMk cId="1204906531" sldId="257"/>
            <ac:spMk id="3" creationId="{00000000-0000-0000-0000-000000000000}"/>
          </ac:spMkLst>
        </pc:spChg>
      </pc:sldChg>
      <pc:sldChg chg="addSp delSp modSp new">
        <pc:chgData name="Leonardo Alves Vasconcelos" userId="S::leonardo.vasconcelos@fgv.br::83243020-973c-4256-91c7-b55acdc5df15" providerId="AD" clId="Web-{A1305652-7AEA-4541-A9FE-58213A73A314}" dt="2022-07-12T20:59:36.645" v="21" actId="1076"/>
        <pc:sldMkLst>
          <pc:docMk/>
          <pc:sldMk cId="3936576657" sldId="701"/>
        </pc:sldMkLst>
        <pc:spChg chg="mod">
          <ac:chgData name="Leonardo Alves Vasconcelos" userId="S::leonardo.vasconcelos@fgv.br::83243020-973c-4256-91c7-b55acdc5df15" providerId="AD" clId="Web-{A1305652-7AEA-4541-A9FE-58213A73A314}" dt="2022-07-12T20:59:34.332" v="20" actId="20577"/>
          <ac:spMkLst>
            <pc:docMk/>
            <pc:sldMk cId="3936576657" sldId="701"/>
            <ac:spMk id="2" creationId="{14EC1552-65C8-6224-1F76-CE1269F07BDC}"/>
          </ac:spMkLst>
        </pc:spChg>
        <pc:spChg chg="del">
          <ac:chgData name="Leonardo Alves Vasconcelos" userId="S::leonardo.vasconcelos@fgv.br::83243020-973c-4256-91c7-b55acdc5df15" providerId="AD" clId="Web-{A1305652-7AEA-4541-A9FE-58213A73A314}" dt="2022-07-12T20:58:54.549" v="15"/>
          <ac:spMkLst>
            <pc:docMk/>
            <pc:sldMk cId="3936576657" sldId="701"/>
            <ac:spMk id="3" creationId="{BF352E35-EA9E-7B92-E20D-2DF098215882}"/>
          </ac:spMkLst>
        </pc:spChg>
        <pc:picChg chg="add mod">
          <ac:chgData name="Leonardo Alves Vasconcelos" userId="S::leonardo.vasconcelos@fgv.br::83243020-973c-4256-91c7-b55acdc5df15" providerId="AD" clId="Web-{A1305652-7AEA-4541-A9FE-58213A73A314}" dt="2022-07-12T20:59:36.645" v="21" actId="1076"/>
          <ac:picMkLst>
            <pc:docMk/>
            <pc:sldMk cId="3936576657" sldId="701"/>
            <ac:picMk id="4" creationId="{75A951B6-3C32-FC4B-4301-1C105904354D}"/>
          </ac:picMkLst>
        </pc:picChg>
      </pc:sldChg>
      <pc:sldChg chg="addSp delSp modSp new">
        <pc:chgData name="Leonardo Alves Vasconcelos" userId="S::leonardo.vasconcelos@fgv.br::83243020-973c-4256-91c7-b55acdc5df15" providerId="AD" clId="Web-{A1305652-7AEA-4541-A9FE-58213A73A314}" dt="2022-07-12T21:00:59.992" v="37" actId="1076"/>
        <pc:sldMkLst>
          <pc:docMk/>
          <pc:sldMk cId="2528569265" sldId="702"/>
        </pc:sldMkLst>
        <pc:spChg chg="mod">
          <ac:chgData name="Leonardo Alves Vasconcelos" userId="S::leonardo.vasconcelos@fgv.br::83243020-973c-4256-91c7-b55acdc5df15" providerId="AD" clId="Web-{A1305652-7AEA-4541-A9FE-58213A73A314}" dt="2022-07-12T20:59:49.395" v="27" actId="20577"/>
          <ac:spMkLst>
            <pc:docMk/>
            <pc:sldMk cId="2528569265" sldId="702"/>
            <ac:spMk id="2" creationId="{17EBF1DE-BF5E-695D-B5B2-68E3BDABF30B}"/>
          </ac:spMkLst>
        </pc:spChg>
        <pc:spChg chg="del">
          <ac:chgData name="Leonardo Alves Vasconcelos" userId="S::leonardo.vasconcelos@fgv.br::83243020-973c-4256-91c7-b55acdc5df15" providerId="AD" clId="Web-{A1305652-7AEA-4541-A9FE-58213A73A314}" dt="2022-07-12T20:59:54.973" v="28"/>
          <ac:spMkLst>
            <pc:docMk/>
            <pc:sldMk cId="2528569265" sldId="702"/>
            <ac:spMk id="3" creationId="{005F9D51-2C63-B311-3BC5-70D36A70B9D1}"/>
          </ac:spMkLst>
        </pc:spChg>
        <pc:picChg chg="add mod modCrop">
          <ac:chgData name="Leonardo Alves Vasconcelos" userId="S::leonardo.vasconcelos@fgv.br::83243020-973c-4256-91c7-b55acdc5df15" providerId="AD" clId="Web-{A1305652-7AEA-4541-A9FE-58213A73A314}" dt="2022-07-12T21:00:59.992" v="37" actId="1076"/>
          <ac:picMkLst>
            <pc:docMk/>
            <pc:sldMk cId="2528569265" sldId="702"/>
            <ac:picMk id="4" creationId="{4196E6B2-BC44-66A2-AEE9-A07D158FDCA2}"/>
          </ac:picMkLst>
        </pc:picChg>
      </pc:sldChg>
    </pc:docChg>
  </pc:docChgLst>
  <pc:docChgLst>
    <pc:chgData name="Leonardo Alves Vasconcelos" userId="83243020-973c-4256-91c7-b55acdc5df15" providerId="ADAL" clId="{371D1632-671A-403B-8BA5-C7D227D36971}"/>
    <pc:docChg chg="custSel modSld">
      <pc:chgData name="Leonardo Alves Vasconcelos" userId="83243020-973c-4256-91c7-b55acdc5df15" providerId="ADAL" clId="{371D1632-671A-403B-8BA5-C7D227D36971}" dt="2022-10-15T21:20:09.891" v="125" actId="20577"/>
      <pc:docMkLst>
        <pc:docMk/>
      </pc:docMkLst>
      <pc:sldChg chg="modSp mod">
        <pc:chgData name="Leonardo Alves Vasconcelos" userId="83243020-973c-4256-91c7-b55acdc5df15" providerId="ADAL" clId="{371D1632-671A-403B-8BA5-C7D227D36971}" dt="2022-10-15T21:20:09.891" v="125" actId="20577"/>
        <pc:sldMkLst>
          <pc:docMk/>
          <pc:sldMk cId="1204906531" sldId="257"/>
        </pc:sldMkLst>
        <pc:spChg chg="mod">
          <ac:chgData name="Leonardo Alves Vasconcelos" userId="83243020-973c-4256-91c7-b55acdc5df15" providerId="ADAL" clId="{371D1632-671A-403B-8BA5-C7D227D36971}" dt="2022-10-15T21:20:09.891" v="125" actId="20577"/>
          <ac:spMkLst>
            <pc:docMk/>
            <pc:sldMk cId="1204906531" sldId="257"/>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diagrams/_rels/data13.xml.rels><?xml version="1.0" encoding="UTF-8" standalone="yes"?>
<Relationships xmlns="http://schemas.openxmlformats.org/package/2006/relationships"><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s>
</file>

<file path=ppt/diagrams/_rels/data3.xml.rels><?xml version="1.0" encoding="UTF-8" standalone="yes"?>
<Relationships xmlns="http://schemas.openxmlformats.org/package/2006/relationships"><Relationship Id="rId1" Type="http://schemas.openxmlformats.org/officeDocument/2006/relationships/image" Target="../media/image10.png"/></Relationships>
</file>

<file path=ppt/diagrams/_rels/data5.xml.rels><?xml version="1.0" encoding="UTF-8" standalone="yes"?>
<Relationships xmlns="http://schemas.openxmlformats.org/package/2006/relationships"><Relationship Id="rId1" Type="http://schemas.openxmlformats.org/officeDocument/2006/relationships/image" Target="../media/image10.png"/></Relationships>
</file>

<file path=ppt/diagrams/_rels/data7.xml.rels><?xml version="1.0" encoding="UTF-8" standalone="yes"?>
<Relationships xmlns="http://schemas.openxmlformats.org/package/2006/relationships"><Relationship Id="rId1" Type="http://schemas.openxmlformats.org/officeDocument/2006/relationships/image" Target="../media/image10.png"/></Relationships>
</file>

<file path=ppt/diagrams/_rels/data8.xml.rels><?xml version="1.0" encoding="UTF-8" standalone="yes"?>
<Relationships xmlns="http://schemas.openxmlformats.org/package/2006/relationships"><Relationship Id="rId1" Type="http://schemas.openxmlformats.org/officeDocument/2006/relationships/image" Target="../media/image14.png"/></Relationships>
</file>

<file path=ppt/diagrams/_rels/data9.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1582A-92D2-40FB-BA59-A9AC891F7FF9}" type="doc">
      <dgm:prSet loTypeId="urn:microsoft.com/office/officeart/2008/layout/AscendingPictureAccentProcess" loCatId="picture" qsTypeId="urn:microsoft.com/office/officeart/2005/8/quickstyle/3d3" qsCatId="3D" csTypeId="urn:microsoft.com/office/officeart/2005/8/colors/accent2_1" csCatId="accent2" phldr="1"/>
      <dgm:spPr/>
      <dgm:t>
        <a:bodyPr/>
        <a:lstStyle/>
        <a:p>
          <a:endParaRPr lang="pt-BR"/>
        </a:p>
      </dgm:t>
    </dgm:pt>
    <dgm:pt modelId="{BBFC7AE0-A551-4013-A5D9-3C6CB13605D2}">
      <dgm:prSet phldrT="[Texto]" custT="1"/>
      <dgm:spPr/>
      <dgm:t>
        <a:bodyPr/>
        <a:lstStyle/>
        <a:p>
          <a:r>
            <a:rPr lang="pt-BR" sz="2400" b="0" dirty="0">
              <a:latin typeface="+mn-lt"/>
              <a:ea typeface="Verdana" panose="020B0604030504040204" pitchFamily="34" charset="0"/>
              <a:cs typeface="Arial" panose="020B0604020202020204" pitchFamily="34" charset="0"/>
            </a:rPr>
            <a:t>Planejar o Ger. do Cronograma </a:t>
          </a:r>
        </a:p>
      </dgm:t>
    </dgm:pt>
    <dgm:pt modelId="{D6F61FF9-BF33-41EC-87F6-214CB9638B05}" type="parTrans" cxnId="{E88E6AA3-17F6-4A8C-B141-BF9DB1C82D05}">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DF43A508-0A10-48BC-96A8-6BBD739EC699}" type="sibTrans" cxnId="{E88E6AA3-17F6-4A8C-B141-BF9DB1C82D05}">
      <dgm:prSet/>
      <dgm:spPr>
        <a:blipFill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30539B9F-0387-401A-BFEF-A85BFF79D390}">
      <dgm:prSet phldrT="[Texto]" custT="1"/>
      <dgm:spPr/>
      <dgm:t>
        <a:bodyPr/>
        <a:lstStyle/>
        <a:p>
          <a:r>
            <a:rPr lang="pt-BR" sz="2400" b="0" dirty="0">
              <a:latin typeface="+mn-lt"/>
              <a:ea typeface="Verdana" panose="020B0604030504040204" pitchFamily="34" charset="0"/>
              <a:cs typeface="Arial" panose="020B0604020202020204" pitchFamily="34" charset="0"/>
            </a:rPr>
            <a:t>Definir as Atividades</a:t>
          </a:r>
        </a:p>
      </dgm:t>
    </dgm:pt>
    <dgm:pt modelId="{E70B817F-C1FA-4761-9EF3-3614F7ADF18A}" type="parTrans" cxnId="{82930F66-91F8-4EA3-88BC-48C7B85427E4}">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CE5D27EA-0F88-4FBA-9839-5DA7390C9D52}" type="sibTrans" cxnId="{82930F66-91F8-4EA3-88BC-48C7B85427E4}">
      <dgm:prSet/>
      <dgm:spPr>
        <a:blipFill rotWithShape="1">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4094D45A-8430-4AA3-A3D0-A5C95B494D23}">
      <dgm:prSet phldrT="[Texto]" custT="1"/>
      <dgm:spPr/>
      <dgm:t>
        <a:bodyPr/>
        <a:lstStyle/>
        <a:p>
          <a:r>
            <a:rPr lang="pt-BR" sz="2400" b="0" dirty="0">
              <a:latin typeface="+mn-lt"/>
              <a:ea typeface="Verdana" panose="020B0604030504040204" pitchFamily="34" charset="0"/>
              <a:cs typeface="Arial" panose="020B0604020202020204" pitchFamily="34" charset="0"/>
            </a:rPr>
            <a:t>Sequenciar as Atividades</a:t>
          </a:r>
        </a:p>
      </dgm:t>
    </dgm:pt>
    <dgm:pt modelId="{051254B5-8167-4FDA-B994-CE2799F35BA7}" type="parTrans" cxnId="{BDF1725B-142F-4451-80CA-9A45733199C2}">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83C881B4-44D2-4DE2-8D4F-05E86631F49C}" type="sibTrans" cxnId="{BDF1725B-142F-4451-80CA-9A45733199C2}">
      <dgm:prSet/>
      <dgm:spPr>
        <a:blipFill rotWithShape="1">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3DF995CA-1F52-481C-AC0F-98CDEC23425C}">
      <dgm:prSet phldrT="[Texto]" custT="1"/>
      <dgm:spPr/>
      <dgm:t>
        <a:bodyPr/>
        <a:lstStyle/>
        <a:p>
          <a:r>
            <a:rPr lang="pt-BR" sz="2400" b="0" dirty="0">
              <a:latin typeface="+mn-lt"/>
              <a:ea typeface="Verdana" panose="020B0604030504040204" pitchFamily="34" charset="0"/>
              <a:cs typeface="Arial" panose="020B0604020202020204" pitchFamily="34" charset="0"/>
            </a:rPr>
            <a:t>Estimar as Durações</a:t>
          </a:r>
        </a:p>
      </dgm:t>
    </dgm:pt>
    <dgm:pt modelId="{C3F91F1D-BA5D-4F72-BB18-CDA7C708B1E9}" type="parTrans" cxnId="{C5A9CE41-6F98-4908-935F-A6EA17D14DC6}">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8E7AAD28-A15A-4E81-BAC4-32DE6FD95F91}" type="sibTrans" cxnId="{C5A9CE41-6F98-4908-935F-A6EA17D14DC6}">
      <dgm:prSet/>
      <dgm:spPr>
        <a:blipFill rotWithShape="1">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91878418-2F6C-4709-914C-5E1ADA0EB094}">
      <dgm:prSet phldrT="[Texto]" custT="1"/>
      <dgm:spPr/>
      <dgm:t>
        <a:bodyPr/>
        <a:lstStyle/>
        <a:p>
          <a:r>
            <a:rPr lang="pt-BR" sz="2400" b="0" dirty="0">
              <a:latin typeface="+mn-lt"/>
              <a:ea typeface="Verdana" panose="020B0604030504040204" pitchFamily="34" charset="0"/>
              <a:cs typeface="Arial" panose="020B0604020202020204" pitchFamily="34" charset="0"/>
            </a:rPr>
            <a:t>Desenvolver o Cronograma</a:t>
          </a:r>
        </a:p>
      </dgm:t>
    </dgm:pt>
    <dgm:pt modelId="{7158B6C4-BF50-4E4C-B9A0-6ED7FF8E6C42}" type="parTrans" cxnId="{41373223-CF39-4218-A70A-4AC982745680}">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B0E934D3-A2B1-4C7F-8647-B6F3A8A3364F}" type="sibTrans" cxnId="{41373223-CF39-4218-A70A-4AC982745680}">
      <dgm:prSet/>
      <dgm:spPr>
        <a:blipFill rotWithShape="1">
          <a:blip xmlns:r="http://schemas.openxmlformats.org/officeDocument/2006/relationships" r:embed="rId5"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E9A2F0D3-6133-4F3D-84A1-F81DBAFA1886}">
      <dgm:prSet phldrT="[Texto]" custT="1"/>
      <dgm:spPr/>
      <dgm:t>
        <a:bodyPr/>
        <a:lstStyle/>
        <a:p>
          <a:r>
            <a:rPr lang="pt-BR" sz="2400" b="0" dirty="0">
              <a:latin typeface="+mn-lt"/>
              <a:ea typeface="Verdana" panose="020B0604030504040204" pitchFamily="34" charset="0"/>
              <a:cs typeface="Arial" panose="020B0604020202020204" pitchFamily="34" charset="0"/>
            </a:rPr>
            <a:t>Controlar o Cronograma</a:t>
          </a:r>
        </a:p>
      </dgm:t>
    </dgm:pt>
    <dgm:pt modelId="{A93610E3-C01D-4E29-8C76-504F40828816}" type="parTrans" cxnId="{1968B052-4161-4378-A7BD-1058CAB08A51}">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441B23BF-183E-4F29-A29C-3B1414A9A8D7}" type="sibTrans" cxnId="{1968B052-4161-4378-A7BD-1058CAB08A51}">
      <dgm:prSet/>
      <dgm:spPr>
        <a:blipFill rotWithShape="1">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F2E45AA0-9966-4127-8685-9331CA2AD5FC}" type="pres">
      <dgm:prSet presAssocID="{F4B1582A-92D2-40FB-BA59-A9AC891F7FF9}" presName="Name0" presStyleCnt="0">
        <dgm:presLayoutVars>
          <dgm:chMax val="7"/>
          <dgm:chPref val="7"/>
          <dgm:dir/>
        </dgm:presLayoutVars>
      </dgm:prSet>
      <dgm:spPr/>
    </dgm:pt>
    <dgm:pt modelId="{3652B320-588A-4304-9C37-87F3D5402DA5}" type="pres">
      <dgm:prSet presAssocID="{F4B1582A-92D2-40FB-BA59-A9AC891F7FF9}" presName="dot1" presStyleLbl="alignNode1" presStyleIdx="0" presStyleCnt="17"/>
      <dgm:spPr/>
    </dgm:pt>
    <dgm:pt modelId="{4E6EBD64-4DCA-4365-A882-2FFCCA97DE18}" type="pres">
      <dgm:prSet presAssocID="{F4B1582A-92D2-40FB-BA59-A9AC891F7FF9}" presName="dot2" presStyleLbl="alignNode1" presStyleIdx="1" presStyleCnt="17"/>
      <dgm:spPr/>
    </dgm:pt>
    <dgm:pt modelId="{E657CCA3-D024-4DF1-879D-E4D297F7D174}" type="pres">
      <dgm:prSet presAssocID="{F4B1582A-92D2-40FB-BA59-A9AC891F7FF9}" presName="dot3" presStyleLbl="alignNode1" presStyleIdx="2" presStyleCnt="17"/>
      <dgm:spPr/>
    </dgm:pt>
    <dgm:pt modelId="{E063C57D-0085-4FB8-B037-03A4B66346DD}" type="pres">
      <dgm:prSet presAssocID="{F4B1582A-92D2-40FB-BA59-A9AC891F7FF9}" presName="dot4" presStyleLbl="alignNode1" presStyleIdx="3" presStyleCnt="17"/>
      <dgm:spPr/>
    </dgm:pt>
    <dgm:pt modelId="{01BEF695-4249-4C9F-BE8E-862ECC77F4F1}" type="pres">
      <dgm:prSet presAssocID="{F4B1582A-92D2-40FB-BA59-A9AC891F7FF9}" presName="dot5" presStyleLbl="alignNode1" presStyleIdx="4" presStyleCnt="17"/>
      <dgm:spPr/>
    </dgm:pt>
    <dgm:pt modelId="{40EEB9CD-640E-4707-A2DF-ECAD714E49EF}" type="pres">
      <dgm:prSet presAssocID="{F4B1582A-92D2-40FB-BA59-A9AC891F7FF9}" presName="dot6" presStyleLbl="alignNode1" presStyleIdx="5" presStyleCnt="17"/>
      <dgm:spPr/>
    </dgm:pt>
    <dgm:pt modelId="{D1C37BA9-20FC-4A55-B51D-EB23AF1F3B60}" type="pres">
      <dgm:prSet presAssocID="{F4B1582A-92D2-40FB-BA59-A9AC891F7FF9}" presName="dot7" presStyleLbl="alignNode1" presStyleIdx="6" presStyleCnt="17"/>
      <dgm:spPr/>
    </dgm:pt>
    <dgm:pt modelId="{F050E501-A6D0-4908-A96E-91C3108DCB18}" type="pres">
      <dgm:prSet presAssocID="{F4B1582A-92D2-40FB-BA59-A9AC891F7FF9}" presName="dot8" presStyleLbl="alignNode1" presStyleIdx="7" presStyleCnt="17"/>
      <dgm:spPr/>
    </dgm:pt>
    <dgm:pt modelId="{A3D568C9-9A5B-4C80-92AF-B864598302E2}" type="pres">
      <dgm:prSet presAssocID="{F4B1582A-92D2-40FB-BA59-A9AC891F7FF9}" presName="dot9" presStyleLbl="alignNode1" presStyleIdx="8" presStyleCnt="17"/>
      <dgm:spPr/>
    </dgm:pt>
    <dgm:pt modelId="{B7C2DC2C-3736-431B-90B5-B1FDD76FC022}" type="pres">
      <dgm:prSet presAssocID="{F4B1582A-92D2-40FB-BA59-A9AC891F7FF9}" presName="dot10" presStyleLbl="alignNode1" presStyleIdx="9" presStyleCnt="17"/>
      <dgm:spPr/>
    </dgm:pt>
    <dgm:pt modelId="{D6F62109-BD81-4236-AB08-091D4F16725C}" type="pres">
      <dgm:prSet presAssocID="{F4B1582A-92D2-40FB-BA59-A9AC891F7FF9}" presName="dotArrow1" presStyleLbl="alignNode1" presStyleIdx="10" presStyleCnt="17"/>
      <dgm:spPr/>
    </dgm:pt>
    <dgm:pt modelId="{69CADA24-2C31-43A1-9446-0DF6BB480010}" type="pres">
      <dgm:prSet presAssocID="{F4B1582A-92D2-40FB-BA59-A9AC891F7FF9}" presName="dotArrow2" presStyleLbl="alignNode1" presStyleIdx="11" presStyleCnt="17"/>
      <dgm:spPr/>
    </dgm:pt>
    <dgm:pt modelId="{D19ADEA7-6E7A-4244-9843-5960CDC98769}" type="pres">
      <dgm:prSet presAssocID="{F4B1582A-92D2-40FB-BA59-A9AC891F7FF9}" presName="dotArrow3" presStyleLbl="alignNode1" presStyleIdx="12" presStyleCnt="17"/>
      <dgm:spPr/>
    </dgm:pt>
    <dgm:pt modelId="{CBB6B7E8-537E-4425-A43F-ED907198E0F7}" type="pres">
      <dgm:prSet presAssocID="{F4B1582A-92D2-40FB-BA59-A9AC891F7FF9}" presName="dotArrow4" presStyleLbl="alignNode1" presStyleIdx="13" presStyleCnt="17"/>
      <dgm:spPr/>
    </dgm:pt>
    <dgm:pt modelId="{9EE6C0D0-4141-459A-9DAE-8A23FD3D2228}" type="pres">
      <dgm:prSet presAssocID="{F4B1582A-92D2-40FB-BA59-A9AC891F7FF9}" presName="dotArrow5" presStyleLbl="alignNode1" presStyleIdx="14" presStyleCnt="17"/>
      <dgm:spPr/>
    </dgm:pt>
    <dgm:pt modelId="{8DACF018-E4F8-4FCD-AD80-417B51B6A80A}" type="pres">
      <dgm:prSet presAssocID="{F4B1582A-92D2-40FB-BA59-A9AC891F7FF9}" presName="dotArrow6" presStyleLbl="alignNode1" presStyleIdx="15" presStyleCnt="17"/>
      <dgm:spPr/>
    </dgm:pt>
    <dgm:pt modelId="{DAB30260-79B4-49EC-8317-7C6E34975496}" type="pres">
      <dgm:prSet presAssocID="{F4B1582A-92D2-40FB-BA59-A9AC891F7FF9}" presName="dotArrow7" presStyleLbl="alignNode1" presStyleIdx="16" presStyleCnt="17"/>
      <dgm:spPr/>
    </dgm:pt>
    <dgm:pt modelId="{3DD6F336-5CCE-4471-B894-327A0912E602}" type="pres">
      <dgm:prSet presAssocID="{BBFC7AE0-A551-4013-A5D9-3C6CB13605D2}" presName="parTx1" presStyleLbl="node1" presStyleIdx="0" presStyleCnt="6" custScaleX="130855" custLinFactNeighborX="15995"/>
      <dgm:spPr/>
    </dgm:pt>
    <dgm:pt modelId="{3E4AAC46-98DB-4625-8831-99AD72C57027}" type="pres">
      <dgm:prSet presAssocID="{DF43A508-0A10-48BC-96A8-6BBD739EC699}" presName="picture1" presStyleCnt="0"/>
      <dgm:spPr/>
    </dgm:pt>
    <dgm:pt modelId="{A31917A2-51BE-4956-95EF-AAEABB37643A}" type="pres">
      <dgm:prSet presAssocID="{DF43A508-0A10-48BC-96A8-6BBD739EC699}" presName="imageRepeatNode" presStyleLbl="fgImgPlace1" presStyleIdx="0" presStyleCnt="6"/>
      <dgm:spPr/>
    </dgm:pt>
    <dgm:pt modelId="{D3A66DE9-B064-4C08-9F6B-48B7EF615B40}" type="pres">
      <dgm:prSet presAssocID="{30539B9F-0387-401A-BFEF-A85BFF79D390}" presName="parTx2" presStyleLbl="node1" presStyleIdx="1" presStyleCnt="6" custScaleX="152683" custLinFactNeighborX="24680"/>
      <dgm:spPr/>
    </dgm:pt>
    <dgm:pt modelId="{89026A18-4664-400D-B420-F33C3E1A436A}" type="pres">
      <dgm:prSet presAssocID="{CE5D27EA-0F88-4FBA-9839-5DA7390C9D52}" presName="picture2" presStyleCnt="0"/>
      <dgm:spPr/>
    </dgm:pt>
    <dgm:pt modelId="{77941439-8C25-4078-AE16-8566DFF1D45C}" type="pres">
      <dgm:prSet presAssocID="{CE5D27EA-0F88-4FBA-9839-5DA7390C9D52}" presName="imageRepeatNode" presStyleLbl="fgImgPlace1" presStyleIdx="1" presStyleCnt="6"/>
      <dgm:spPr/>
    </dgm:pt>
    <dgm:pt modelId="{55B1F039-6154-4892-8328-1C98ED09338C}" type="pres">
      <dgm:prSet presAssocID="{4094D45A-8430-4AA3-A3D0-A5C95B494D23}" presName="parTx3" presStyleLbl="node1" presStyleIdx="2" presStyleCnt="6" custScaleX="130855" custLinFactNeighborX="15995"/>
      <dgm:spPr/>
    </dgm:pt>
    <dgm:pt modelId="{00F5B50A-9F4F-48C4-8F69-B3FBB6AC7974}" type="pres">
      <dgm:prSet presAssocID="{83C881B4-44D2-4DE2-8D4F-05E86631F49C}" presName="picture3" presStyleCnt="0"/>
      <dgm:spPr/>
    </dgm:pt>
    <dgm:pt modelId="{D0E4A4D5-4263-4E02-81D6-7E27829B8DC4}" type="pres">
      <dgm:prSet presAssocID="{83C881B4-44D2-4DE2-8D4F-05E86631F49C}" presName="imageRepeatNode" presStyleLbl="fgImgPlace1" presStyleIdx="2" presStyleCnt="6"/>
      <dgm:spPr/>
    </dgm:pt>
    <dgm:pt modelId="{B71A53D6-3D48-4C7B-AD06-54EA1296709A}" type="pres">
      <dgm:prSet presAssocID="{3DF995CA-1F52-481C-AC0F-98CDEC23425C}" presName="parTx4" presStyleLbl="node1" presStyleIdx="3" presStyleCnt="6"/>
      <dgm:spPr/>
    </dgm:pt>
    <dgm:pt modelId="{92B5DC44-03F4-4FEC-83FB-901D62DE250F}" type="pres">
      <dgm:prSet presAssocID="{8E7AAD28-A15A-4E81-BAC4-32DE6FD95F91}" presName="picture4" presStyleCnt="0"/>
      <dgm:spPr/>
    </dgm:pt>
    <dgm:pt modelId="{B33A0F35-1EA7-46BA-9D75-B67E869656DA}" type="pres">
      <dgm:prSet presAssocID="{8E7AAD28-A15A-4E81-BAC4-32DE6FD95F91}" presName="imageRepeatNode" presStyleLbl="fgImgPlace1" presStyleIdx="3" presStyleCnt="6"/>
      <dgm:spPr/>
    </dgm:pt>
    <dgm:pt modelId="{939AFFD7-3EA6-42BC-9A3C-3ACB2DFE251B}" type="pres">
      <dgm:prSet presAssocID="{91878418-2F6C-4709-914C-5E1ADA0EB094}" presName="parTx5" presStyleLbl="node1" presStyleIdx="4" presStyleCnt="6" custScaleX="104941"/>
      <dgm:spPr/>
    </dgm:pt>
    <dgm:pt modelId="{86F42F2D-E5CE-466E-9454-26CA670882B8}" type="pres">
      <dgm:prSet presAssocID="{B0E934D3-A2B1-4C7F-8647-B6F3A8A3364F}" presName="picture5" presStyleCnt="0"/>
      <dgm:spPr/>
    </dgm:pt>
    <dgm:pt modelId="{2138BEE6-EA36-439C-84B3-935FD008AF14}" type="pres">
      <dgm:prSet presAssocID="{B0E934D3-A2B1-4C7F-8647-B6F3A8A3364F}" presName="imageRepeatNode" presStyleLbl="fgImgPlace1" presStyleIdx="4" presStyleCnt="6"/>
      <dgm:spPr/>
    </dgm:pt>
    <dgm:pt modelId="{F6D53763-4B13-4A79-AFBB-84F010E63DE0}" type="pres">
      <dgm:prSet presAssocID="{E9A2F0D3-6133-4F3D-84A1-F81DBAFA1886}" presName="parTx6" presStyleLbl="node1" presStyleIdx="5" presStyleCnt="6"/>
      <dgm:spPr/>
    </dgm:pt>
    <dgm:pt modelId="{4A07B749-6942-4321-8B86-FB995321F89C}" type="pres">
      <dgm:prSet presAssocID="{441B23BF-183E-4F29-A29C-3B1414A9A8D7}" presName="picture6" presStyleCnt="0"/>
      <dgm:spPr/>
    </dgm:pt>
    <dgm:pt modelId="{766AF8F1-2E1A-43A8-B45D-9604D6E24C74}" type="pres">
      <dgm:prSet presAssocID="{441B23BF-183E-4F29-A29C-3B1414A9A8D7}" presName="imageRepeatNode" presStyleLbl="fgImgPlace1" presStyleIdx="5" presStyleCnt="6"/>
      <dgm:spPr/>
    </dgm:pt>
  </dgm:ptLst>
  <dgm:cxnLst>
    <dgm:cxn modelId="{0A4F1602-9688-4A23-8FAB-51D57BA78DA2}" type="presOf" srcId="{91878418-2F6C-4709-914C-5E1ADA0EB094}" destId="{939AFFD7-3EA6-42BC-9A3C-3ACB2DFE251B}" srcOrd="0" destOrd="0" presId="urn:microsoft.com/office/officeart/2008/layout/AscendingPictureAccentProcess"/>
    <dgm:cxn modelId="{9F9A2715-9DDC-4D9B-8297-F8BD615DDED0}" type="presOf" srcId="{3DF995CA-1F52-481C-AC0F-98CDEC23425C}" destId="{B71A53D6-3D48-4C7B-AD06-54EA1296709A}" srcOrd="0" destOrd="0" presId="urn:microsoft.com/office/officeart/2008/layout/AscendingPictureAccentProcess"/>
    <dgm:cxn modelId="{41373223-CF39-4218-A70A-4AC982745680}" srcId="{F4B1582A-92D2-40FB-BA59-A9AC891F7FF9}" destId="{91878418-2F6C-4709-914C-5E1ADA0EB094}" srcOrd="4" destOrd="0" parTransId="{7158B6C4-BF50-4E4C-B9A0-6ED7FF8E6C42}" sibTransId="{B0E934D3-A2B1-4C7F-8647-B6F3A8A3364F}"/>
    <dgm:cxn modelId="{BDF1725B-142F-4451-80CA-9A45733199C2}" srcId="{F4B1582A-92D2-40FB-BA59-A9AC891F7FF9}" destId="{4094D45A-8430-4AA3-A3D0-A5C95B494D23}" srcOrd="2" destOrd="0" parTransId="{051254B5-8167-4FDA-B994-CE2799F35BA7}" sibTransId="{83C881B4-44D2-4DE2-8D4F-05E86631F49C}"/>
    <dgm:cxn modelId="{C5A9CE41-6F98-4908-935F-A6EA17D14DC6}" srcId="{F4B1582A-92D2-40FB-BA59-A9AC891F7FF9}" destId="{3DF995CA-1F52-481C-AC0F-98CDEC23425C}" srcOrd="3" destOrd="0" parTransId="{C3F91F1D-BA5D-4F72-BB18-CDA7C708B1E9}" sibTransId="{8E7AAD28-A15A-4E81-BAC4-32DE6FD95F91}"/>
    <dgm:cxn modelId="{5883F363-4FA5-4266-80DF-6C3AFCEA29E2}" type="presOf" srcId="{BBFC7AE0-A551-4013-A5D9-3C6CB13605D2}" destId="{3DD6F336-5CCE-4471-B894-327A0912E602}" srcOrd="0" destOrd="0" presId="urn:microsoft.com/office/officeart/2008/layout/AscendingPictureAccentProcess"/>
    <dgm:cxn modelId="{82930F66-91F8-4EA3-88BC-48C7B85427E4}" srcId="{F4B1582A-92D2-40FB-BA59-A9AC891F7FF9}" destId="{30539B9F-0387-401A-BFEF-A85BFF79D390}" srcOrd="1" destOrd="0" parTransId="{E70B817F-C1FA-4761-9EF3-3614F7ADF18A}" sibTransId="{CE5D27EA-0F88-4FBA-9839-5DA7390C9D52}"/>
    <dgm:cxn modelId="{6CFFAA68-C526-4EC9-B7B9-37594800FC4A}" type="presOf" srcId="{F4B1582A-92D2-40FB-BA59-A9AC891F7FF9}" destId="{F2E45AA0-9966-4127-8685-9331CA2AD5FC}" srcOrd="0" destOrd="0" presId="urn:microsoft.com/office/officeart/2008/layout/AscendingPictureAccentProcess"/>
    <dgm:cxn modelId="{1968B052-4161-4378-A7BD-1058CAB08A51}" srcId="{F4B1582A-92D2-40FB-BA59-A9AC891F7FF9}" destId="{E9A2F0D3-6133-4F3D-84A1-F81DBAFA1886}" srcOrd="5" destOrd="0" parTransId="{A93610E3-C01D-4E29-8C76-504F40828816}" sibTransId="{441B23BF-183E-4F29-A29C-3B1414A9A8D7}"/>
    <dgm:cxn modelId="{BFC3AD7B-0CE6-4C46-969F-396D7BA259E0}" type="presOf" srcId="{441B23BF-183E-4F29-A29C-3B1414A9A8D7}" destId="{766AF8F1-2E1A-43A8-B45D-9604D6E24C74}" srcOrd="0" destOrd="0" presId="urn:microsoft.com/office/officeart/2008/layout/AscendingPictureAccentProcess"/>
    <dgm:cxn modelId="{A8CB9C7D-F3C1-4621-AF8C-FDED58ACAA2E}" type="presOf" srcId="{B0E934D3-A2B1-4C7F-8647-B6F3A8A3364F}" destId="{2138BEE6-EA36-439C-84B3-935FD008AF14}" srcOrd="0" destOrd="0" presId="urn:microsoft.com/office/officeart/2008/layout/AscendingPictureAccentProcess"/>
    <dgm:cxn modelId="{4F65AA84-6ABA-4D35-87C4-A66D4C83F0BB}" type="presOf" srcId="{DF43A508-0A10-48BC-96A8-6BBD739EC699}" destId="{A31917A2-51BE-4956-95EF-AAEABB37643A}" srcOrd="0" destOrd="0" presId="urn:microsoft.com/office/officeart/2008/layout/AscendingPictureAccentProcess"/>
    <dgm:cxn modelId="{84B22985-4C0F-4AC8-A578-A2C8384CD28E}" type="presOf" srcId="{83C881B4-44D2-4DE2-8D4F-05E86631F49C}" destId="{D0E4A4D5-4263-4E02-81D6-7E27829B8DC4}" srcOrd="0" destOrd="0" presId="urn:microsoft.com/office/officeart/2008/layout/AscendingPictureAccentProcess"/>
    <dgm:cxn modelId="{18F90A93-6EE2-4212-9AF4-7DF0A164141F}" type="presOf" srcId="{4094D45A-8430-4AA3-A3D0-A5C95B494D23}" destId="{55B1F039-6154-4892-8328-1C98ED09338C}" srcOrd="0" destOrd="0" presId="urn:microsoft.com/office/officeart/2008/layout/AscendingPictureAccentProcess"/>
    <dgm:cxn modelId="{EFD41BA2-2660-49E1-B486-CA954E832EDB}" type="presOf" srcId="{8E7AAD28-A15A-4E81-BAC4-32DE6FD95F91}" destId="{B33A0F35-1EA7-46BA-9D75-B67E869656DA}" srcOrd="0" destOrd="0" presId="urn:microsoft.com/office/officeart/2008/layout/AscendingPictureAccentProcess"/>
    <dgm:cxn modelId="{E88E6AA3-17F6-4A8C-B141-BF9DB1C82D05}" srcId="{F4B1582A-92D2-40FB-BA59-A9AC891F7FF9}" destId="{BBFC7AE0-A551-4013-A5D9-3C6CB13605D2}" srcOrd="0" destOrd="0" parTransId="{D6F61FF9-BF33-41EC-87F6-214CB9638B05}" sibTransId="{DF43A508-0A10-48BC-96A8-6BBD739EC699}"/>
    <dgm:cxn modelId="{6BCAC0AD-84B2-4270-87EB-10B2B7143B48}" type="presOf" srcId="{E9A2F0D3-6133-4F3D-84A1-F81DBAFA1886}" destId="{F6D53763-4B13-4A79-AFBB-84F010E63DE0}" srcOrd="0" destOrd="0" presId="urn:microsoft.com/office/officeart/2008/layout/AscendingPictureAccentProcess"/>
    <dgm:cxn modelId="{057963C4-7C5E-4CA6-A67C-553144012C0E}" type="presOf" srcId="{CE5D27EA-0F88-4FBA-9839-5DA7390C9D52}" destId="{77941439-8C25-4078-AE16-8566DFF1D45C}" srcOrd="0" destOrd="0" presId="urn:microsoft.com/office/officeart/2008/layout/AscendingPictureAccentProcess"/>
    <dgm:cxn modelId="{A36C0BF0-3C6E-45C9-BB4B-6C1F413B0B65}" type="presOf" srcId="{30539B9F-0387-401A-BFEF-A85BFF79D390}" destId="{D3A66DE9-B064-4C08-9F6B-48B7EF615B40}" srcOrd="0" destOrd="0" presId="urn:microsoft.com/office/officeart/2008/layout/AscendingPictureAccentProcess"/>
    <dgm:cxn modelId="{A4F3EA95-477B-4D8D-9A02-8D242BCF72CC}" type="presParOf" srcId="{F2E45AA0-9966-4127-8685-9331CA2AD5FC}" destId="{3652B320-588A-4304-9C37-87F3D5402DA5}" srcOrd="0" destOrd="0" presId="urn:microsoft.com/office/officeart/2008/layout/AscendingPictureAccentProcess"/>
    <dgm:cxn modelId="{E583EB9D-0370-451E-917B-3B2C8BE7D96C}" type="presParOf" srcId="{F2E45AA0-9966-4127-8685-9331CA2AD5FC}" destId="{4E6EBD64-4DCA-4365-A882-2FFCCA97DE18}" srcOrd="1" destOrd="0" presId="urn:microsoft.com/office/officeart/2008/layout/AscendingPictureAccentProcess"/>
    <dgm:cxn modelId="{9A6936F5-582F-4DC3-8BDE-5823ABC742A0}" type="presParOf" srcId="{F2E45AA0-9966-4127-8685-9331CA2AD5FC}" destId="{E657CCA3-D024-4DF1-879D-E4D297F7D174}" srcOrd="2" destOrd="0" presId="urn:microsoft.com/office/officeart/2008/layout/AscendingPictureAccentProcess"/>
    <dgm:cxn modelId="{9F8A8F23-7417-4743-8496-A7A60BF0DBC1}" type="presParOf" srcId="{F2E45AA0-9966-4127-8685-9331CA2AD5FC}" destId="{E063C57D-0085-4FB8-B037-03A4B66346DD}" srcOrd="3" destOrd="0" presId="urn:microsoft.com/office/officeart/2008/layout/AscendingPictureAccentProcess"/>
    <dgm:cxn modelId="{01A373FA-F132-49AD-AF62-B2C7FEC3802C}" type="presParOf" srcId="{F2E45AA0-9966-4127-8685-9331CA2AD5FC}" destId="{01BEF695-4249-4C9F-BE8E-862ECC77F4F1}" srcOrd="4" destOrd="0" presId="urn:microsoft.com/office/officeart/2008/layout/AscendingPictureAccentProcess"/>
    <dgm:cxn modelId="{E1D69022-7738-493F-90F8-EFD8FFF369EA}" type="presParOf" srcId="{F2E45AA0-9966-4127-8685-9331CA2AD5FC}" destId="{40EEB9CD-640E-4707-A2DF-ECAD714E49EF}" srcOrd="5" destOrd="0" presId="urn:microsoft.com/office/officeart/2008/layout/AscendingPictureAccentProcess"/>
    <dgm:cxn modelId="{658175EA-B15F-4116-875C-8A0A30DC29FA}" type="presParOf" srcId="{F2E45AA0-9966-4127-8685-9331CA2AD5FC}" destId="{D1C37BA9-20FC-4A55-B51D-EB23AF1F3B60}" srcOrd="6" destOrd="0" presId="urn:microsoft.com/office/officeart/2008/layout/AscendingPictureAccentProcess"/>
    <dgm:cxn modelId="{6A95D39C-5BED-47AB-8B97-2602B5977DD8}" type="presParOf" srcId="{F2E45AA0-9966-4127-8685-9331CA2AD5FC}" destId="{F050E501-A6D0-4908-A96E-91C3108DCB18}" srcOrd="7" destOrd="0" presId="urn:microsoft.com/office/officeart/2008/layout/AscendingPictureAccentProcess"/>
    <dgm:cxn modelId="{684E3C36-AC42-47DF-AA9E-8BE8099A5560}" type="presParOf" srcId="{F2E45AA0-9966-4127-8685-9331CA2AD5FC}" destId="{A3D568C9-9A5B-4C80-92AF-B864598302E2}" srcOrd="8" destOrd="0" presId="urn:microsoft.com/office/officeart/2008/layout/AscendingPictureAccentProcess"/>
    <dgm:cxn modelId="{6C654F48-FD59-4205-A126-AA44258C1A54}" type="presParOf" srcId="{F2E45AA0-9966-4127-8685-9331CA2AD5FC}" destId="{B7C2DC2C-3736-431B-90B5-B1FDD76FC022}" srcOrd="9" destOrd="0" presId="urn:microsoft.com/office/officeart/2008/layout/AscendingPictureAccentProcess"/>
    <dgm:cxn modelId="{9C9322AD-BB0C-4112-B007-4F3FA0359098}" type="presParOf" srcId="{F2E45AA0-9966-4127-8685-9331CA2AD5FC}" destId="{D6F62109-BD81-4236-AB08-091D4F16725C}" srcOrd="10" destOrd="0" presId="urn:microsoft.com/office/officeart/2008/layout/AscendingPictureAccentProcess"/>
    <dgm:cxn modelId="{C02C9935-AC2A-4EB6-AE1E-079D46EBFD20}" type="presParOf" srcId="{F2E45AA0-9966-4127-8685-9331CA2AD5FC}" destId="{69CADA24-2C31-43A1-9446-0DF6BB480010}" srcOrd="11" destOrd="0" presId="urn:microsoft.com/office/officeart/2008/layout/AscendingPictureAccentProcess"/>
    <dgm:cxn modelId="{36E70898-32EB-42E0-A409-62E11B001342}" type="presParOf" srcId="{F2E45AA0-9966-4127-8685-9331CA2AD5FC}" destId="{D19ADEA7-6E7A-4244-9843-5960CDC98769}" srcOrd="12" destOrd="0" presId="urn:microsoft.com/office/officeart/2008/layout/AscendingPictureAccentProcess"/>
    <dgm:cxn modelId="{804599ED-301C-4B48-ABE4-697F6F17C41C}" type="presParOf" srcId="{F2E45AA0-9966-4127-8685-9331CA2AD5FC}" destId="{CBB6B7E8-537E-4425-A43F-ED907198E0F7}" srcOrd="13" destOrd="0" presId="urn:microsoft.com/office/officeart/2008/layout/AscendingPictureAccentProcess"/>
    <dgm:cxn modelId="{B1785FD2-1036-4FDA-80F8-AEDC71BA17C2}" type="presParOf" srcId="{F2E45AA0-9966-4127-8685-9331CA2AD5FC}" destId="{9EE6C0D0-4141-459A-9DAE-8A23FD3D2228}" srcOrd="14" destOrd="0" presId="urn:microsoft.com/office/officeart/2008/layout/AscendingPictureAccentProcess"/>
    <dgm:cxn modelId="{0F4FFEEA-DA83-4032-BBA9-683AB5EEDF59}" type="presParOf" srcId="{F2E45AA0-9966-4127-8685-9331CA2AD5FC}" destId="{8DACF018-E4F8-4FCD-AD80-417B51B6A80A}" srcOrd="15" destOrd="0" presId="urn:microsoft.com/office/officeart/2008/layout/AscendingPictureAccentProcess"/>
    <dgm:cxn modelId="{29B3903F-F559-41B9-8F26-3B3ECA7A75DD}" type="presParOf" srcId="{F2E45AA0-9966-4127-8685-9331CA2AD5FC}" destId="{DAB30260-79B4-49EC-8317-7C6E34975496}" srcOrd="16" destOrd="0" presId="urn:microsoft.com/office/officeart/2008/layout/AscendingPictureAccentProcess"/>
    <dgm:cxn modelId="{5380610F-84F8-4EB6-96F3-169EC1B2CE76}" type="presParOf" srcId="{F2E45AA0-9966-4127-8685-9331CA2AD5FC}" destId="{3DD6F336-5CCE-4471-B894-327A0912E602}" srcOrd="17" destOrd="0" presId="urn:microsoft.com/office/officeart/2008/layout/AscendingPictureAccentProcess"/>
    <dgm:cxn modelId="{1B921369-8E96-495B-A873-7C8D6B00E6EC}" type="presParOf" srcId="{F2E45AA0-9966-4127-8685-9331CA2AD5FC}" destId="{3E4AAC46-98DB-4625-8831-99AD72C57027}" srcOrd="18" destOrd="0" presId="urn:microsoft.com/office/officeart/2008/layout/AscendingPictureAccentProcess"/>
    <dgm:cxn modelId="{A6B35215-5D01-4859-A1CE-E756CB148A75}" type="presParOf" srcId="{3E4AAC46-98DB-4625-8831-99AD72C57027}" destId="{A31917A2-51BE-4956-95EF-AAEABB37643A}" srcOrd="0" destOrd="0" presId="urn:microsoft.com/office/officeart/2008/layout/AscendingPictureAccentProcess"/>
    <dgm:cxn modelId="{FDB2F547-DED6-412F-BD66-949BA7FBECC3}" type="presParOf" srcId="{F2E45AA0-9966-4127-8685-9331CA2AD5FC}" destId="{D3A66DE9-B064-4C08-9F6B-48B7EF615B40}" srcOrd="19" destOrd="0" presId="urn:microsoft.com/office/officeart/2008/layout/AscendingPictureAccentProcess"/>
    <dgm:cxn modelId="{2BC70C5C-22B7-4625-BD84-077A6FCFD51D}" type="presParOf" srcId="{F2E45AA0-9966-4127-8685-9331CA2AD5FC}" destId="{89026A18-4664-400D-B420-F33C3E1A436A}" srcOrd="20" destOrd="0" presId="urn:microsoft.com/office/officeart/2008/layout/AscendingPictureAccentProcess"/>
    <dgm:cxn modelId="{F449BE71-74E2-488A-9F8B-4A606F8A1EC4}" type="presParOf" srcId="{89026A18-4664-400D-B420-F33C3E1A436A}" destId="{77941439-8C25-4078-AE16-8566DFF1D45C}" srcOrd="0" destOrd="0" presId="urn:microsoft.com/office/officeart/2008/layout/AscendingPictureAccentProcess"/>
    <dgm:cxn modelId="{08170EB0-748B-41C2-8FE7-229F32785234}" type="presParOf" srcId="{F2E45AA0-9966-4127-8685-9331CA2AD5FC}" destId="{55B1F039-6154-4892-8328-1C98ED09338C}" srcOrd="21" destOrd="0" presId="urn:microsoft.com/office/officeart/2008/layout/AscendingPictureAccentProcess"/>
    <dgm:cxn modelId="{B559B0A9-6ACC-4FF4-BA89-5D8EA2CCD2EB}" type="presParOf" srcId="{F2E45AA0-9966-4127-8685-9331CA2AD5FC}" destId="{00F5B50A-9F4F-48C4-8F69-B3FBB6AC7974}" srcOrd="22" destOrd="0" presId="urn:microsoft.com/office/officeart/2008/layout/AscendingPictureAccentProcess"/>
    <dgm:cxn modelId="{5F230BD7-7CB7-4B45-956A-2DC69455D829}" type="presParOf" srcId="{00F5B50A-9F4F-48C4-8F69-B3FBB6AC7974}" destId="{D0E4A4D5-4263-4E02-81D6-7E27829B8DC4}" srcOrd="0" destOrd="0" presId="urn:microsoft.com/office/officeart/2008/layout/AscendingPictureAccentProcess"/>
    <dgm:cxn modelId="{A959D3DC-547B-41AE-AE11-38BCDE1FFF0F}" type="presParOf" srcId="{F2E45AA0-9966-4127-8685-9331CA2AD5FC}" destId="{B71A53D6-3D48-4C7B-AD06-54EA1296709A}" srcOrd="23" destOrd="0" presId="urn:microsoft.com/office/officeart/2008/layout/AscendingPictureAccentProcess"/>
    <dgm:cxn modelId="{01AD978C-A7A2-451A-ACB9-4D5963D778D4}" type="presParOf" srcId="{F2E45AA0-9966-4127-8685-9331CA2AD5FC}" destId="{92B5DC44-03F4-4FEC-83FB-901D62DE250F}" srcOrd="24" destOrd="0" presId="urn:microsoft.com/office/officeart/2008/layout/AscendingPictureAccentProcess"/>
    <dgm:cxn modelId="{EFC464AA-A516-43FB-9A03-61AF49589DBF}" type="presParOf" srcId="{92B5DC44-03F4-4FEC-83FB-901D62DE250F}" destId="{B33A0F35-1EA7-46BA-9D75-B67E869656DA}" srcOrd="0" destOrd="0" presId="urn:microsoft.com/office/officeart/2008/layout/AscendingPictureAccentProcess"/>
    <dgm:cxn modelId="{1904E05F-6B42-43F1-9875-E33E8205EE98}" type="presParOf" srcId="{F2E45AA0-9966-4127-8685-9331CA2AD5FC}" destId="{939AFFD7-3EA6-42BC-9A3C-3ACB2DFE251B}" srcOrd="25" destOrd="0" presId="urn:microsoft.com/office/officeart/2008/layout/AscendingPictureAccentProcess"/>
    <dgm:cxn modelId="{162D4304-9C61-46E5-8BCF-300265365FA6}" type="presParOf" srcId="{F2E45AA0-9966-4127-8685-9331CA2AD5FC}" destId="{86F42F2D-E5CE-466E-9454-26CA670882B8}" srcOrd="26" destOrd="0" presId="urn:microsoft.com/office/officeart/2008/layout/AscendingPictureAccentProcess"/>
    <dgm:cxn modelId="{56431634-86CE-455F-AA91-36CEF67CA673}" type="presParOf" srcId="{86F42F2D-E5CE-466E-9454-26CA670882B8}" destId="{2138BEE6-EA36-439C-84B3-935FD008AF14}" srcOrd="0" destOrd="0" presId="urn:microsoft.com/office/officeart/2008/layout/AscendingPictureAccentProcess"/>
    <dgm:cxn modelId="{C114B428-A99A-4BDD-89CF-69DFCB328C5C}" type="presParOf" srcId="{F2E45AA0-9966-4127-8685-9331CA2AD5FC}" destId="{F6D53763-4B13-4A79-AFBB-84F010E63DE0}" srcOrd="27" destOrd="0" presId="urn:microsoft.com/office/officeart/2008/layout/AscendingPictureAccentProcess"/>
    <dgm:cxn modelId="{44BB64AB-D7B7-42CD-AD46-0636573A5864}" type="presParOf" srcId="{F2E45AA0-9966-4127-8685-9331CA2AD5FC}" destId="{4A07B749-6942-4321-8B86-FB995321F89C}" srcOrd="28" destOrd="0" presId="urn:microsoft.com/office/officeart/2008/layout/AscendingPictureAccentProcess"/>
    <dgm:cxn modelId="{59723E29-D45D-4157-8698-BC9778A5DD09}" type="presParOf" srcId="{4A07B749-6942-4321-8B86-FB995321F89C}" destId="{766AF8F1-2E1A-43A8-B45D-9604D6E24C74}"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892770-9128-413E-904C-A119B6FD025E}" type="doc">
      <dgm:prSet loTypeId="urn:microsoft.com/office/officeart/2005/8/layout/arrow6" loCatId="relationship" qsTypeId="urn:microsoft.com/office/officeart/2005/8/quickstyle/simple1" qsCatId="simple" csTypeId="urn:microsoft.com/office/officeart/2005/8/colors/accent0_2" csCatId="mainScheme" phldr="1"/>
      <dgm:spPr/>
      <dgm:t>
        <a:bodyPr/>
        <a:lstStyle/>
        <a:p>
          <a:endParaRPr lang="pt-BR"/>
        </a:p>
      </dgm:t>
    </dgm:pt>
    <dgm:pt modelId="{50E9A0C9-CB36-4277-8D85-C524DC9CBB73}">
      <dgm:prSet phldrT="[Texto]" custT="1"/>
      <dgm:spPr/>
      <dgm:t>
        <a:bodyPr/>
        <a:lstStyle/>
        <a:p>
          <a:r>
            <a:rPr lang="pt-BR" sz="2400" b="1" dirty="0">
              <a:solidFill>
                <a:srgbClr val="0000FF"/>
              </a:solidFill>
              <a:latin typeface="Arial" panose="020B0604020202020204" pitchFamily="34" charset="0"/>
              <a:ea typeface="Verdana" panose="020B0604030504040204" pitchFamily="34" charset="0"/>
              <a:cs typeface="Arial" panose="020B0604020202020204" pitchFamily="34" charset="0"/>
            </a:rPr>
            <a:t>Regressão</a:t>
          </a:r>
        </a:p>
      </dgm:t>
    </dgm:pt>
    <dgm:pt modelId="{2214BDF9-FB72-440F-BC6F-3A7F224DE5F5}" type="parTrans" cxnId="{69DCE9D7-4B6A-45F6-B2A2-C3F3FBA79E5F}">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229FA270-2D4B-493F-8342-473600F57BD7}" type="sibTrans" cxnId="{69DCE9D7-4B6A-45F6-B2A2-C3F3FBA79E5F}">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115FDAEB-A68D-4258-892B-B980A4BB8D9B}">
      <dgm:prSet phldrT="[Texto]" custT="1"/>
      <dgm:spPr/>
      <dgm:t>
        <a:bodyPr/>
        <a:lstStyle/>
        <a:p>
          <a:r>
            <a:rPr lang="pt-BR" sz="2400" b="1" dirty="0">
              <a:solidFill>
                <a:srgbClr val="FF0000"/>
              </a:solidFill>
              <a:latin typeface="Arial" panose="020B0604020202020204" pitchFamily="34" charset="0"/>
              <a:ea typeface="Verdana" panose="020B0604030504040204" pitchFamily="34" charset="0"/>
              <a:cs typeface="Arial" panose="020B0604020202020204" pitchFamily="34" charset="0"/>
            </a:rPr>
            <a:t>Progressão</a:t>
          </a:r>
        </a:p>
      </dgm:t>
    </dgm:pt>
    <dgm:pt modelId="{89DCDEE7-8082-41E7-9038-BD4B89DCB99B}" type="parTrans" cxnId="{7AF47CCB-3E78-4F1C-812D-058BCFB491DC}">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E19F4F99-C2F1-47D9-BF79-3B21D70D7A11}" type="sibTrans" cxnId="{7AF47CCB-3E78-4F1C-812D-058BCFB491DC}">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DCACF14A-32B9-46E5-BF39-8B70168B69DB}" type="pres">
      <dgm:prSet presAssocID="{E3892770-9128-413E-904C-A119B6FD025E}" presName="compositeShape" presStyleCnt="0">
        <dgm:presLayoutVars>
          <dgm:chMax val="2"/>
          <dgm:dir/>
          <dgm:resizeHandles val="exact"/>
        </dgm:presLayoutVars>
      </dgm:prSet>
      <dgm:spPr/>
    </dgm:pt>
    <dgm:pt modelId="{1E8D1BFE-C50A-40D6-87DE-DFDAE803EA12}" type="pres">
      <dgm:prSet presAssocID="{E3892770-9128-413E-904C-A119B6FD025E}" presName="ribbon" presStyleLbl="node1" presStyleIdx="0" presStyleCnt="1" custScaleX="159250" custScaleY="54876" custLinFactNeighborX="-632" custLinFactNeighborY="-1576"/>
      <dgm:spPr>
        <a:scene3d>
          <a:camera prst="orthographicFront"/>
          <a:lightRig rig="threePt" dir="t"/>
        </a:scene3d>
        <a:sp3d>
          <a:bevelT/>
        </a:sp3d>
      </dgm:spPr>
    </dgm:pt>
    <dgm:pt modelId="{7441EB5B-D508-4267-8990-42E458A6983E}" type="pres">
      <dgm:prSet presAssocID="{E3892770-9128-413E-904C-A119B6FD025E}" presName="leftArrowText" presStyleLbl="node1" presStyleIdx="0" presStyleCnt="1" custScaleX="170127" custLinFactNeighborX="-46996" custLinFactNeighborY="12069">
        <dgm:presLayoutVars>
          <dgm:chMax val="0"/>
          <dgm:bulletEnabled val="1"/>
        </dgm:presLayoutVars>
      </dgm:prSet>
      <dgm:spPr/>
    </dgm:pt>
    <dgm:pt modelId="{F0155952-6BC8-4782-B089-C0D578B7D9C5}" type="pres">
      <dgm:prSet presAssocID="{E3892770-9128-413E-904C-A119B6FD025E}" presName="rightArrowText" presStyleLbl="node1" presStyleIdx="0" presStyleCnt="1" custScaleX="168431" custLinFactNeighborX="54829" custLinFactNeighborY="-9591">
        <dgm:presLayoutVars>
          <dgm:chMax val="0"/>
          <dgm:bulletEnabled val="1"/>
        </dgm:presLayoutVars>
      </dgm:prSet>
      <dgm:spPr/>
    </dgm:pt>
  </dgm:ptLst>
  <dgm:cxnLst>
    <dgm:cxn modelId="{E0A3005F-62E1-4E83-83D1-E0D3A0473319}" type="presOf" srcId="{115FDAEB-A68D-4258-892B-B980A4BB8D9B}" destId="{F0155952-6BC8-4782-B089-C0D578B7D9C5}" srcOrd="0" destOrd="0" presId="urn:microsoft.com/office/officeart/2005/8/layout/arrow6"/>
    <dgm:cxn modelId="{EFB08C66-DADD-469E-9E45-8B3050A54EA0}" type="presOf" srcId="{E3892770-9128-413E-904C-A119B6FD025E}" destId="{DCACF14A-32B9-46E5-BF39-8B70168B69DB}" srcOrd="0" destOrd="0" presId="urn:microsoft.com/office/officeart/2005/8/layout/arrow6"/>
    <dgm:cxn modelId="{354186A5-4AD3-45B7-A445-0500E89CB9AF}" type="presOf" srcId="{50E9A0C9-CB36-4277-8D85-C524DC9CBB73}" destId="{7441EB5B-D508-4267-8990-42E458A6983E}" srcOrd="0" destOrd="0" presId="urn:microsoft.com/office/officeart/2005/8/layout/arrow6"/>
    <dgm:cxn modelId="{7AF47CCB-3E78-4F1C-812D-058BCFB491DC}" srcId="{E3892770-9128-413E-904C-A119B6FD025E}" destId="{115FDAEB-A68D-4258-892B-B980A4BB8D9B}" srcOrd="1" destOrd="0" parTransId="{89DCDEE7-8082-41E7-9038-BD4B89DCB99B}" sibTransId="{E19F4F99-C2F1-47D9-BF79-3B21D70D7A11}"/>
    <dgm:cxn modelId="{69DCE9D7-4B6A-45F6-B2A2-C3F3FBA79E5F}" srcId="{E3892770-9128-413E-904C-A119B6FD025E}" destId="{50E9A0C9-CB36-4277-8D85-C524DC9CBB73}" srcOrd="0" destOrd="0" parTransId="{2214BDF9-FB72-440F-BC6F-3A7F224DE5F5}" sibTransId="{229FA270-2D4B-493F-8342-473600F57BD7}"/>
    <dgm:cxn modelId="{4B07C320-DF83-483A-B8FB-C5B7E3A22B24}" type="presParOf" srcId="{DCACF14A-32B9-46E5-BF39-8B70168B69DB}" destId="{1E8D1BFE-C50A-40D6-87DE-DFDAE803EA12}" srcOrd="0" destOrd="0" presId="urn:microsoft.com/office/officeart/2005/8/layout/arrow6"/>
    <dgm:cxn modelId="{402DCDB2-80BE-42F0-AF77-94B223D099DB}" type="presParOf" srcId="{DCACF14A-32B9-46E5-BF39-8B70168B69DB}" destId="{7441EB5B-D508-4267-8990-42E458A6983E}" srcOrd="1" destOrd="0" presId="urn:microsoft.com/office/officeart/2005/8/layout/arrow6"/>
    <dgm:cxn modelId="{C4A67C21-1D27-45E4-8D94-6D86D35455FC}" type="presParOf" srcId="{DCACF14A-32B9-46E5-BF39-8B70168B69DB}" destId="{F0155952-6BC8-4782-B089-C0D578B7D9C5}"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1A2CD74-13A1-4D9F-8096-4C668C47FCCA}" type="doc">
      <dgm:prSet loTypeId="urn:microsoft.com/office/officeart/2005/8/layout/hProcess9" loCatId="process" qsTypeId="urn:microsoft.com/office/officeart/2005/8/quickstyle/3d2" qsCatId="3D" csTypeId="urn:microsoft.com/office/officeart/2005/8/colors/accent0_1" csCatId="mainScheme" phldr="1"/>
      <dgm:spPr/>
    </dgm:pt>
    <dgm:pt modelId="{3C0433FF-61B5-4264-BFC9-4B73F938738F}">
      <dgm:prSet phldrT="[Texto]" custT="1"/>
      <dgm:spPr>
        <a:solidFill>
          <a:srgbClr val="FF0000"/>
        </a:solidFill>
      </dgm:spPr>
      <dgm:t>
        <a:bodyPr/>
        <a:lstStyle/>
        <a:p>
          <a:r>
            <a:rPr lang="pt-BR" sz="2000" b="0" dirty="0">
              <a:solidFill>
                <a:schemeClr val="bg1"/>
              </a:solidFill>
              <a:latin typeface="Arial" panose="020B0604020202020204" pitchFamily="34" charset="0"/>
              <a:ea typeface="Verdana" panose="020B0604030504040204" pitchFamily="34" charset="0"/>
              <a:cs typeface="Arial" panose="020B0604020202020204" pitchFamily="34" charset="0"/>
            </a:rPr>
            <a:t>Progressão</a:t>
          </a:r>
        </a:p>
      </dgm:t>
    </dgm:pt>
    <dgm:pt modelId="{F6E9A9BF-7ED3-4036-8C4D-20D98B62DA96}" type="par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2305202-0E3C-4543-B926-9DD169FBA880}" type="sib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AAEADC4-C473-446C-BF58-464B991DB75B}">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b="0" i="0" u="sng" dirty="0">
              <a:latin typeface="Arial" panose="020B0604020202020204" pitchFamily="34" charset="0"/>
              <a:ea typeface="Verdana" panose="020B0604030504040204" pitchFamily="34" charset="0"/>
              <a:cs typeface="Arial" panose="020B0604020202020204" pitchFamily="34" charset="0"/>
            </a:rPr>
            <a:t>Cedo</a:t>
          </a:r>
        </a:p>
      </dgm:t>
    </dgm:pt>
    <dgm:pt modelId="{AF2F582B-0551-4555-B80E-82E6D57F1622}" type="par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92D84E5-3BE9-422F-AE4A-26A5BB943DBC}" type="sib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701E93E2-BB0E-4286-956C-BBBD1F602076}">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Determinação do Caminho Critico</a:t>
          </a:r>
        </a:p>
      </dgm:t>
    </dgm:pt>
    <dgm:pt modelId="{8F28BA69-E042-4832-A985-E68F23B0B721}" type="par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EB9BFDD-C819-40BB-B1E2-50556559B92A}" type="sib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3C11C69-1E54-46BB-901E-BB1C31D16CBC}" type="pres">
      <dgm:prSet presAssocID="{71A2CD74-13A1-4D9F-8096-4C668C47FCCA}" presName="CompostProcess" presStyleCnt="0">
        <dgm:presLayoutVars>
          <dgm:dir/>
          <dgm:resizeHandles val="exact"/>
        </dgm:presLayoutVars>
      </dgm:prSet>
      <dgm:spPr/>
    </dgm:pt>
    <dgm:pt modelId="{DB349E2C-2017-443D-8A00-B9923A94B265}" type="pres">
      <dgm:prSet presAssocID="{71A2CD74-13A1-4D9F-8096-4C668C47FCCA}" presName="arrow" presStyleLbl="bgShp" presStyleIdx="0" presStyleCnt="1"/>
      <dgm:spPr>
        <a:solidFill>
          <a:srgbClr val="FFCCFF"/>
        </a:solidFill>
        <a:ln>
          <a:solidFill>
            <a:srgbClr val="FF0000"/>
          </a:solidFill>
        </a:ln>
        <a:scene3d>
          <a:camera prst="orthographicFront"/>
          <a:lightRig rig="threePt" dir="t">
            <a:rot lat="0" lon="0" rev="7500000"/>
          </a:lightRig>
        </a:scene3d>
        <a:sp3d z="-152400" extrusionH="63500" prstMaterial="matte">
          <a:bevelT w="144450" h="6350"/>
          <a:contourClr>
            <a:schemeClr val="bg1"/>
          </a:contourClr>
        </a:sp3d>
      </dgm:spPr>
    </dgm:pt>
    <dgm:pt modelId="{8FDD49BF-F7D9-4222-803C-7BCFA18CF8B6}" type="pres">
      <dgm:prSet presAssocID="{71A2CD74-13A1-4D9F-8096-4C668C47FCCA}" presName="linearProcess" presStyleCnt="0"/>
      <dgm:spPr/>
    </dgm:pt>
    <dgm:pt modelId="{1A22086A-838A-4D00-AA71-4677295E6183}" type="pres">
      <dgm:prSet presAssocID="{3C0433FF-61B5-4264-BFC9-4B73F938738F}" presName="textNode" presStyleLbl="node1" presStyleIdx="0" presStyleCnt="3">
        <dgm:presLayoutVars>
          <dgm:bulletEnabled val="1"/>
        </dgm:presLayoutVars>
      </dgm:prSet>
      <dgm:spPr/>
    </dgm:pt>
    <dgm:pt modelId="{4B9D8831-5CC9-4840-A2F9-43895F5697DC}" type="pres">
      <dgm:prSet presAssocID="{12305202-0E3C-4543-B926-9DD169FBA880}" presName="sibTrans" presStyleCnt="0"/>
      <dgm:spPr/>
    </dgm:pt>
    <dgm:pt modelId="{18AB851F-09E2-4948-B0D7-4B2D122B0E1B}" type="pres">
      <dgm:prSet presAssocID="{1AAEADC4-C473-446C-BF58-464B991DB75B}" presName="textNode" presStyleLbl="node1" presStyleIdx="1" presStyleCnt="3">
        <dgm:presLayoutVars>
          <dgm:bulletEnabled val="1"/>
        </dgm:presLayoutVars>
      </dgm:prSet>
      <dgm:spPr/>
    </dgm:pt>
    <dgm:pt modelId="{8A5AB623-EBA0-4951-92BC-6616E76082D1}" type="pres">
      <dgm:prSet presAssocID="{A92D84E5-3BE9-422F-AE4A-26A5BB943DBC}" presName="sibTrans" presStyleCnt="0"/>
      <dgm:spPr/>
    </dgm:pt>
    <dgm:pt modelId="{7E3FD0CF-9B73-4151-A688-DCA08E483931}" type="pres">
      <dgm:prSet presAssocID="{701E93E2-BB0E-4286-956C-BBBD1F602076}" presName="textNode" presStyleLbl="node1" presStyleIdx="2" presStyleCnt="3">
        <dgm:presLayoutVars>
          <dgm:bulletEnabled val="1"/>
        </dgm:presLayoutVars>
      </dgm:prSet>
      <dgm:spPr/>
    </dgm:pt>
  </dgm:ptLst>
  <dgm:cxnLst>
    <dgm:cxn modelId="{37C1171F-4429-4238-9772-093946D411E6}" srcId="{71A2CD74-13A1-4D9F-8096-4C668C47FCCA}" destId="{701E93E2-BB0E-4286-956C-BBBD1F602076}" srcOrd="2" destOrd="0" parTransId="{8F28BA69-E042-4832-A985-E68F23B0B721}" sibTransId="{AEB9BFDD-C819-40BB-B1E2-50556559B92A}"/>
    <dgm:cxn modelId="{D35FDF29-F4EF-4D6D-9DB5-56ACCB281E52}" type="presOf" srcId="{701E93E2-BB0E-4286-956C-BBBD1F602076}" destId="{7E3FD0CF-9B73-4151-A688-DCA08E483931}" srcOrd="0" destOrd="0" presId="urn:microsoft.com/office/officeart/2005/8/layout/hProcess9"/>
    <dgm:cxn modelId="{9E762438-1889-42D9-9D95-56433C891F7E}" type="presOf" srcId="{1AAEADC4-C473-446C-BF58-464B991DB75B}" destId="{18AB851F-09E2-4948-B0D7-4B2D122B0E1B}" srcOrd="0" destOrd="0" presId="urn:microsoft.com/office/officeart/2005/8/layout/hProcess9"/>
    <dgm:cxn modelId="{D0B4833D-04DE-4254-B2B1-4CF9E22229D1}" type="presOf" srcId="{71A2CD74-13A1-4D9F-8096-4C668C47FCCA}" destId="{A3C11C69-1E54-46BB-901E-BB1C31D16CBC}" srcOrd="0" destOrd="0" presId="urn:microsoft.com/office/officeart/2005/8/layout/hProcess9"/>
    <dgm:cxn modelId="{7A570442-6436-4778-89C7-5A6A3200673E}" srcId="{71A2CD74-13A1-4D9F-8096-4C668C47FCCA}" destId="{3C0433FF-61B5-4264-BFC9-4B73F938738F}" srcOrd="0" destOrd="0" parTransId="{F6E9A9BF-7ED3-4036-8C4D-20D98B62DA96}" sibTransId="{12305202-0E3C-4543-B926-9DD169FBA880}"/>
    <dgm:cxn modelId="{FB49C9CD-DC87-46FA-A4C3-8CA8A4EAF976}" type="presOf" srcId="{3C0433FF-61B5-4264-BFC9-4B73F938738F}" destId="{1A22086A-838A-4D00-AA71-4677295E6183}" srcOrd="0" destOrd="0" presId="urn:microsoft.com/office/officeart/2005/8/layout/hProcess9"/>
    <dgm:cxn modelId="{B79F41E8-9822-456D-82F4-935F498112DE}" srcId="{71A2CD74-13A1-4D9F-8096-4C668C47FCCA}" destId="{1AAEADC4-C473-446C-BF58-464B991DB75B}" srcOrd="1" destOrd="0" parTransId="{AF2F582B-0551-4555-B80E-82E6D57F1622}" sibTransId="{A92D84E5-3BE9-422F-AE4A-26A5BB943DBC}"/>
    <dgm:cxn modelId="{7F23D5D9-BDF1-42CA-B789-5FF707336281}" type="presParOf" srcId="{A3C11C69-1E54-46BB-901E-BB1C31D16CBC}" destId="{DB349E2C-2017-443D-8A00-B9923A94B265}" srcOrd="0" destOrd="0" presId="urn:microsoft.com/office/officeart/2005/8/layout/hProcess9"/>
    <dgm:cxn modelId="{AFF22C51-73EA-4DFD-8233-D0C5FAFA976D}" type="presParOf" srcId="{A3C11C69-1E54-46BB-901E-BB1C31D16CBC}" destId="{8FDD49BF-F7D9-4222-803C-7BCFA18CF8B6}" srcOrd="1" destOrd="0" presId="urn:microsoft.com/office/officeart/2005/8/layout/hProcess9"/>
    <dgm:cxn modelId="{1C7A6862-C4FE-4977-89E8-8D71FC7C964F}" type="presParOf" srcId="{8FDD49BF-F7D9-4222-803C-7BCFA18CF8B6}" destId="{1A22086A-838A-4D00-AA71-4677295E6183}" srcOrd="0" destOrd="0" presId="urn:microsoft.com/office/officeart/2005/8/layout/hProcess9"/>
    <dgm:cxn modelId="{34012262-2FE5-4117-A568-BB876FEB44AE}" type="presParOf" srcId="{8FDD49BF-F7D9-4222-803C-7BCFA18CF8B6}" destId="{4B9D8831-5CC9-4840-A2F9-43895F5697DC}" srcOrd="1" destOrd="0" presId="urn:microsoft.com/office/officeart/2005/8/layout/hProcess9"/>
    <dgm:cxn modelId="{42394532-B960-4794-8D00-EA4FFC14167B}" type="presParOf" srcId="{8FDD49BF-F7D9-4222-803C-7BCFA18CF8B6}" destId="{18AB851F-09E2-4948-B0D7-4B2D122B0E1B}" srcOrd="2" destOrd="0" presId="urn:microsoft.com/office/officeart/2005/8/layout/hProcess9"/>
    <dgm:cxn modelId="{F285BBB0-2C38-4904-BCF2-E3E26AA832F3}" type="presParOf" srcId="{8FDD49BF-F7D9-4222-803C-7BCFA18CF8B6}" destId="{8A5AB623-EBA0-4951-92BC-6616E76082D1}" srcOrd="3" destOrd="0" presId="urn:microsoft.com/office/officeart/2005/8/layout/hProcess9"/>
    <dgm:cxn modelId="{E6C2F621-46DC-49AC-B358-59F97A66E5C4}" type="presParOf" srcId="{8FDD49BF-F7D9-4222-803C-7BCFA18CF8B6}" destId="{7E3FD0CF-9B73-4151-A688-DCA08E483931}" srcOrd="4"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1A2CD74-13A1-4D9F-8096-4C668C47FCCA}" type="doc">
      <dgm:prSet loTypeId="urn:microsoft.com/office/officeart/2005/8/layout/hProcess9" loCatId="process" qsTypeId="urn:microsoft.com/office/officeart/2005/8/quickstyle/3d2" qsCatId="3D" csTypeId="urn:microsoft.com/office/officeart/2005/8/colors/accent0_1" csCatId="mainScheme" phldr="1"/>
      <dgm:spPr/>
    </dgm:pt>
    <dgm:pt modelId="{3C0433FF-61B5-4264-BFC9-4B73F938738F}">
      <dgm:prSet phldrT="[Texto]" custT="1"/>
      <dgm:spPr>
        <a:solidFill>
          <a:srgbClr val="0000FF"/>
        </a:solidFill>
      </dgm:spPr>
      <dgm:t>
        <a:bodyPr/>
        <a:lstStyle/>
        <a:p>
          <a:r>
            <a:rPr lang="pt-BR" sz="2000" b="0" dirty="0">
              <a:solidFill>
                <a:schemeClr val="bg1"/>
              </a:solidFill>
              <a:latin typeface="Arial" panose="020B0604020202020204" pitchFamily="34" charset="0"/>
              <a:ea typeface="Verdana" panose="020B0604030504040204" pitchFamily="34" charset="0"/>
              <a:cs typeface="Arial" panose="020B0604020202020204" pitchFamily="34" charset="0"/>
            </a:rPr>
            <a:t>Regressão</a:t>
          </a:r>
        </a:p>
      </dgm:t>
    </dgm:pt>
    <dgm:pt modelId="{F6E9A9BF-7ED3-4036-8C4D-20D98B62DA96}" type="par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2305202-0E3C-4543-B926-9DD169FBA880}" type="sib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AAEADC4-C473-446C-BF58-464B991DB75B}">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u="sng" dirty="0">
              <a:latin typeface="Arial" panose="020B0604020202020204" pitchFamily="34" charset="0"/>
              <a:ea typeface="Verdana" panose="020B0604030504040204" pitchFamily="34" charset="0"/>
              <a:cs typeface="Arial" panose="020B0604020202020204" pitchFamily="34" charset="0"/>
            </a:rPr>
            <a:t>Tarde</a:t>
          </a:r>
        </a:p>
      </dgm:t>
    </dgm:pt>
    <dgm:pt modelId="{AF2F582B-0551-4555-B80E-82E6D57F1622}" type="par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92D84E5-3BE9-422F-AE4A-26A5BB943DBC}" type="sib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701E93E2-BB0E-4286-956C-BBBD1F602076}">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Cálculo das Folgas</a:t>
          </a:r>
        </a:p>
      </dgm:t>
    </dgm:pt>
    <dgm:pt modelId="{8F28BA69-E042-4832-A985-E68F23B0B721}" type="par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EB9BFDD-C819-40BB-B1E2-50556559B92A}" type="sib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3C11C69-1E54-46BB-901E-BB1C31D16CBC}" type="pres">
      <dgm:prSet presAssocID="{71A2CD74-13A1-4D9F-8096-4C668C47FCCA}" presName="CompostProcess" presStyleCnt="0">
        <dgm:presLayoutVars>
          <dgm:dir val="rev"/>
          <dgm:resizeHandles val="exact"/>
        </dgm:presLayoutVars>
      </dgm:prSet>
      <dgm:spPr/>
    </dgm:pt>
    <dgm:pt modelId="{DB349E2C-2017-443D-8A00-B9923A94B265}" type="pres">
      <dgm:prSet presAssocID="{71A2CD74-13A1-4D9F-8096-4C668C47FCCA}" presName="arrow" presStyleLbl="bgShp" presStyleIdx="0" presStyleCnt="1" custLinFactNeighborY="3448"/>
      <dgm:spPr>
        <a:solidFill>
          <a:schemeClr val="accent6">
            <a:lumMod val="40000"/>
            <a:lumOff val="60000"/>
          </a:schemeClr>
        </a:solidFill>
        <a:ln>
          <a:solidFill>
            <a:srgbClr val="0000FF"/>
          </a:solidFill>
        </a:ln>
        <a:scene3d>
          <a:camera prst="orthographicFront"/>
          <a:lightRig rig="threePt" dir="t">
            <a:rot lat="0" lon="0" rev="7500000"/>
          </a:lightRig>
        </a:scene3d>
        <a:sp3d z="-152400" extrusionH="63500" prstMaterial="matte">
          <a:bevelT w="144450" h="6350"/>
          <a:contourClr>
            <a:schemeClr val="bg1"/>
          </a:contourClr>
        </a:sp3d>
      </dgm:spPr>
    </dgm:pt>
    <dgm:pt modelId="{8FDD49BF-F7D9-4222-803C-7BCFA18CF8B6}" type="pres">
      <dgm:prSet presAssocID="{71A2CD74-13A1-4D9F-8096-4C668C47FCCA}" presName="linearProcess" presStyleCnt="0"/>
      <dgm:spPr/>
    </dgm:pt>
    <dgm:pt modelId="{1A22086A-838A-4D00-AA71-4677295E6183}" type="pres">
      <dgm:prSet presAssocID="{3C0433FF-61B5-4264-BFC9-4B73F938738F}" presName="textNode" presStyleLbl="node1" presStyleIdx="0" presStyleCnt="3">
        <dgm:presLayoutVars>
          <dgm:bulletEnabled val="1"/>
        </dgm:presLayoutVars>
      </dgm:prSet>
      <dgm:spPr/>
    </dgm:pt>
    <dgm:pt modelId="{4B9D8831-5CC9-4840-A2F9-43895F5697DC}" type="pres">
      <dgm:prSet presAssocID="{12305202-0E3C-4543-B926-9DD169FBA880}" presName="sibTrans" presStyleCnt="0"/>
      <dgm:spPr/>
    </dgm:pt>
    <dgm:pt modelId="{18AB851F-09E2-4948-B0D7-4B2D122B0E1B}" type="pres">
      <dgm:prSet presAssocID="{1AAEADC4-C473-446C-BF58-464B991DB75B}" presName="textNode" presStyleLbl="node1" presStyleIdx="1" presStyleCnt="3">
        <dgm:presLayoutVars>
          <dgm:bulletEnabled val="1"/>
        </dgm:presLayoutVars>
      </dgm:prSet>
      <dgm:spPr/>
    </dgm:pt>
    <dgm:pt modelId="{8A5AB623-EBA0-4951-92BC-6616E76082D1}" type="pres">
      <dgm:prSet presAssocID="{A92D84E5-3BE9-422F-AE4A-26A5BB943DBC}" presName="sibTrans" presStyleCnt="0"/>
      <dgm:spPr/>
    </dgm:pt>
    <dgm:pt modelId="{7E3FD0CF-9B73-4151-A688-DCA08E483931}" type="pres">
      <dgm:prSet presAssocID="{701E93E2-BB0E-4286-956C-BBBD1F602076}" presName="textNode" presStyleLbl="node1" presStyleIdx="2" presStyleCnt="3">
        <dgm:presLayoutVars>
          <dgm:bulletEnabled val="1"/>
        </dgm:presLayoutVars>
      </dgm:prSet>
      <dgm:spPr/>
    </dgm:pt>
  </dgm:ptLst>
  <dgm:cxnLst>
    <dgm:cxn modelId="{37C1171F-4429-4238-9772-093946D411E6}" srcId="{71A2CD74-13A1-4D9F-8096-4C668C47FCCA}" destId="{701E93E2-BB0E-4286-956C-BBBD1F602076}" srcOrd="2" destOrd="0" parTransId="{8F28BA69-E042-4832-A985-E68F23B0B721}" sibTransId="{AEB9BFDD-C819-40BB-B1E2-50556559B92A}"/>
    <dgm:cxn modelId="{D35FDF29-F4EF-4D6D-9DB5-56ACCB281E52}" type="presOf" srcId="{701E93E2-BB0E-4286-956C-BBBD1F602076}" destId="{7E3FD0CF-9B73-4151-A688-DCA08E483931}" srcOrd="0" destOrd="0" presId="urn:microsoft.com/office/officeart/2005/8/layout/hProcess9"/>
    <dgm:cxn modelId="{9E762438-1889-42D9-9D95-56433C891F7E}" type="presOf" srcId="{1AAEADC4-C473-446C-BF58-464B991DB75B}" destId="{18AB851F-09E2-4948-B0D7-4B2D122B0E1B}" srcOrd="0" destOrd="0" presId="urn:microsoft.com/office/officeart/2005/8/layout/hProcess9"/>
    <dgm:cxn modelId="{D0B4833D-04DE-4254-B2B1-4CF9E22229D1}" type="presOf" srcId="{71A2CD74-13A1-4D9F-8096-4C668C47FCCA}" destId="{A3C11C69-1E54-46BB-901E-BB1C31D16CBC}" srcOrd="0" destOrd="0" presId="urn:microsoft.com/office/officeart/2005/8/layout/hProcess9"/>
    <dgm:cxn modelId="{7A570442-6436-4778-89C7-5A6A3200673E}" srcId="{71A2CD74-13A1-4D9F-8096-4C668C47FCCA}" destId="{3C0433FF-61B5-4264-BFC9-4B73F938738F}" srcOrd="0" destOrd="0" parTransId="{F6E9A9BF-7ED3-4036-8C4D-20D98B62DA96}" sibTransId="{12305202-0E3C-4543-B926-9DD169FBA880}"/>
    <dgm:cxn modelId="{FB49C9CD-DC87-46FA-A4C3-8CA8A4EAF976}" type="presOf" srcId="{3C0433FF-61B5-4264-BFC9-4B73F938738F}" destId="{1A22086A-838A-4D00-AA71-4677295E6183}" srcOrd="0" destOrd="0" presId="urn:microsoft.com/office/officeart/2005/8/layout/hProcess9"/>
    <dgm:cxn modelId="{B79F41E8-9822-456D-82F4-935F498112DE}" srcId="{71A2CD74-13A1-4D9F-8096-4C668C47FCCA}" destId="{1AAEADC4-C473-446C-BF58-464B991DB75B}" srcOrd="1" destOrd="0" parTransId="{AF2F582B-0551-4555-B80E-82E6D57F1622}" sibTransId="{A92D84E5-3BE9-422F-AE4A-26A5BB943DBC}"/>
    <dgm:cxn modelId="{7F23D5D9-BDF1-42CA-B789-5FF707336281}" type="presParOf" srcId="{A3C11C69-1E54-46BB-901E-BB1C31D16CBC}" destId="{DB349E2C-2017-443D-8A00-B9923A94B265}" srcOrd="0" destOrd="0" presId="urn:microsoft.com/office/officeart/2005/8/layout/hProcess9"/>
    <dgm:cxn modelId="{AFF22C51-73EA-4DFD-8233-D0C5FAFA976D}" type="presParOf" srcId="{A3C11C69-1E54-46BB-901E-BB1C31D16CBC}" destId="{8FDD49BF-F7D9-4222-803C-7BCFA18CF8B6}" srcOrd="1" destOrd="0" presId="urn:microsoft.com/office/officeart/2005/8/layout/hProcess9"/>
    <dgm:cxn modelId="{1C7A6862-C4FE-4977-89E8-8D71FC7C964F}" type="presParOf" srcId="{8FDD49BF-F7D9-4222-803C-7BCFA18CF8B6}" destId="{1A22086A-838A-4D00-AA71-4677295E6183}" srcOrd="0" destOrd="0" presId="urn:microsoft.com/office/officeart/2005/8/layout/hProcess9"/>
    <dgm:cxn modelId="{34012262-2FE5-4117-A568-BB876FEB44AE}" type="presParOf" srcId="{8FDD49BF-F7D9-4222-803C-7BCFA18CF8B6}" destId="{4B9D8831-5CC9-4840-A2F9-43895F5697DC}" srcOrd="1" destOrd="0" presId="urn:microsoft.com/office/officeart/2005/8/layout/hProcess9"/>
    <dgm:cxn modelId="{42394532-B960-4794-8D00-EA4FFC14167B}" type="presParOf" srcId="{8FDD49BF-F7D9-4222-803C-7BCFA18CF8B6}" destId="{18AB851F-09E2-4948-B0D7-4B2D122B0E1B}" srcOrd="2" destOrd="0" presId="urn:microsoft.com/office/officeart/2005/8/layout/hProcess9"/>
    <dgm:cxn modelId="{F285BBB0-2C38-4904-BCF2-E3E26AA832F3}" type="presParOf" srcId="{8FDD49BF-F7D9-4222-803C-7BCFA18CF8B6}" destId="{8A5AB623-EBA0-4951-92BC-6616E76082D1}" srcOrd="3" destOrd="0" presId="urn:microsoft.com/office/officeart/2005/8/layout/hProcess9"/>
    <dgm:cxn modelId="{E6C2F621-46DC-49AC-B358-59F97A66E5C4}" type="presParOf" srcId="{8FDD49BF-F7D9-4222-803C-7BCFA18CF8B6}" destId="{7E3FD0CF-9B73-4151-A688-DCA08E483931}" srcOrd="4"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just"/>
          <a:r>
            <a:rPr lang="pt-BR" sz="2400" b="1" dirty="0">
              <a:latin typeface="+mn-lt"/>
              <a:ea typeface="Verdana" panose="020B0604030504040204" pitchFamily="34" charset="0"/>
              <a:cs typeface="Verdana" panose="020B0604030504040204" pitchFamily="34" charset="0"/>
            </a:rPr>
            <a:t>Benefício</a:t>
          </a:r>
          <a:r>
            <a:rPr lang="pt-BR" sz="2400" dirty="0">
              <a:latin typeface="+mn-lt"/>
              <a:ea typeface="Verdana" panose="020B0604030504040204" pitchFamily="34" charset="0"/>
              <a:cs typeface="Verdana" panose="020B0604030504040204" pitchFamily="34" charset="0"/>
            </a:rPr>
            <a:t> – Manter a linha de base do cronograma ao longo de todo o projeto, sinalizando, quando necessário, as ações corretivas que deverão ser implementadas para readequação do cronograma.  </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86167">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46E83C-FBA3-4BA3-A4F3-40B9C99F2366}" type="doc">
      <dgm:prSet loTypeId="urn:microsoft.com/office/officeart/2005/8/layout/gear1" loCatId="cycle" qsTypeId="urn:microsoft.com/office/officeart/2005/8/quickstyle/simple5" qsCatId="simple" csTypeId="urn:microsoft.com/office/officeart/2005/8/colors/accent1_2#4" csCatId="accent1" phldr="1"/>
      <dgm:spPr/>
    </dgm:pt>
    <dgm:pt modelId="{3481863B-3C6F-4529-A5AF-64771947E8FD}">
      <dgm:prSet phldrT="[Texto]" custT="1"/>
      <dgm:spPr>
        <a:solidFill>
          <a:srgbClr val="00FF00"/>
        </a:solidFill>
      </dgm:spPr>
      <dgm:t>
        <a:bodyPr/>
        <a:lstStyle/>
        <a:p>
          <a:r>
            <a:rPr lang="pt-BR" sz="2400" b="1" dirty="0">
              <a:solidFill>
                <a:schemeClr val="tx1"/>
              </a:solidFill>
              <a:latin typeface="+mn-lt"/>
              <a:ea typeface="Verdana" panose="020B0604030504040204" pitchFamily="34" charset="0"/>
              <a:cs typeface="Arial" panose="020B0604020202020204" pitchFamily="34" charset="0"/>
            </a:rPr>
            <a:t>Procedimentos</a:t>
          </a:r>
        </a:p>
      </dgm:t>
    </dgm:pt>
    <dgm:pt modelId="{BBE2C34C-7DEF-4ADB-BE36-A0199D281071}" type="parTrans" cxnId="{86D0C662-03E9-47B8-9436-516D045995F3}">
      <dgm:prSet/>
      <dgm:spPr/>
      <dgm:t>
        <a:bodyPr/>
        <a:lstStyle/>
        <a:p>
          <a:endParaRPr lang="pt-BR" sz="2800" b="1">
            <a:solidFill>
              <a:schemeClr val="tx1"/>
            </a:solidFill>
          </a:endParaRPr>
        </a:p>
      </dgm:t>
    </dgm:pt>
    <dgm:pt modelId="{CBBBD5C5-FD16-4F69-A160-E9DC6083468C}" type="sibTrans" cxnId="{86D0C662-03E9-47B8-9436-516D045995F3}">
      <dgm:prSet/>
      <dgm:spPr/>
      <dgm:t>
        <a:bodyPr/>
        <a:lstStyle/>
        <a:p>
          <a:endParaRPr lang="pt-BR" sz="2800" b="1">
            <a:solidFill>
              <a:schemeClr val="tx1"/>
            </a:solidFill>
          </a:endParaRPr>
        </a:p>
      </dgm:t>
    </dgm:pt>
    <dgm:pt modelId="{2A17D75A-6802-4679-98B4-840AF8F7FD72}">
      <dgm:prSet phldrT="[Texto]" custT="1"/>
      <dgm:spPr>
        <a:solidFill>
          <a:srgbClr val="FFC000"/>
        </a:solidFill>
      </dgm:spPr>
      <dgm:t>
        <a:bodyPr/>
        <a:lstStyle/>
        <a:p>
          <a:r>
            <a:rPr lang="pt-BR" sz="2200" b="1" dirty="0">
              <a:solidFill>
                <a:schemeClr val="tx1"/>
              </a:solidFill>
              <a:latin typeface="+mn-lt"/>
              <a:ea typeface="Verdana" panose="020B0604030504040204" pitchFamily="34" charset="0"/>
              <a:cs typeface="Arial" panose="020B0604020202020204" pitchFamily="34" charset="0"/>
            </a:rPr>
            <a:t>Processos</a:t>
          </a:r>
        </a:p>
      </dgm:t>
    </dgm:pt>
    <dgm:pt modelId="{7B839753-1B7F-4272-A36B-2D87F30AE4C2}" type="parTrans" cxnId="{1BD1B961-B0B8-410C-8196-6326B468C318}">
      <dgm:prSet/>
      <dgm:spPr/>
      <dgm:t>
        <a:bodyPr/>
        <a:lstStyle/>
        <a:p>
          <a:endParaRPr lang="pt-BR" sz="2800" b="1">
            <a:solidFill>
              <a:schemeClr val="tx1"/>
            </a:solidFill>
          </a:endParaRPr>
        </a:p>
      </dgm:t>
    </dgm:pt>
    <dgm:pt modelId="{CB6501DE-634C-45CA-8ECE-5709E3ED4301}" type="sibTrans" cxnId="{1BD1B961-B0B8-410C-8196-6326B468C318}">
      <dgm:prSet/>
      <dgm:spPr/>
      <dgm:t>
        <a:bodyPr/>
        <a:lstStyle/>
        <a:p>
          <a:endParaRPr lang="pt-BR" sz="2800" b="1">
            <a:solidFill>
              <a:schemeClr val="tx1"/>
            </a:solidFill>
          </a:endParaRPr>
        </a:p>
      </dgm:t>
    </dgm:pt>
    <dgm:pt modelId="{D7F22AAC-D665-4A91-8B40-B350E0833083}">
      <dgm:prSet phldrT="[Texto]" custT="1"/>
      <dgm:spPr>
        <a:solidFill>
          <a:srgbClr val="FF0000"/>
        </a:solidFill>
      </dgm:spPr>
      <dgm:t>
        <a:bodyPr/>
        <a:lstStyle/>
        <a:p>
          <a:r>
            <a:rPr lang="pt-BR" sz="2400" b="1" dirty="0">
              <a:solidFill>
                <a:schemeClr val="bg1"/>
              </a:solidFill>
              <a:latin typeface="+mn-lt"/>
              <a:ea typeface="Verdana" panose="020B0604030504040204" pitchFamily="34" charset="0"/>
              <a:cs typeface="Arial" panose="020B0604020202020204" pitchFamily="34" charset="0"/>
            </a:rPr>
            <a:t>Políticas</a:t>
          </a:r>
        </a:p>
      </dgm:t>
    </dgm:pt>
    <dgm:pt modelId="{0F731B87-138C-4CBB-8B0D-3086C8E2B9D6}" type="parTrans" cxnId="{5ACA5A7D-85F5-4E15-9738-2CD60355DDFD}">
      <dgm:prSet/>
      <dgm:spPr/>
      <dgm:t>
        <a:bodyPr/>
        <a:lstStyle/>
        <a:p>
          <a:endParaRPr lang="pt-BR" sz="2800" b="1">
            <a:solidFill>
              <a:schemeClr val="tx1"/>
            </a:solidFill>
          </a:endParaRPr>
        </a:p>
      </dgm:t>
    </dgm:pt>
    <dgm:pt modelId="{04E31297-BEFD-4754-A83C-22BFAC68F05B}" type="sibTrans" cxnId="{5ACA5A7D-85F5-4E15-9738-2CD60355DDFD}">
      <dgm:prSet/>
      <dgm:spPr/>
      <dgm:t>
        <a:bodyPr/>
        <a:lstStyle/>
        <a:p>
          <a:endParaRPr lang="pt-BR" sz="2800" b="1">
            <a:solidFill>
              <a:schemeClr val="tx1"/>
            </a:solidFill>
          </a:endParaRPr>
        </a:p>
      </dgm:t>
    </dgm:pt>
    <dgm:pt modelId="{BFF0EC5E-73D6-4232-9271-B8AA373A03C8}" type="pres">
      <dgm:prSet presAssocID="{3446E83C-FBA3-4BA3-A4F3-40B9C99F2366}" presName="composite" presStyleCnt="0">
        <dgm:presLayoutVars>
          <dgm:chMax val="3"/>
          <dgm:animLvl val="lvl"/>
          <dgm:resizeHandles val="exact"/>
        </dgm:presLayoutVars>
      </dgm:prSet>
      <dgm:spPr/>
    </dgm:pt>
    <dgm:pt modelId="{1714A769-4A29-4714-B54C-6584E2729449}" type="pres">
      <dgm:prSet presAssocID="{3481863B-3C6F-4529-A5AF-64771947E8FD}" presName="gear1" presStyleLbl="node1" presStyleIdx="0" presStyleCnt="3" custLinFactNeighborX="33002" custLinFactNeighborY="-7552">
        <dgm:presLayoutVars>
          <dgm:chMax val="1"/>
          <dgm:bulletEnabled val="1"/>
        </dgm:presLayoutVars>
      </dgm:prSet>
      <dgm:spPr/>
    </dgm:pt>
    <dgm:pt modelId="{C76C6627-7F87-4C49-B38D-B1793BA72041}" type="pres">
      <dgm:prSet presAssocID="{3481863B-3C6F-4529-A5AF-64771947E8FD}" presName="gear1srcNode" presStyleLbl="node1" presStyleIdx="0" presStyleCnt="3"/>
      <dgm:spPr/>
    </dgm:pt>
    <dgm:pt modelId="{1FBCCD55-EA93-49A8-B0ED-B6040D8F95BB}" type="pres">
      <dgm:prSet presAssocID="{3481863B-3C6F-4529-A5AF-64771947E8FD}" presName="gear1dstNode" presStyleLbl="node1" presStyleIdx="0" presStyleCnt="3"/>
      <dgm:spPr/>
    </dgm:pt>
    <dgm:pt modelId="{1181043B-A839-42EB-B8C0-94B419E77D60}" type="pres">
      <dgm:prSet presAssocID="{2A17D75A-6802-4679-98B4-840AF8F7FD72}" presName="gear2" presStyleLbl="node1" presStyleIdx="1" presStyleCnt="3">
        <dgm:presLayoutVars>
          <dgm:chMax val="1"/>
          <dgm:bulletEnabled val="1"/>
        </dgm:presLayoutVars>
      </dgm:prSet>
      <dgm:spPr/>
    </dgm:pt>
    <dgm:pt modelId="{6AD8ED75-0623-4BC0-9BC3-5C257F38A140}" type="pres">
      <dgm:prSet presAssocID="{2A17D75A-6802-4679-98B4-840AF8F7FD72}" presName="gear2srcNode" presStyleLbl="node1" presStyleIdx="1" presStyleCnt="3"/>
      <dgm:spPr/>
    </dgm:pt>
    <dgm:pt modelId="{024A9DBF-E9BF-4E35-9205-26C9AAEC9992}" type="pres">
      <dgm:prSet presAssocID="{2A17D75A-6802-4679-98B4-840AF8F7FD72}" presName="gear2dstNode" presStyleLbl="node1" presStyleIdx="1" presStyleCnt="3"/>
      <dgm:spPr/>
    </dgm:pt>
    <dgm:pt modelId="{D4CAD5D1-D445-4DC2-8F9B-9484C1AFF97A}" type="pres">
      <dgm:prSet presAssocID="{D7F22AAC-D665-4A91-8B40-B350E0833083}" presName="gear3" presStyleLbl="node1" presStyleIdx="2" presStyleCnt="3"/>
      <dgm:spPr/>
    </dgm:pt>
    <dgm:pt modelId="{E95D538E-EC62-4FED-9895-C52EC48E0489}" type="pres">
      <dgm:prSet presAssocID="{D7F22AAC-D665-4A91-8B40-B350E0833083}" presName="gear3tx" presStyleLbl="node1" presStyleIdx="2" presStyleCnt="3">
        <dgm:presLayoutVars>
          <dgm:chMax val="1"/>
          <dgm:bulletEnabled val="1"/>
        </dgm:presLayoutVars>
      </dgm:prSet>
      <dgm:spPr/>
    </dgm:pt>
    <dgm:pt modelId="{88600477-E49E-42E5-91E9-7D15D72ACB2E}" type="pres">
      <dgm:prSet presAssocID="{D7F22AAC-D665-4A91-8B40-B350E0833083}" presName="gear3srcNode" presStyleLbl="node1" presStyleIdx="2" presStyleCnt="3"/>
      <dgm:spPr/>
    </dgm:pt>
    <dgm:pt modelId="{49B9E391-B176-4D4A-8206-639D640E6AC2}" type="pres">
      <dgm:prSet presAssocID="{D7F22AAC-D665-4A91-8B40-B350E0833083}" presName="gear3dstNode" presStyleLbl="node1" presStyleIdx="2" presStyleCnt="3"/>
      <dgm:spPr/>
    </dgm:pt>
    <dgm:pt modelId="{FEDA68AD-9450-4617-B357-73B855DF165D}" type="pres">
      <dgm:prSet presAssocID="{CBBBD5C5-FD16-4F69-A160-E9DC6083468C}" presName="connector1" presStyleLbl="sibTrans2D1" presStyleIdx="0" presStyleCnt="3" custLinFactNeighborX="26564" custLinFactNeighborY="-9766"/>
      <dgm:spPr/>
    </dgm:pt>
    <dgm:pt modelId="{47948DEA-E96B-40FA-9F12-5712B88ADA46}" type="pres">
      <dgm:prSet presAssocID="{CB6501DE-634C-45CA-8ECE-5709E3ED4301}" presName="connector2" presStyleLbl="sibTrans2D1" presStyleIdx="1" presStyleCnt="3"/>
      <dgm:spPr/>
    </dgm:pt>
    <dgm:pt modelId="{54EA0470-CBA1-4B10-9625-5DB0146D8108}" type="pres">
      <dgm:prSet presAssocID="{04E31297-BEFD-4754-A83C-22BFAC68F05B}" presName="connector3" presStyleLbl="sibTrans2D1" presStyleIdx="2" presStyleCnt="3"/>
      <dgm:spPr/>
    </dgm:pt>
  </dgm:ptLst>
  <dgm:cxnLst>
    <dgm:cxn modelId="{68E0C607-49EE-4961-8E88-F89A3E8C2BBA}" type="presOf" srcId="{D7F22AAC-D665-4A91-8B40-B350E0833083}" destId="{88600477-E49E-42E5-91E9-7D15D72ACB2E}" srcOrd="2" destOrd="0" presId="urn:microsoft.com/office/officeart/2005/8/layout/gear1"/>
    <dgm:cxn modelId="{FF26400E-23C7-4340-8FEB-4A1FA3B14961}" type="presOf" srcId="{D7F22AAC-D665-4A91-8B40-B350E0833083}" destId="{49B9E391-B176-4D4A-8206-639D640E6AC2}" srcOrd="3" destOrd="0" presId="urn:microsoft.com/office/officeart/2005/8/layout/gear1"/>
    <dgm:cxn modelId="{DD68D71E-FC59-4B98-A0C9-9F90A87D2D18}" type="presOf" srcId="{D7F22AAC-D665-4A91-8B40-B350E0833083}" destId="{D4CAD5D1-D445-4DC2-8F9B-9484C1AFF97A}" srcOrd="0" destOrd="0" presId="urn:microsoft.com/office/officeart/2005/8/layout/gear1"/>
    <dgm:cxn modelId="{275D345D-C175-4942-B721-949794FC3525}" type="presOf" srcId="{3446E83C-FBA3-4BA3-A4F3-40B9C99F2366}" destId="{BFF0EC5E-73D6-4232-9271-B8AA373A03C8}" srcOrd="0" destOrd="0" presId="urn:microsoft.com/office/officeart/2005/8/layout/gear1"/>
    <dgm:cxn modelId="{1BD1B961-B0B8-410C-8196-6326B468C318}" srcId="{3446E83C-FBA3-4BA3-A4F3-40B9C99F2366}" destId="{2A17D75A-6802-4679-98B4-840AF8F7FD72}" srcOrd="1" destOrd="0" parTransId="{7B839753-1B7F-4272-A36B-2D87F30AE4C2}" sibTransId="{CB6501DE-634C-45CA-8ECE-5709E3ED4301}"/>
    <dgm:cxn modelId="{86D0C662-03E9-47B8-9436-516D045995F3}" srcId="{3446E83C-FBA3-4BA3-A4F3-40B9C99F2366}" destId="{3481863B-3C6F-4529-A5AF-64771947E8FD}" srcOrd="0" destOrd="0" parTransId="{BBE2C34C-7DEF-4ADB-BE36-A0199D281071}" sibTransId="{CBBBD5C5-FD16-4F69-A160-E9DC6083468C}"/>
    <dgm:cxn modelId="{61747A64-FB3F-46D7-AB0B-4A420EFF97FA}" type="presOf" srcId="{CBBBD5C5-FD16-4F69-A160-E9DC6083468C}" destId="{FEDA68AD-9450-4617-B357-73B855DF165D}" srcOrd="0" destOrd="0" presId="urn:microsoft.com/office/officeart/2005/8/layout/gear1"/>
    <dgm:cxn modelId="{34BC5852-D196-45C8-B106-12460BECA615}" type="presOf" srcId="{2A17D75A-6802-4679-98B4-840AF8F7FD72}" destId="{1181043B-A839-42EB-B8C0-94B419E77D60}" srcOrd="0" destOrd="0" presId="urn:microsoft.com/office/officeart/2005/8/layout/gear1"/>
    <dgm:cxn modelId="{5ACA5A7D-85F5-4E15-9738-2CD60355DDFD}" srcId="{3446E83C-FBA3-4BA3-A4F3-40B9C99F2366}" destId="{D7F22AAC-D665-4A91-8B40-B350E0833083}" srcOrd="2" destOrd="0" parTransId="{0F731B87-138C-4CBB-8B0D-3086C8E2B9D6}" sibTransId="{04E31297-BEFD-4754-A83C-22BFAC68F05B}"/>
    <dgm:cxn modelId="{FCF6D085-6CC0-4E6B-A372-8B22DD1E108B}" type="presOf" srcId="{3481863B-3C6F-4529-A5AF-64771947E8FD}" destId="{1FBCCD55-EA93-49A8-B0ED-B6040D8F95BB}" srcOrd="2" destOrd="0" presId="urn:microsoft.com/office/officeart/2005/8/layout/gear1"/>
    <dgm:cxn modelId="{E6FC4A8D-4123-4E45-A8E7-F86F15700C12}" type="presOf" srcId="{04E31297-BEFD-4754-A83C-22BFAC68F05B}" destId="{54EA0470-CBA1-4B10-9625-5DB0146D8108}" srcOrd="0" destOrd="0" presId="urn:microsoft.com/office/officeart/2005/8/layout/gear1"/>
    <dgm:cxn modelId="{EC785599-C45C-436C-9A31-58BD3B4EB76E}" type="presOf" srcId="{2A17D75A-6802-4679-98B4-840AF8F7FD72}" destId="{024A9DBF-E9BF-4E35-9205-26C9AAEC9992}" srcOrd="2" destOrd="0" presId="urn:microsoft.com/office/officeart/2005/8/layout/gear1"/>
    <dgm:cxn modelId="{FE60AE9D-EC21-4706-9126-5920CA0C7157}" type="presOf" srcId="{3481863B-3C6F-4529-A5AF-64771947E8FD}" destId="{1714A769-4A29-4714-B54C-6584E2729449}" srcOrd="0" destOrd="0" presId="urn:microsoft.com/office/officeart/2005/8/layout/gear1"/>
    <dgm:cxn modelId="{08B11C9F-D608-4330-B3AA-02657DC1A490}" type="presOf" srcId="{3481863B-3C6F-4529-A5AF-64771947E8FD}" destId="{C76C6627-7F87-4C49-B38D-B1793BA72041}" srcOrd="1" destOrd="0" presId="urn:microsoft.com/office/officeart/2005/8/layout/gear1"/>
    <dgm:cxn modelId="{18DBBCA0-040C-4C50-926A-4548923775D2}" type="presOf" srcId="{D7F22AAC-D665-4A91-8B40-B350E0833083}" destId="{E95D538E-EC62-4FED-9895-C52EC48E0489}" srcOrd="1" destOrd="0" presId="urn:microsoft.com/office/officeart/2005/8/layout/gear1"/>
    <dgm:cxn modelId="{5BB233CE-2AED-40F7-BD21-12BB457EC55F}" type="presOf" srcId="{CB6501DE-634C-45CA-8ECE-5709E3ED4301}" destId="{47948DEA-E96B-40FA-9F12-5712B88ADA46}" srcOrd="0" destOrd="0" presId="urn:microsoft.com/office/officeart/2005/8/layout/gear1"/>
    <dgm:cxn modelId="{83DE99E3-40CB-4673-A646-D9664190E052}" type="presOf" srcId="{2A17D75A-6802-4679-98B4-840AF8F7FD72}" destId="{6AD8ED75-0623-4BC0-9BC3-5C257F38A140}" srcOrd="1" destOrd="0" presId="urn:microsoft.com/office/officeart/2005/8/layout/gear1"/>
    <dgm:cxn modelId="{10D0FD91-E4C5-4F08-9D1D-AC78553DAE48}" type="presParOf" srcId="{BFF0EC5E-73D6-4232-9271-B8AA373A03C8}" destId="{1714A769-4A29-4714-B54C-6584E2729449}" srcOrd="0" destOrd="0" presId="urn:microsoft.com/office/officeart/2005/8/layout/gear1"/>
    <dgm:cxn modelId="{5B8F1926-8E76-4A6F-BFF1-366F786DC5B7}" type="presParOf" srcId="{BFF0EC5E-73D6-4232-9271-B8AA373A03C8}" destId="{C76C6627-7F87-4C49-B38D-B1793BA72041}" srcOrd="1" destOrd="0" presId="urn:microsoft.com/office/officeart/2005/8/layout/gear1"/>
    <dgm:cxn modelId="{7ABAB73C-F663-4625-AE6B-57D27C13E189}" type="presParOf" srcId="{BFF0EC5E-73D6-4232-9271-B8AA373A03C8}" destId="{1FBCCD55-EA93-49A8-B0ED-B6040D8F95BB}" srcOrd="2" destOrd="0" presId="urn:microsoft.com/office/officeart/2005/8/layout/gear1"/>
    <dgm:cxn modelId="{A435209C-8C4A-471D-BEB9-4D67008BA968}" type="presParOf" srcId="{BFF0EC5E-73D6-4232-9271-B8AA373A03C8}" destId="{1181043B-A839-42EB-B8C0-94B419E77D60}" srcOrd="3" destOrd="0" presId="urn:microsoft.com/office/officeart/2005/8/layout/gear1"/>
    <dgm:cxn modelId="{F53C4A85-C25F-4EB1-A514-3362B2F6CFFC}" type="presParOf" srcId="{BFF0EC5E-73D6-4232-9271-B8AA373A03C8}" destId="{6AD8ED75-0623-4BC0-9BC3-5C257F38A140}" srcOrd="4" destOrd="0" presId="urn:microsoft.com/office/officeart/2005/8/layout/gear1"/>
    <dgm:cxn modelId="{A31839E0-5CAE-4D2C-848A-E404F0943BC1}" type="presParOf" srcId="{BFF0EC5E-73D6-4232-9271-B8AA373A03C8}" destId="{024A9DBF-E9BF-4E35-9205-26C9AAEC9992}" srcOrd="5" destOrd="0" presId="urn:microsoft.com/office/officeart/2005/8/layout/gear1"/>
    <dgm:cxn modelId="{E352799A-F668-4353-9EAA-F3457CFB104A}" type="presParOf" srcId="{BFF0EC5E-73D6-4232-9271-B8AA373A03C8}" destId="{D4CAD5D1-D445-4DC2-8F9B-9484C1AFF97A}" srcOrd="6" destOrd="0" presId="urn:microsoft.com/office/officeart/2005/8/layout/gear1"/>
    <dgm:cxn modelId="{4C189269-F7BF-476E-9593-9E3643B1A9CB}" type="presParOf" srcId="{BFF0EC5E-73D6-4232-9271-B8AA373A03C8}" destId="{E95D538E-EC62-4FED-9895-C52EC48E0489}" srcOrd="7" destOrd="0" presId="urn:microsoft.com/office/officeart/2005/8/layout/gear1"/>
    <dgm:cxn modelId="{7D64C168-D051-4528-81D8-4A828C8C4F5D}" type="presParOf" srcId="{BFF0EC5E-73D6-4232-9271-B8AA373A03C8}" destId="{88600477-E49E-42E5-91E9-7D15D72ACB2E}" srcOrd="8" destOrd="0" presId="urn:microsoft.com/office/officeart/2005/8/layout/gear1"/>
    <dgm:cxn modelId="{423C3BF9-1BF9-4F92-9E6E-7D71A7C838DB}" type="presParOf" srcId="{BFF0EC5E-73D6-4232-9271-B8AA373A03C8}" destId="{49B9E391-B176-4D4A-8206-639D640E6AC2}" srcOrd="9" destOrd="0" presId="urn:microsoft.com/office/officeart/2005/8/layout/gear1"/>
    <dgm:cxn modelId="{C2B4C90F-F9D4-4ABB-B027-EB3433B12931}" type="presParOf" srcId="{BFF0EC5E-73D6-4232-9271-B8AA373A03C8}" destId="{FEDA68AD-9450-4617-B357-73B855DF165D}" srcOrd="10" destOrd="0" presId="urn:microsoft.com/office/officeart/2005/8/layout/gear1"/>
    <dgm:cxn modelId="{FA691796-C194-4CF9-B970-507AF97DAD2E}" type="presParOf" srcId="{BFF0EC5E-73D6-4232-9271-B8AA373A03C8}" destId="{47948DEA-E96B-40FA-9F12-5712B88ADA46}" srcOrd="11" destOrd="0" presId="urn:microsoft.com/office/officeart/2005/8/layout/gear1"/>
    <dgm:cxn modelId="{9570299E-4497-4747-8450-5DAB93A8D247}" type="presParOf" srcId="{BFF0EC5E-73D6-4232-9271-B8AA373A03C8}" destId="{54EA0470-CBA1-4B10-9625-5DB0146D8108}"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C1579F7-2585-405E-978F-E8E89863866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pt-BR"/>
        </a:p>
      </dgm:t>
    </dgm:pt>
    <dgm:pt modelId="{3D46D602-61EA-4144-A763-5ACD5A3562AB}">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EAR</a:t>
          </a:r>
        </a:p>
      </dgm:t>
    </dgm:pt>
    <dgm:pt modelId="{1EAA40F8-6289-4127-9E36-1EF85BE1B5F0}" type="parTrans" cxnId="{2407F558-B608-42E4-A541-082BCA7EE9A5}">
      <dgm:prSet/>
      <dgm:spPr/>
      <dgm:t>
        <a:bodyPr/>
        <a:lstStyle/>
        <a:p>
          <a:endParaRPr lang="pt-BR" sz="1100">
            <a:latin typeface="Times New Roman" pitchFamily="18" charset="0"/>
            <a:cs typeface="Times New Roman" pitchFamily="18" charset="0"/>
          </a:endParaRPr>
        </a:p>
      </dgm:t>
    </dgm:pt>
    <dgm:pt modelId="{E7D1240B-7392-4664-AD2F-604729DA7F71}" type="sibTrans" cxnId="{2407F558-B608-42E4-A541-082BCA7EE9A5}">
      <dgm:prSet/>
      <dgm:spPr/>
      <dgm:t>
        <a:bodyPr/>
        <a:lstStyle/>
        <a:p>
          <a:endParaRPr lang="pt-BR" sz="1100">
            <a:latin typeface="Times New Roman" pitchFamily="18" charset="0"/>
            <a:cs typeface="Times New Roman" pitchFamily="18" charset="0"/>
          </a:endParaRPr>
        </a:p>
      </dgm:t>
    </dgm:pt>
    <dgm:pt modelId="{B5009C38-D83F-426D-AA43-1A0B2BB43CCE}">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Equipament</a:t>
          </a:r>
          <a:r>
            <a:rPr lang="pt-BR" sz="1100" dirty="0">
              <a:latin typeface="Times New Roman" pitchFamily="18" charset="0"/>
              <a:cs typeface="Times New Roman" pitchFamily="18" charset="0"/>
            </a:rPr>
            <a:t>o</a:t>
          </a:r>
        </a:p>
      </dgm:t>
    </dgm:pt>
    <dgm:pt modelId="{311EA5C1-F99D-47E5-9EE0-698AC9485E5C}" type="parTrans" cxnId="{4F4FD9C4-1081-4DE6-BD6F-432D8D5A81E7}">
      <dgm:prSet/>
      <dgm:spPr>
        <a:ln>
          <a:solidFill>
            <a:srgbClr val="4F81BD"/>
          </a:solidFill>
        </a:ln>
      </dgm:spPr>
      <dgm:t>
        <a:bodyPr/>
        <a:lstStyle/>
        <a:p>
          <a:endParaRPr lang="pt-BR" sz="1100">
            <a:latin typeface="Times New Roman" pitchFamily="18" charset="0"/>
            <a:cs typeface="Times New Roman" pitchFamily="18" charset="0"/>
          </a:endParaRPr>
        </a:p>
      </dgm:t>
    </dgm:pt>
    <dgm:pt modelId="{50B7DD83-EFA0-46B3-994A-0AAEB3FACE7F}" type="sibTrans" cxnId="{4F4FD9C4-1081-4DE6-BD6F-432D8D5A81E7}">
      <dgm:prSet/>
      <dgm:spPr/>
      <dgm:t>
        <a:bodyPr/>
        <a:lstStyle/>
        <a:p>
          <a:endParaRPr lang="pt-BR" sz="1100">
            <a:latin typeface="Times New Roman" pitchFamily="18" charset="0"/>
            <a:cs typeface="Times New Roman" pitchFamily="18" charset="0"/>
          </a:endParaRPr>
        </a:p>
      </dgm:t>
    </dgm:pt>
    <dgm:pt modelId="{702C9550-3860-4F3E-A78E-8314A31C1F67}">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Betoneira</a:t>
          </a:r>
        </a:p>
      </dgm:t>
    </dgm:pt>
    <dgm:pt modelId="{7339CEBD-40C6-42ED-9F67-1443B552753A}" type="parTrans" cxnId="{DCEE4AD6-0CBA-447E-BE25-2731F61C69E1}">
      <dgm:prSet/>
      <dgm:spPr>
        <a:ln>
          <a:solidFill>
            <a:srgbClr val="4F81BD"/>
          </a:solidFill>
        </a:ln>
      </dgm:spPr>
      <dgm:t>
        <a:bodyPr/>
        <a:lstStyle/>
        <a:p>
          <a:endParaRPr lang="pt-BR" sz="1100">
            <a:latin typeface="Times New Roman" pitchFamily="18" charset="0"/>
            <a:cs typeface="Times New Roman" pitchFamily="18" charset="0"/>
          </a:endParaRPr>
        </a:p>
      </dgm:t>
    </dgm:pt>
    <dgm:pt modelId="{DC3BA035-9AE1-4180-AF00-B1BFF3D345D7}" type="sibTrans" cxnId="{DCEE4AD6-0CBA-447E-BE25-2731F61C69E1}">
      <dgm:prSet/>
      <dgm:spPr/>
      <dgm:t>
        <a:bodyPr/>
        <a:lstStyle/>
        <a:p>
          <a:endParaRPr lang="pt-BR" sz="1100">
            <a:latin typeface="Times New Roman" pitchFamily="18" charset="0"/>
            <a:cs typeface="Times New Roman" pitchFamily="18" charset="0"/>
          </a:endParaRPr>
        </a:p>
      </dgm:t>
    </dgm:pt>
    <dgm:pt modelId="{D763309F-016A-4260-AA3F-0A122B4C508F}">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Guindaste</a:t>
          </a:r>
        </a:p>
      </dgm:t>
    </dgm:pt>
    <dgm:pt modelId="{F8CA46E5-0EF9-4E36-A219-31D2AD77436F}" type="parTrans" cxnId="{09A57910-BAFA-4893-84A8-16A3A5DFA517}">
      <dgm:prSet/>
      <dgm:spPr>
        <a:ln>
          <a:solidFill>
            <a:srgbClr val="4F81BD"/>
          </a:solidFill>
        </a:ln>
      </dgm:spPr>
      <dgm:t>
        <a:bodyPr/>
        <a:lstStyle/>
        <a:p>
          <a:endParaRPr lang="pt-BR" sz="1100">
            <a:latin typeface="Times New Roman" pitchFamily="18" charset="0"/>
            <a:cs typeface="Times New Roman" pitchFamily="18" charset="0"/>
          </a:endParaRPr>
        </a:p>
      </dgm:t>
    </dgm:pt>
    <dgm:pt modelId="{EB3727F1-D70C-4E46-8DB8-C5DC50F3FC2A}" type="sibTrans" cxnId="{09A57910-BAFA-4893-84A8-16A3A5DFA517}">
      <dgm:prSet/>
      <dgm:spPr/>
      <dgm:t>
        <a:bodyPr/>
        <a:lstStyle/>
        <a:p>
          <a:endParaRPr lang="pt-BR" sz="1100">
            <a:latin typeface="Times New Roman" pitchFamily="18" charset="0"/>
            <a:cs typeface="Times New Roman" pitchFamily="18" charset="0"/>
          </a:endParaRPr>
        </a:p>
      </dgm:t>
    </dgm:pt>
    <dgm:pt modelId="{F7CC224E-5460-406D-80AE-15250C76AEEF}">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Material</a:t>
          </a:r>
        </a:p>
      </dgm:t>
    </dgm:pt>
    <dgm:pt modelId="{6A425FD3-EE9A-47C6-9F29-CCFEF8A70CEB}" type="parTrans" cxnId="{56DE03FF-0392-45C7-A43E-808CF925ABAE}">
      <dgm:prSet/>
      <dgm:spPr/>
      <dgm:t>
        <a:bodyPr/>
        <a:lstStyle/>
        <a:p>
          <a:endParaRPr lang="pt-BR" sz="1100">
            <a:latin typeface="Times New Roman" pitchFamily="18" charset="0"/>
            <a:cs typeface="Times New Roman" pitchFamily="18" charset="0"/>
          </a:endParaRPr>
        </a:p>
      </dgm:t>
    </dgm:pt>
    <dgm:pt modelId="{33E3DBF3-1A91-4432-911F-65F821587AB5}" type="sibTrans" cxnId="{56DE03FF-0392-45C7-A43E-808CF925ABAE}">
      <dgm:prSet/>
      <dgm:spPr/>
      <dgm:t>
        <a:bodyPr/>
        <a:lstStyle/>
        <a:p>
          <a:endParaRPr lang="pt-BR" sz="1100">
            <a:latin typeface="Times New Roman" pitchFamily="18" charset="0"/>
            <a:cs typeface="Times New Roman" pitchFamily="18" charset="0"/>
          </a:endParaRPr>
        </a:p>
      </dgm:t>
    </dgm:pt>
    <dgm:pt modelId="{A6819E01-2658-4577-803D-753D4F93BFC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Engenheiro Civil</a:t>
          </a:r>
        </a:p>
      </dgm:t>
    </dgm:pt>
    <dgm:pt modelId="{B7E48D33-3B1E-4477-AF59-AB9C59EAEA01}" type="parTrans" cxnId="{D760FD1F-07D4-4CE9-B57C-49758FB32DC2}">
      <dgm:prSet/>
      <dgm:spPr>
        <a:ln>
          <a:solidFill>
            <a:srgbClr val="4F81BD"/>
          </a:solidFill>
        </a:ln>
      </dgm:spPr>
      <dgm:t>
        <a:bodyPr/>
        <a:lstStyle/>
        <a:p>
          <a:endParaRPr lang="pt-BR" sz="1100">
            <a:latin typeface="Times New Roman" pitchFamily="18" charset="0"/>
            <a:cs typeface="Times New Roman" pitchFamily="18" charset="0"/>
          </a:endParaRPr>
        </a:p>
      </dgm:t>
    </dgm:pt>
    <dgm:pt modelId="{84A5F02E-E51A-4A81-A7D6-5B028055B915}" type="sibTrans" cxnId="{D760FD1F-07D4-4CE9-B57C-49758FB32DC2}">
      <dgm:prSet/>
      <dgm:spPr/>
      <dgm:t>
        <a:bodyPr/>
        <a:lstStyle/>
        <a:p>
          <a:endParaRPr lang="pt-BR" sz="1100">
            <a:latin typeface="Times New Roman" pitchFamily="18" charset="0"/>
            <a:cs typeface="Times New Roman" pitchFamily="18" charset="0"/>
          </a:endParaRPr>
        </a:p>
      </dgm:t>
    </dgm:pt>
    <dgm:pt modelId="{EA236117-274B-4CDA-981D-D5720FAC2C73}">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Pessoal</a:t>
          </a:r>
        </a:p>
      </dgm:t>
    </dgm:pt>
    <dgm:pt modelId="{A20B60DF-782C-4446-AFD5-EA3BA9A0796C}" type="parTrans" cxnId="{CFD4701B-FA18-4B39-B972-2909757F563A}">
      <dgm:prSet/>
      <dgm:spPr>
        <a:ln>
          <a:solidFill>
            <a:srgbClr val="4F81BD"/>
          </a:solidFill>
        </a:ln>
      </dgm:spPr>
      <dgm:t>
        <a:bodyPr/>
        <a:lstStyle/>
        <a:p>
          <a:endParaRPr lang="pt-BR" sz="1100">
            <a:latin typeface="Times New Roman" pitchFamily="18" charset="0"/>
            <a:cs typeface="Times New Roman" pitchFamily="18" charset="0"/>
          </a:endParaRPr>
        </a:p>
      </dgm:t>
    </dgm:pt>
    <dgm:pt modelId="{D652AD22-544B-4A59-9393-5A2331ACE21B}" type="sibTrans" cxnId="{CFD4701B-FA18-4B39-B972-2909757F563A}">
      <dgm:prSet/>
      <dgm:spPr/>
      <dgm:t>
        <a:bodyPr/>
        <a:lstStyle/>
        <a:p>
          <a:endParaRPr lang="pt-BR" sz="1100">
            <a:latin typeface="Times New Roman" pitchFamily="18" charset="0"/>
            <a:cs typeface="Times New Roman" pitchFamily="18" charset="0"/>
          </a:endParaRPr>
        </a:p>
      </dgm:t>
    </dgm:pt>
    <dgm:pt modelId="{0C227FEA-9FD5-4BA0-BD2B-86241F0897BA}">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Cimento</a:t>
          </a:r>
        </a:p>
      </dgm:t>
    </dgm:pt>
    <dgm:pt modelId="{C093CB82-15B1-4179-AB17-895EEE847E4B}" type="parTrans" cxnId="{7077EC61-793F-4279-985B-5FB03045BCC4}">
      <dgm:prSet/>
      <dgm:spPr>
        <a:ln>
          <a:solidFill>
            <a:srgbClr val="4F81BD"/>
          </a:solidFill>
        </a:ln>
      </dgm:spPr>
      <dgm:t>
        <a:bodyPr/>
        <a:lstStyle/>
        <a:p>
          <a:endParaRPr lang="pt-BR" sz="1100">
            <a:latin typeface="Times New Roman" pitchFamily="18" charset="0"/>
            <a:cs typeface="Times New Roman" pitchFamily="18" charset="0"/>
          </a:endParaRPr>
        </a:p>
      </dgm:t>
    </dgm:pt>
    <dgm:pt modelId="{C1E71E7E-5D1C-41A2-BDE6-A6B300B5DA1B}" type="sibTrans" cxnId="{7077EC61-793F-4279-985B-5FB03045BCC4}">
      <dgm:prSet/>
      <dgm:spPr/>
      <dgm:t>
        <a:bodyPr/>
        <a:lstStyle/>
        <a:p>
          <a:endParaRPr lang="pt-BR" sz="1100">
            <a:latin typeface="Times New Roman" pitchFamily="18" charset="0"/>
            <a:cs typeface="Times New Roman" pitchFamily="18" charset="0"/>
          </a:endParaRPr>
        </a:p>
      </dgm:t>
    </dgm:pt>
    <dgm:pt modelId="{0AEF1918-B030-4C23-ABD6-699755447D2F}">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Areia</a:t>
          </a:r>
        </a:p>
      </dgm:t>
    </dgm:pt>
    <dgm:pt modelId="{E8B56913-9224-4298-9CA7-2910DD942170}" type="parTrans" cxnId="{10EFA471-8BDA-4D50-8521-0B6610E38A4B}">
      <dgm:prSet/>
      <dgm:spPr>
        <a:ln>
          <a:solidFill>
            <a:srgbClr val="4F81BD"/>
          </a:solidFill>
        </a:ln>
      </dgm:spPr>
      <dgm:t>
        <a:bodyPr/>
        <a:lstStyle/>
        <a:p>
          <a:endParaRPr lang="pt-BR" sz="1100">
            <a:latin typeface="Times New Roman" pitchFamily="18" charset="0"/>
            <a:cs typeface="Times New Roman" pitchFamily="18" charset="0"/>
          </a:endParaRPr>
        </a:p>
      </dgm:t>
    </dgm:pt>
    <dgm:pt modelId="{DB88E2D2-83BB-4E01-9A56-DA319EB45693}" type="sibTrans" cxnId="{10EFA471-8BDA-4D50-8521-0B6610E38A4B}">
      <dgm:prSet/>
      <dgm:spPr/>
      <dgm:t>
        <a:bodyPr/>
        <a:lstStyle/>
        <a:p>
          <a:endParaRPr lang="pt-BR" sz="1100">
            <a:latin typeface="Times New Roman" pitchFamily="18" charset="0"/>
            <a:cs typeface="Times New Roman" pitchFamily="18" charset="0"/>
          </a:endParaRPr>
        </a:p>
      </dgm:t>
    </dgm:pt>
    <dgm:pt modelId="{15BE2591-1F38-43FB-8F78-A082843CCEF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Pedreiro</a:t>
          </a:r>
        </a:p>
      </dgm:t>
    </dgm:pt>
    <dgm:pt modelId="{E2DA673D-6ED1-4C07-ABCE-32003CFFAE8A}" type="parTrans" cxnId="{45D2B7DD-E8A6-434A-A966-9F1742CB6279}">
      <dgm:prSet/>
      <dgm:spPr>
        <a:ln>
          <a:solidFill>
            <a:srgbClr val="4F81BD"/>
          </a:solidFill>
        </a:ln>
      </dgm:spPr>
      <dgm:t>
        <a:bodyPr/>
        <a:lstStyle/>
        <a:p>
          <a:endParaRPr lang="pt-BR" sz="1100">
            <a:latin typeface="Times New Roman" pitchFamily="18" charset="0"/>
            <a:cs typeface="Times New Roman" pitchFamily="18" charset="0"/>
          </a:endParaRPr>
        </a:p>
      </dgm:t>
    </dgm:pt>
    <dgm:pt modelId="{1D9200AD-83B4-464B-8D85-AF68902E80F1}" type="sibTrans" cxnId="{45D2B7DD-E8A6-434A-A966-9F1742CB6279}">
      <dgm:prSet/>
      <dgm:spPr/>
      <dgm:t>
        <a:bodyPr/>
        <a:lstStyle/>
        <a:p>
          <a:endParaRPr lang="pt-BR" sz="1100">
            <a:latin typeface="Times New Roman" pitchFamily="18" charset="0"/>
            <a:cs typeface="Times New Roman" pitchFamily="18" charset="0"/>
          </a:endParaRPr>
        </a:p>
      </dgm:t>
    </dgm:pt>
    <dgm:pt modelId="{A9DC663C-407A-4CB4-98B7-72EE6F64050B}">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Servente</a:t>
          </a:r>
        </a:p>
      </dgm:t>
    </dgm:pt>
    <dgm:pt modelId="{F60E2477-711E-4269-9350-B7758E813F2D}" type="parTrans" cxnId="{7D7A2013-E3C8-4ADE-B5FB-D3FD6EF59950}">
      <dgm:prSet/>
      <dgm:spPr>
        <a:ln>
          <a:solidFill>
            <a:srgbClr val="4F81BD"/>
          </a:solidFill>
        </a:ln>
      </dgm:spPr>
      <dgm:t>
        <a:bodyPr/>
        <a:lstStyle/>
        <a:p>
          <a:endParaRPr lang="pt-BR" sz="1100">
            <a:latin typeface="Times New Roman" pitchFamily="18" charset="0"/>
            <a:cs typeface="Times New Roman" pitchFamily="18" charset="0"/>
          </a:endParaRPr>
        </a:p>
      </dgm:t>
    </dgm:pt>
    <dgm:pt modelId="{228EB710-1666-4532-9B91-16188691A0CD}" type="sibTrans" cxnId="{7D7A2013-E3C8-4ADE-B5FB-D3FD6EF59950}">
      <dgm:prSet/>
      <dgm:spPr/>
      <dgm:t>
        <a:bodyPr/>
        <a:lstStyle/>
        <a:p>
          <a:endParaRPr lang="pt-BR" sz="1100">
            <a:latin typeface="Times New Roman" pitchFamily="18" charset="0"/>
            <a:cs typeface="Times New Roman" pitchFamily="18" charset="0"/>
          </a:endParaRPr>
        </a:p>
      </dgm:t>
    </dgm:pt>
    <dgm:pt modelId="{8749BC48-291F-4B3E-B754-5F9D14D1B2B2}">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Pleno</a:t>
          </a:r>
        </a:p>
      </dgm:t>
    </dgm:pt>
    <dgm:pt modelId="{3694D591-6BD8-4295-A33E-D384C5D05E2B}" type="parTrans" cxnId="{BA22A36A-E95D-4A1B-B6DC-D32C69ED45CC}">
      <dgm:prSet/>
      <dgm:spPr>
        <a:ln>
          <a:solidFill>
            <a:srgbClr val="4F81BD"/>
          </a:solidFill>
        </a:ln>
      </dgm:spPr>
      <dgm:t>
        <a:bodyPr/>
        <a:lstStyle/>
        <a:p>
          <a:endParaRPr lang="pt-BR" sz="1100">
            <a:latin typeface="Times New Roman" pitchFamily="18" charset="0"/>
            <a:cs typeface="Times New Roman" pitchFamily="18" charset="0"/>
          </a:endParaRPr>
        </a:p>
      </dgm:t>
    </dgm:pt>
    <dgm:pt modelId="{507D8653-73AF-44E7-A050-AE75E1E3B1F6}" type="sibTrans" cxnId="{BA22A36A-E95D-4A1B-B6DC-D32C69ED45CC}">
      <dgm:prSet/>
      <dgm:spPr/>
      <dgm:t>
        <a:bodyPr/>
        <a:lstStyle/>
        <a:p>
          <a:endParaRPr lang="pt-BR" sz="1100">
            <a:latin typeface="Times New Roman" pitchFamily="18" charset="0"/>
            <a:cs typeface="Times New Roman" pitchFamily="18" charset="0"/>
          </a:endParaRPr>
        </a:p>
      </dgm:t>
    </dgm:pt>
    <dgm:pt modelId="{DE9AD1D7-A581-4045-8ED9-3BC02203B7DE}">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Júnior</a:t>
          </a:r>
        </a:p>
      </dgm:t>
    </dgm:pt>
    <dgm:pt modelId="{2E630A62-71F4-45A0-8094-B48044621403}" type="parTrans" cxnId="{0EC8B1BA-A4FF-4FC9-8B9A-E5FA3BDB8D33}">
      <dgm:prSet/>
      <dgm:spPr>
        <a:ln>
          <a:solidFill>
            <a:srgbClr val="4F81BD"/>
          </a:solidFill>
        </a:ln>
      </dgm:spPr>
      <dgm:t>
        <a:bodyPr/>
        <a:lstStyle/>
        <a:p>
          <a:endParaRPr lang="pt-BR" sz="1100">
            <a:latin typeface="Times New Roman" pitchFamily="18" charset="0"/>
            <a:cs typeface="Times New Roman" pitchFamily="18" charset="0"/>
          </a:endParaRPr>
        </a:p>
      </dgm:t>
    </dgm:pt>
    <dgm:pt modelId="{30CCCEDC-A6F6-4E67-8A5D-87E564973FF3}" type="sibTrans" cxnId="{0EC8B1BA-A4FF-4FC9-8B9A-E5FA3BDB8D33}">
      <dgm:prSet/>
      <dgm:spPr/>
      <dgm:t>
        <a:bodyPr/>
        <a:lstStyle/>
        <a:p>
          <a:endParaRPr lang="pt-BR" sz="1100">
            <a:latin typeface="Times New Roman" pitchFamily="18" charset="0"/>
            <a:cs typeface="Times New Roman" pitchFamily="18" charset="0"/>
          </a:endParaRPr>
        </a:p>
      </dgm:t>
    </dgm:pt>
    <dgm:pt modelId="{B6E6CE6D-BD5A-428F-BE4F-F94EBD814F9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Obra</a:t>
          </a:r>
        </a:p>
      </dgm:t>
    </dgm:pt>
    <dgm:pt modelId="{C61A7835-A97F-41CD-A827-C7923DDB9E84}" type="parTrans" cxnId="{8AFB0CAE-CC94-40B0-B719-7A09FBF517FA}">
      <dgm:prSet/>
      <dgm:spPr>
        <a:ln>
          <a:solidFill>
            <a:srgbClr val="4F81BD"/>
          </a:solidFill>
        </a:ln>
      </dgm:spPr>
      <dgm:t>
        <a:bodyPr/>
        <a:lstStyle/>
        <a:p>
          <a:endParaRPr lang="pt-BR" sz="1100">
            <a:latin typeface="Times New Roman" pitchFamily="18" charset="0"/>
            <a:cs typeface="Times New Roman" pitchFamily="18" charset="0"/>
          </a:endParaRPr>
        </a:p>
      </dgm:t>
    </dgm:pt>
    <dgm:pt modelId="{893127F4-8E69-476C-B72A-9DDA1C5E8D48}" type="sibTrans" cxnId="{8AFB0CAE-CC94-40B0-B719-7A09FBF517FA}">
      <dgm:prSet/>
      <dgm:spPr/>
      <dgm:t>
        <a:bodyPr/>
        <a:lstStyle/>
        <a:p>
          <a:endParaRPr lang="pt-BR" sz="1100">
            <a:latin typeface="Times New Roman" pitchFamily="18" charset="0"/>
            <a:cs typeface="Times New Roman" pitchFamily="18" charset="0"/>
          </a:endParaRPr>
        </a:p>
      </dgm:t>
    </dgm:pt>
    <dgm:pt modelId="{FC3D01B6-BD4C-483C-8D08-BF790D66EF14}">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Escritório</a:t>
          </a:r>
        </a:p>
      </dgm:t>
    </dgm:pt>
    <dgm:pt modelId="{F89D0A19-EC08-47F5-B2B3-460C04F7A56A}" type="parTrans" cxnId="{09C13814-64B0-4B39-8DB7-C59EAAAED992}">
      <dgm:prSet/>
      <dgm:spPr>
        <a:ln>
          <a:solidFill>
            <a:srgbClr val="4F81BD"/>
          </a:solidFill>
        </a:ln>
      </dgm:spPr>
      <dgm:t>
        <a:bodyPr/>
        <a:lstStyle/>
        <a:p>
          <a:endParaRPr lang="pt-BR" sz="1100">
            <a:latin typeface="Times New Roman" pitchFamily="18" charset="0"/>
            <a:cs typeface="Times New Roman" pitchFamily="18" charset="0"/>
          </a:endParaRPr>
        </a:p>
      </dgm:t>
    </dgm:pt>
    <dgm:pt modelId="{5F351F60-8A17-4E41-8AD0-BD426D05600A}" type="sibTrans" cxnId="{09C13814-64B0-4B39-8DB7-C59EAAAED992}">
      <dgm:prSet/>
      <dgm:spPr/>
      <dgm:t>
        <a:bodyPr/>
        <a:lstStyle/>
        <a:p>
          <a:endParaRPr lang="pt-BR" sz="1100">
            <a:latin typeface="Times New Roman" pitchFamily="18" charset="0"/>
            <a:cs typeface="Times New Roman" pitchFamily="18" charset="0"/>
          </a:endParaRPr>
        </a:p>
      </dgm:t>
    </dgm:pt>
    <dgm:pt modelId="{1BAE5322-304A-468D-9312-42750D26115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Computador</a:t>
          </a:r>
        </a:p>
      </dgm:t>
    </dgm:pt>
    <dgm:pt modelId="{2A78ADB6-90A3-40EF-BF4A-9656820F3115}" type="parTrans" cxnId="{DCF1EBAC-379A-473B-AB9A-7EB7A92BA02D}">
      <dgm:prSet/>
      <dgm:spPr>
        <a:ln>
          <a:solidFill>
            <a:srgbClr val="4F81BD"/>
          </a:solidFill>
        </a:ln>
      </dgm:spPr>
      <dgm:t>
        <a:bodyPr/>
        <a:lstStyle/>
        <a:p>
          <a:endParaRPr lang="pt-BR" sz="1100">
            <a:latin typeface="Times New Roman" pitchFamily="18" charset="0"/>
            <a:cs typeface="Times New Roman" pitchFamily="18" charset="0"/>
          </a:endParaRPr>
        </a:p>
      </dgm:t>
    </dgm:pt>
    <dgm:pt modelId="{5C1E307D-D2A3-4DCB-9451-2BDCAD24C599}" type="sibTrans" cxnId="{DCF1EBAC-379A-473B-AB9A-7EB7A92BA02D}">
      <dgm:prSet/>
      <dgm:spPr/>
      <dgm:t>
        <a:bodyPr/>
        <a:lstStyle/>
        <a:p>
          <a:endParaRPr lang="pt-BR" sz="1100">
            <a:latin typeface="Times New Roman" pitchFamily="18" charset="0"/>
            <a:cs typeface="Times New Roman" pitchFamily="18" charset="0"/>
          </a:endParaRPr>
        </a:p>
      </dgm:t>
    </dgm:pt>
    <dgm:pt modelId="{D0CF1993-DEFD-427E-8E15-B193B38C25CD}">
      <dgm:prSet phldrT="[Texto]" custT="1"/>
      <dgm:spPr>
        <a:ln>
          <a:solidFill>
            <a:srgbClr val="4F81BD"/>
          </a:solidFill>
        </a:ln>
      </dgm:spPr>
      <dgm:t>
        <a:bodyPr/>
        <a:lstStyle/>
        <a:p>
          <a:r>
            <a:rPr lang="pt-BR" sz="1100" dirty="0" err="1">
              <a:latin typeface="Arial" panose="020B0604020202020204" pitchFamily="34" charset="0"/>
              <a:cs typeface="Arial" panose="020B0604020202020204" pitchFamily="34" charset="0"/>
            </a:rPr>
            <a:t>Ploter</a:t>
          </a:r>
          <a:endParaRPr lang="pt-BR" sz="1100" dirty="0">
            <a:latin typeface="Arial" panose="020B0604020202020204" pitchFamily="34" charset="0"/>
            <a:cs typeface="Arial" panose="020B0604020202020204" pitchFamily="34" charset="0"/>
          </a:endParaRPr>
        </a:p>
      </dgm:t>
    </dgm:pt>
    <dgm:pt modelId="{74837B01-ED49-405D-90FD-3DF60AFBECD9}" type="parTrans" cxnId="{28D1069F-2459-4983-802D-8942E06B6183}">
      <dgm:prSet/>
      <dgm:spPr>
        <a:ln>
          <a:solidFill>
            <a:srgbClr val="4F81BD"/>
          </a:solidFill>
        </a:ln>
      </dgm:spPr>
      <dgm:t>
        <a:bodyPr/>
        <a:lstStyle/>
        <a:p>
          <a:endParaRPr lang="pt-BR" sz="1100">
            <a:latin typeface="Times New Roman" pitchFamily="18" charset="0"/>
            <a:cs typeface="Times New Roman" pitchFamily="18" charset="0"/>
          </a:endParaRPr>
        </a:p>
      </dgm:t>
    </dgm:pt>
    <dgm:pt modelId="{DAEF1E75-BBC0-40E1-8161-046E1A7C190D}" type="sibTrans" cxnId="{28D1069F-2459-4983-802D-8942E06B6183}">
      <dgm:prSet/>
      <dgm:spPr/>
      <dgm:t>
        <a:bodyPr/>
        <a:lstStyle/>
        <a:p>
          <a:endParaRPr lang="pt-BR" sz="1100">
            <a:latin typeface="Times New Roman" pitchFamily="18" charset="0"/>
            <a:cs typeface="Times New Roman" pitchFamily="18" charset="0"/>
          </a:endParaRPr>
        </a:p>
      </dgm:t>
    </dgm:pt>
    <dgm:pt modelId="{DEC74367-2E73-414D-A1B1-659A124E2773}" type="pres">
      <dgm:prSet presAssocID="{AC1579F7-2585-405E-978F-E8E898638665}" presName="hierChild1" presStyleCnt="0">
        <dgm:presLayoutVars>
          <dgm:chPref val="1"/>
          <dgm:dir/>
          <dgm:animOne val="branch"/>
          <dgm:animLvl val="lvl"/>
          <dgm:resizeHandles/>
        </dgm:presLayoutVars>
      </dgm:prSet>
      <dgm:spPr/>
    </dgm:pt>
    <dgm:pt modelId="{450F4760-3E41-46DD-8AA9-290D98ABE15B}" type="pres">
      <dgm:prSet presAssocID="{3D46D602-61EA-4144-A763-5ACD5A3562AB}" presName="hierRoot1" presStyleCnt="0"/>
      <dgm:spPr/>
    </dgm:pt>
    <dgm:pt modelId="{7D6B671C-E2CA-4A01-91D8-4568FF7DFADC}" type="pres">
      <dgm:prSet presAssocID="{3D46D602-61EA-4144-A763-5ACD5A3562AB}" presName="composite" presStyleCnt="0"/>
      <dgm:spPr/>
    </dgm:pt>
    <dgm:pt modelId="{515E72F4-7084-4F0F-B456-99562004AAC7}" type="pres">
      <dgm:prSet presAssocID="{3D46D602-61EA-4144-A763-5ACD5A3562AB}" presName="background" presStyleLbl="node0" presStyleIdx="0" presStyleCnt="1"/>
      <dgm:spPr>
        <a:solidFill>
          <a:srgbClr val="4F81BD"/>
        </a:solidFill>
      </dgm:spPr>
    </dgm:pt>
    <dgm:pt modelId="{A7092E8C-FEC5-401B-A4E0-C187C5182B8A}" type="pres">
      <dgm:prSet presAssocID="{3D46D602-61EA-4144-A763-5ACD5A3562AB}" presName="text" presStyleLbl="fgAcc0" presStyleIdx="0" presStyleCnt="1" custLinFactNeighborX="13889" custLinFactNeighborY="11389">
        <dgm:presLayoutVars>
          <dgm:chPref val="3"/>
        </dgm:presLayoutVars>
      </dgm:prSet>
      <dgm:spPr/>
    </dgm:pt>
    <dgm:pt modelId="{42AE7684-24EC-4291-9C12-9AEBBF2565F5}" type="pres">
      <dgm:prSet presAssocID="{3D46D602-61EA-4144-A763-5ACD5A3562AB}" presName="hierChild2" presStyleCnt="0"/>
      <dgm:spPr/>
    </dgm:pt>
    <dgm:pt modelId="{DA1D17D7-4602-4F44-A7F6-D5664D049E25}" type="pres">
      <dgm:prSet presAssocID="{311EA5C1-F99D-47E5-9EE0-698AC9485E5C}" presName="Name10" presStyleLbl="parChTrans1D2" presStyleIdx="0" presStyleCnt="3"/>
      <dgm:spPr/>
    </dgm:pt>
    <dgm:pt modelId="{E76E3B22-1F3F-4CC5-BA1A-6BEEC9520E46}" type="pres">
      <dgm:prSet presAssocID="{B5009C38-D83F-426D-AA43-1A0B2BB43CCE}" presName="hierRoot2" presStyleCnt="0"/>
      <dgm:spPr/>
    </dgm:pt>
    <dgm:pt modelId="{501B70D2-5452-42A0-BE7D-28540CB18426}" type="pres">
      <dgm:prSet presAssocID="{B5009C38-D83F-426D-AA43-1A0B2BB43CCE}" presName="composite2" presStyleCnt="0"/>
      <dgm:spPr/>
    </dgm:pt>
    <dgm:pt modelId="{AA420D30-5EAE-43DD-93D1-08D1245D6F8A}" type="pres">
      <dgm:prSet presAssocID="{B5009C38-D83F-426D-AA43-1A0B2BB43CCE}" presName="background2" presStyleLbl="node2" presStyleIdx="0" presStyleCnt="3"/>
      <dgm:spPr>
        <a:solidFill>
          <a:srgbClr val="4F81BD"/>
        </a:solidFill>
      </dgm:spPr>
    </dgm:pt>
    <dgm:pt modelId="{3AD0D90F-7BF0-4967-98DE-8783E9D701A4}" type="pres">
      <dgm:prSet presAssocID="{B5009C38-D83F-426D-AA43-1A0B2BB43CCE}" presName="text2" presStyleLbl="fgAcc2" presStyleIdx="0" presStyleCnt="3" custLinFactNeighborX="1570" custLinFactNeighborY="-193">
        <dgm:presLayoutVars>
          <dgm:chPref val="3"/>
        </dgm:presLayoutVars>
      </dgm:prSet>
      <dgm:spPr/>
    </dgm:pt>
    <dgm:pt modelId="{9D73A7EE-757A-4029-9BB7-4C0DDF4583F3}" type="pres">
      <dgm:prSet presAssocID="{B5009C38-D83F-426D-AA43-1A0B2BB43CCE}" presName="hierChild3" presStyleCnt="0"/>
      <dgm:spPr/>
    </dgm:pt>
    <dgm:pt modelId="{886E1C1E-5931-4B57-A71A-227928D8E252}" type="pres">
      <dgm:prSet presAssocID="{C61A7835-A97F-41CD-A827-C7923DDB9E84}" presName="Name17" presStyleLbl="parChTrans1D3" presStyleIdx="0" presStyleCnt="7"/>
      <dgm:spPr/>
    </dgm:pt>
    <dgm:pt modelId="{E29E5CF1-5695-4CC8-8D1C-A5E470BE75CE}" type="pres">
      <dgm:prSet presAssocID="{B6E6CE6D-BD5A-428F-BE4F-F94EBD814F96}" presName="hierRoot3" presStyleCnt="0"/>
      <dgm:spPr/>
    </dgm:pt>
    <dgm:pt modelId="{CC223338-54E6-4919-A549-9CC74107923A}" type="pres">
      <dgm:prSet presAssocID="{B6E6CE6D-BD5A-428F-BE4F-F94EBD814F96}" presName="composite3" presStyleCnt="0"/>
      <dgm:spPr/>
    </dgm:pt>
    <dgm:pt modelId="{41773D1C-9FE1-4523-BF83-6DDBEC6CA219}" type="pres">
      <dgm:prSet presAssocID="{B6E6CE6D-BD5A-428F-BE4F-F94EBD814F96}" presName="background3" presStyleLbl="node3" presStyleIdx="0" presStyleCnt="7"/>
      <dgm:spPr>
        <a:solidFill>
          <a:srgbClr val="4F81BD"/>
        </a:solidFill>
      </dgm:spPr>
    </dgm:pt>
    <dgm:pt modelId="{2A984772-DDF8-4C03-BF65-70ACB15796DB}" type="pres">
      <dgm:prSet presAssocID="{B6E6CE6D-BD5A-428F-BE4F-F94EBD814F96}" presName="text3" presStyleLbl="fgAcc3" presStyleIdx="0" presStyleCnt="7" custLinFactNeighborX="1570" custLinFactNeighborY="-193">
        <dgm:presLayoutVars>
          <dgm:chPref val="3"/>
        </dgm:presLayoutVars>
      </dgm:prSet>
      <dgm:spPr/>
    </dgm:pt>
    <dgm:pt modelId="{B369A5F3-8AEA-42EE-BECD-109EB97FA72A}" type="pres">
      <dgm:prSet presAssocID="{B6E6CE6D-BD5A-428F-BE4F-F94EBD814F96}" presName="hierChild4" presStyleCnt="0"/>
      <dgm:spPr/>
    </dgm:pt>
    <dgm:pt modelId="{EC917635-8763-4EDB-BBA1-F60D9B0D3E42}" type="pres">
      <dgm:prSet presAssocID="{7339CEBD-40C6-42ED-9F67-1443B552753A}" presName="Name23" presStyleLbl="parChTrans1D4" presStyleIdx="0" presStyleCnt="6"/>
      <dgm:spPr/>
    </dgm:pt>
    <dgm:pt modelId="{96400EB9-24CE-4330-94C4-D833DD6E1247}" type="pres">
      <dgm:prSet presAssocID="{702C9550-3860-4F3E-A78E-8314A31C1F67}" presName="hierRoot4" presStyleCnt="0"/>
      <dgm:spPr/>
    </dgm:pt>
    <dgm:pt modelId="{DD3F4A36-D62A-458B-8DB6-1963661EF319}" type="pres">
      <dgm:prSet presAssocID="{702C9550-3860-4F3E-A78E-8314A31C1F67}" presName="composite4" presStyleCnt="0"/>
      <dgm:spPr/>
    </dgm:pt>
    <dgm:pt modelId="{1635C14E-8BFB-42F0-A3E0-6AE45EC6B176}" type="pres">
      <dgm:prSet presAssocID="{702C9550-3860-4F3E-A78E-8314A31C1F67}" presName="background4" presStyleLbl="node4" presStyleIdx="0" presStyleCnt="6"/>
      <dgm:spPr>
        <a:solidFill>
          <a:srgbClr val="4F81BD"/>
        </a:solidFill>
      </dgm:spPr>
    </dgm:pt>
    <dgm:pt modelId="{47068D6B-8EB9-4B99-A568-1A12F19F313A}" type="pres">
      <dgm:prSet presAssocID="{702C9550-3860-4F3E-A78E-8314A31C1F67}" presName="text4" presStyleLbl="fgAcc4" presStyleIdx="0" presStyleCnt="6" custLinFactNeighborX="1570" custLinFactNeighborY="-193">
        <dgm:presLayoutVars>
          <dgm:chPref val="3"/>
        </dgm:presLayoutVars>
      </dgm:prSet>
      <dgm:spPr/>
    </dgm:pt>
    <dgm:pt modelId="{63EDC824-6D3B-4C6F-89A0-C7D19BEBD1E3}" type="pres">
      <dgm:prSet presAssocID="{702C9550-3860-4F3E-A78E-8314A31C1F67}" presName="hierChild5" presStyleCnt="0"/>
      <dgm:spPr/>
    </dgm:pt>
    <dgm:pt modelId="{BE3A810D-4473-49B9-AA88-266115064904}" type="pres">
      <dgm:prSet presAssocID="{F8CA46E5-0EF9-4E36-A219-31D2AD77436F}" presName="Name23" presStyleLbl="parChTrans1D4" presStyleIdx="1" presStyleCnt="6"/>
      <dgm:spPr/>
    </dgm:pt>
    <dgm:pt modelId="{4403C84C-0B02-4794-A1C4-A7D0B112EBDC}" type="pres">
      <dgm:prSet presAssocID="{D763309F-016A-4260-AA3F-0A122B4C508F}" presName="hierRoot4" presStyleCnt="0"/>
      <dgm:spPr/>
    </dgm:pt>
    <dgm:pt modelId="{EEBEC11B-914A-4974-A883-5D76B01B43EC}" type="pres">
      <dgm:prSet presAssocID="{D763309F-016A-4260-AA3F-0A122B4C508F}" presName="composite4" presStyleCnt="0"/>
      <dgm:spPr/>
    </dgm:pt>
    <dgm:pt modelId="{39809A01-2002-4C1C-A9DD-345386D75796}" type="pres">
      <dgm:prSet presAssocID="{D763309F-016A-4260-AA3F-0A122B4C508F}" presName="background4" presStyleLbl="node4" presStyleIdx="1" presStyleCnt="6"/>
      <dgm:spPr>
        <a:solidFill>
          <a:srgbClr val="4F81BD"/>
        </a:solidFill>
      </dgm:spPr>
    </dgm:pt>
    <dgm:pt modelId="{BBBC990E-1C77-42D7-93FA-60ABBBE464C1}" type="pres">
      <dgm:prSet presAssocID="{D763309F-016A-4260-AA3F-0A122B4C508F}" presName="text4" presStyleLbl="fgAcc4" presStyleIdx="1" presStyleCnt="6" custLinFactNeighborX="-1082" custLinFactNeighborY="-6723">
        <dgm:presLayoutVars>
          <dgm:chPref val="3"/>
        </dgm:presLayoutVars>
      </dgm:prSet>
      <dgm:spPr/>
    </dgm:pt>
    <dgm:pt modelId="{C76D465D-057B-4C92-924A-77483318C39A}" type="pres">
      <dgm:prSet presAssocID="{D763309F-016A-4260-AA3F-0A122B4C508F}" presName="hierChild5" presStyleCnt="0"/>
      <dgm:spPr/>
    </dgm:pt>
    <dgm:pt modelId="{C420A660-7FEE-47F7-B07C-F61613D9F510}" type="pres">
      <dgm:prSet presAssocID="{F89D0A19-EC08-47F5-B2B3-460C04F7A56A}" presName="Name17" presStyleLbl="parChTrans1D3" presStyleIdx="1" presStyleCnt="7"/>
      <dgm:spPr/>
    </dgm:pt>
    <dgm:pt modelId="{25E94FA4-4A04-4ECF-AD70-72082B7A454E}" type="pres">
      <dgm:prSet presAssocID="{FC3D01B6-BD4C-483C-8D08-BF790D66EF14}" presName="hierRoot3" presStyleCnt="0"/>
      <dgm:spPr/>
    </dgm:pt>
    <dgm:pt modelId="{7764D38F-B2A8-4F20-9878-0195DDCAC33B}" type="pres">
      <dgm:prSet presAssocID="{FC3D01B6-BD4C-483C-8D08-BF790D66EF14}" presName="composite3" presStyleCnt="0"/>
      <dgm:spPr/>
    </dgm:pt>
    <dgm:pt modelId="{4679BCB5-A163-4276-8A35-B6D840DE2D3C}" type="pres">
      <dgm:prSet presAssocID="{FC3D01B6-BD4C-483C-8D08-BF790D66EF14}" presName="background3" presStyleLbl="node3" presStyleIdx="1" presStyleCnt="7"/>
      <dgm:spPr>
        <a:solidFill>
          <a:srgbClr val="4F81BD"/>
        </a:solidFill>
      </dgm:spPr>
    </dgm:pt>
    <dgm:pt modelId="{ED107A54-D275-4471-AB0E-D7FBE793BE95}" type="pres">
      <dgm:prSet presAssocID="{FC3D01B6-BD4C-483C-8D08-BF790D66EF14}" presName="text3" presStyleLbl="fgAcc3" presStyleIdx="1" presStyleCnt="7">
        <dgm:presLayoutVars>
          <dgm:chPref val="3"/>
        </dgm:presLayoutVars>
      </dgm:prSet>
      <dgm:spPr/>
    </dgm:pt>
    <dgm:pt modelId="{F7381E4E-BFB8-46C6-8EA0-F8822BCD3168}" type="pres">
      <dgm:prSet presAssocID="{FC3D01B6-BD4C-483C-8D08-BF790D66EF14}" presName="hierChild4" presStyleCnt="0"/>
      <dgm:spPr/>
    </dgm:pt>
    <dgm:pt modelId="{B8E10368-1D51-4807-84DA-33E6AF3279E2}" type="pres">
      <dgm:prSet presAssocID="{2A78ADB6-90A3-40EF-BF4A-9656820F3115}" presName="Name23" presStyleLbl="parChTrans1D4" presStyleIdx="2" presStyleCnt="6"/>
      <dgm:spPr/>
    </dgm:pt>
    <dgm:pt modelId="{50BA9ED7-0E7B-4E54-AED8-E6DA99E341FB}" type="pres">
      <dgm:prSet presAssocID="{1BAE5322-304A-468D-9312-42750D261156}" presName="hierRoot4" presStyleCnt="0"/>
      <dgm:spPr/>
    </dgm:pt>
    <dgm:pt modelId="{A17B9FD4-4B04-480F-BCD7-D155A631FB86}" type="pres">
      <dgm:prSet presAssocID="{1BAE5322-304A-468D-9312-42750D261156}" presName="composite4" presStyleCnt="0"/>
      <dgm:spPr/>
    </dgm:pt>
    <dgm:pt modelId="{2FF98374-8B88-4AB3-82F5-A8456581D4D7}" type="pres">
      <dgm:prSet presAssocID="{1BAE5322-304A-468D-9312-42750D261156}" presName="background4" presStyleLbl="node4" presStyleIdx="2" presStyleCnt="6"/>
      <dgm:spPr>
        <a:solidFill>
          <a:srgbClr val="4F81BD"/>
        </a:solidFill>
      </dgm:spPr>
    </dgm:pt>
    <dgm:pt modelId="{EE2FDA61-FBB5-4D00-845F-FF2BB3EA860B}" type="pres">
      <dgm:prSet presAssocID="{1BAE5322-304A-468D-9312-42750D261156}" presName="text4" presStyleLbl="fgAcc4" presStyleIdx="2" presStyleCnt="6">
        <dgm:presLayoutVars>
          <dgm:chPref val="3"/>
        </dgm:presLayoutVars>
      </dgm:prSet>
      <dgm:spPr/>
    </dgm:pt>
    <dgm:pt modelId="{47685867-9E2D-4257-89A4-A35125F6C8E9}" type="pres">
      <dgm:prSet presAssocID="{1BAE5322-304A-468D-9312-42750D261156}" presName="hierChild5" presStyleCnt="0"/>
      <dgm:spPr/>
    </dgm:pt>
    <dgm:pt modelId="{E283D024-5E02-4FFF-B3FB-AF188AD306E4}" type="pres">
      <dgm:prSet presAssocID="{74837B01-ED49-405D-90FD-3DF60AFBECD9}" presName="Name23" presStyleLbl="parChTrans1D4" presStyleIdx="3" presStyleCnt="6"/>
      <dgm:spPr/>
    </dgm:pt>
    <dgm:pt modelId="{9351CAC3-8DB6-4C95-91B2-EE4A3A70AECB}" type="pres">
      <dgm:prSet presAssocID="{D0CF1993-DEFD-427E-8E15-B193B38C25CD}" presName="hierRoot4" presStyleCnt="0"/>
      <dgm:spPr/>
    </dgm:pt>
    <dgm:pt modelId="{8B87CC29-BDA1-4650-8AD4-8C9951D9F4FF}" type="pres">
      <dgm:prSet presAssocID="{D0CF1993-DEFD-427E-8E15-B193B38C25CD}" presName="composite4" presStyleCnt="0"/>
      <dgm:spPr/>
    </dgm:pt>
    <dgm:pt modelId="{2F3C06C1-6E76-4A6D-BF5D-98D2979EC87D}" type="pres">
      <dgm:prSet presAssocID="{D0CF1993-DEFD-427E-8E15-B193B38C25CD}" presName="background4" presStyleLbl="node4" presStyleIdx="3" presStyleCnt="6"/>
      <dgm:spPr>
        <a:solidFill>
          <a:srgbClr val="4F81BD"/>
        </a:solidFill>
      </dgm:spPr>
    </dgm:pt>
    <dgm:pt modelId="{91B171DB-63F6-487C-8CA2-F1FC6BF5CCFA}" type="pres">
      <dgm:prSet presAssocID="{D0CF1993-DEFD-427E-8E15-B193B38C25CD}" presName="text4" presStyleLbl="fgAcc4" presStyleIdx="3" presStyleCnt="6">
        <dgm:presLayoutVars>
          <dgm:chPref val="3"/>
        </dgm:presLayoutVars>
      </dgm:prSet>
      <dgm:spPr/>
    </dgm:pt>
    <dgm:pt modelId="{72121C54-87BC-4FE8-970D-916D3510D218}" type="pres">
      <dgm:prSet presAssocID="{D0CF1993-DEFD-427E-8E15-B193B38C25CD}" presName="hierChild5" presStyleCnt="0"/>
      <dgm:spPr/>
    </dgm:pt>
    <dgm:pt modelId="{59924B03-084D-49E3-92B7-1993D898B4A8}" type="pres">
      <dgm:prSet presAssocID="{6A425FD3-EE9A-47C6-9F29-CCFEF8A70CEB}" presName="Name10" presStyleLbl="parChTrans1D2" presStyleIdx="1" presStyleCnt="3"/>
      <dgm:spPr/>
    </dgm:pt>
    <dgm:pt modelId="{AC847941-FD29-4252-8128-CCF4CA7D5B1E}" type="pres">
      <dgm:prSet presAssocID="{F7CC224E-5460-406D-80AE-15250C76AEEF}" presName="hierRoot2" presStyleCnt="0"/>
      <dgm:spPr/>
    </dgm:pt>
    <dgm:pt modelId="{834355E2-94A2-41C8-BACC-FCDCC10A7782}" type="pres">
      <dgm:prSet presAssocID="{F7CC224E-5460-406D-80AE-15250C76AEEF}" presName="composite2" presStyleCnt="0"/>
      <dgm:spPr/>
    </dgm:pt>
    <dgm:pt modelId="{FD62E5ED-8B7D-4038-BADE-805B2488F9E4}" type="pres">
      <dgm:prSet presAssocID="{F7CC224E-5460-406D-80AE-15250C76AEEF}" presName="background2" presStyleLbl="node2" presStyleIdx="1" presStyleCnt="3"/>
      <dgm:spPr>
        <a:solidFill>
          <a:srgbClr val="4F81BD"/>
        </a:solidFill>
      </dgm:spPr>
    </dgm:pt>
    <dgm:pt modelId="{77D88560-EAD3-400F-92D7-E7F752F84789}" type="pres">
      <dgm:prSet presAssocID="{F7CC224E-5460-406D-80AE-15250C76AEEF}" presName="text2" presStyleLbl="fgAcc2" presStyleIdx="1" presStyleCnt="3">
        <dgm:presLayoutVars>
          <dgm:chPref val="3"/>
        </dgm:presLayoutVars>
      </dgm:prSet>
      <dgm:spPr/>
    </dgm:pt>
    <dgm:pt modelId="{EEEF55E2-715D-4113-8F95-EDD4EDCC43DC}" type="pres">
      <dgm:prSet presAssocID="{F7CC224E-5460-406D-80AE-15250C76AEEF}" presName="hierChild3" presStyleCnt="0"/>
      <dgm:spPr/>
    </dgm:pt>
    <dgm:pt modelId="{9BEEE87B-30AA-408A-93A0-BE2037D45587}" type="pres">
      <dgm:prSet presAssocID="{C093CB82-15B1-4179-AB17-895EEE847E4B}" presName="Name17" presStyleLbl="parChTrans1D3" presStyleIdx="2" presStyleCnt="7"/>
      <dgm:spPr/>
    </dgm:pt>
    <dgm:pt modelId="{8D562A31-5779-40CE-8956-974F05F6CEA2}" type="pres">
      <dgm:prSet presAssocID="{0C227FEA-9FD5-4BA0-BD2B-86241F0897BA}" presName="hierRoot3" presStyleCnt="0"/>
      <dgm:spPr/>
    </dgm:pt>
    <dgm:pt modelId="{97EA1EC7-D278-4487-8AF3-703BF21AC121}" type="pres">
      <dgm:prSet presAssocID="{0C227FEA-9FD5-4BA0-BD2B-86241F0897BA}" presName="composite3" presStyleCnt="0"/>
      <dgm:spPr/>
    </dgm:pt>
    <dgm:pt modelId="{0CF6884D-E419-4788-AEA8-231CD4B2DB68}" type="pres">
      <dgm:prSet presAssocID="{0C227FEA-9FD5-4BA0-BD2B-86241F0897BA}" presName="background3" presStyleLbl="node3" presStyleIdx="2" presStyleCnt="7"/>
      <dgm:spPr>
        <a:solidFill>
          <a:srgbClr val="4F81BD"/>
        </a:solidFill>
      </dgm:spPr>
    </dgm:pt>
    <dgm:pt modelId="{33C6BBE4-76D5-46C7-8F4B-091C25ECF946}" type="pres">
      <dgm:prSet presAssocID="{0C227FEA-9FD5-4BA0-BD2B-86241F0897BA}" presName="text3" presStyleLbl="fgAcc3" presStyleIdx="2" presStyleCnt="7">
        <dgm:presLayoutVars>
          <dgm:chPref val="3"/>
        </dgm:presLayoutVars>
      </dgm:prSet>
      <dgm:spPr/>
    </dgm:pt>
    <dgm:pt modelId="{FBAF9586-0312-433D-943D-7BAF5080E035}" type="pres">
      <dgm:prSet presAssocID="{0C227FEA-9FD5-4BA0-BD2B-86241F0897BA}" presName="hierChild4" presStyleCnt="0"/>
      <dgm:spPr/>
    </dgm:pt>
    <dgm:pt modelId="{0AF994DF-23FE-4311-9277-5A3ED0EC0E07}" type="pres">
      <dgm:prSet presAssocID="{E8B56913-9224-4298-9CA7-2910DD942170}" presName="Name17" presStyleLbl="parChTrans1D3" presStyleIdx="3" presStyleCnt="7"/>
      <dgm:spPr/>
    </dgm:pt>
    <dgm:pt modelId="{D61DC9D8-08C5-4D6E-937A-6C46A2B381E3}" type="pres">
      <dgm:prSet presAssocID="{0AEF1918-B030-4C23-ABD6-699755447D2F}" presName="hierRoot3" presStyleCnt="0"/>
      <dgm:spPr/>
    </dgm:pt>
    <dgm:pt modelId="{052C4EE7-1BD2-47BE-82DE-1D3F5E14E949}" type="pres">
      <dgm:prSet presAssocID="{0AEF1918-B030-4C23-ABD6-699755447D2F}" presName="composite3" presStyleCnt="0"/>
      <dgm:spPr/>
    </dgm:pt>
    <dgm:pt modelId="{BF040EAF-2437-494D-A1F8-1D47D48D95C8}" type="pres">
      <dgm:prSet presAssocID="{0AEF1918-B030-4C23-ABD6-699755447D2F}" presName="background3" presStyleLbl="node3" presStyleIdx="3" presStyleCnt="7"/>
      <dgm:spPr>
        <a:solidFill>
          <a:srgbClr val="4F81BD"/>
        </a:solidFill>
      </dgm:spPr>
    </dgm:pt>
    <dgm:pt modelId="{62156928-687D-4CAE-BB03-675C369B100A}" type="pres">
      <dgm:prSet presAssocID="{0AEF1918-B030-4C23-ABD6-699755447D2F}" presName="text3" presStyleLbl="fgAcc3" presStyleIdx="3" presStyleCnt="7">
        <dgm:presLayoutVars>
          <dgm:chPref val="3"/>
        </dgm:presLayoutVars>
      </dgm:prSet>
      <dgm:spPr/>
    </dgm:pt>
    <dgm:pt modelId="{2B2B714D-2BC4-439C-AF08-29EF345413C0}" type="pres">
      <dgm:prSet presAssocID="{0AEF1918-B030-4C23-ABD6-699755447D2F}" presName="hierChild4" presStyleCnt="0"/>
      <dgm:spPr/>
    </dgm:pt>
    <dgm:pt modelId="{3E59C111-9F47-49C6-B7B2-9FEA501FCF32}" type="pres">
      <dgm:prSet presAssocID="{A20B60DF-782C-4446-AFD5-EA3BA9A0796C}" presName="Name10" presStyleLbl="parChTrans1D2" presStyleIdx="2" presStyleCnt="3"/>
      <dgm:spPr/>
    </dgm:pt>
    <dgm:pt modelId="{76CBE2F0-41AD-489B-9D07-755DE1EFB8C2}" type="pres">
      <dgm:prSet presAssocID="{EA236117-274B-4CDA-981D-D5720FAC2C73}" presName="hierRoot2" presStyleCnt="0"/>
      <dgm:spPr/>
    </dgm:pt>
    <dgm:pt modelId="{0F454695-C9CA-4877-93F3-5FC5FE019F26}" type="pres">
      <dgm:prSet presAssocID="{EA236117-274B-4CDA-981D-D5720FAC2C73}" presName="composite2" presStyleCnt="0"/>
      <dgm:spPr/>
    </dgm:pt>
    <dgm:pt modelId="{AF38AEA5-8EBF-4AFD-B124-25EE58B95DBA}" type="pres">
      <dgm:prSet presAssocID="{EA236117-274B-4CDA-981D-D5720FAC2C73}" presName="background2" presStyleLbl="node2" presStyleIdx="2" presStyleCnt="3"/>
      <dgm:spPr>
        <a:solidFill>
          <a:srgbClr val="4F81BD"/>
        </a:solidFill>
      </dgm:spPr>
    </dgm:pt>
    <dgm:pt modelId="{23FDEA4C-E509-4C67-B476-16D6094ADDD5}" type="pres">
      <dgm:prSet presAssocID="{EA236117-274B-4CDA-981D-D5720FAC2C73}" presName="text2" presStyleLbl="fgAcc2" presStyleIdx="2" presStyleCnt="3">
        <dgm:presLayoutVars>
          <dgm:chPref val="3"/>
        </dgm:presLayoutVars>
      </dgm:prSet>
      <dgm:spPr/>
    </dgm:pt>
    <dgm:pt modelId="{82F8A062-4EA2-47E1-BB88-098440F4FC02}" type="pres">
      <dgm:prSet presAssocID="{EA236117-274B-4CDA-981D-D5720FAC2C73}" presName="hierChild3" presStyleCnt="0"/>
      <dgm:spPr/>
    </dgm:pt>
    <dgm:pt modelId="{FA62DA8A-3871-4EF1-AB80-40E32465DB22}" type="pres">
      <dgm:prSet presAssocID="{B7E48D33-3B1E-4477-AF59-AB9C59EAEA01}" presName="Name17" presStyleLbl="parChTrans1D3" presStyleIdx="4" presStyleCnt="7"/>
      <dgm:spPr/>
    </dgm:pt>
    <dgm:pt modelId="{4F4F05C0-70E2-496C-9FDF-90F595FEC3A4}" type="pres">
      <dgm:prSet presAssocID="{A6819E01-2658-4577-803D-753D4F93BFC6}" presName="hierRoot3" presStyleCnt="0"/>
      <dgm:spPr/>
    </dgm:pt>
    <dgm:pt modelId="{5A213147-1B3B-4B27-83B3-A463AE1BB3DE}" type="pres">
      <dgm:prSet presAssocID="{A6819E01-2658-4577-803D-753D4F93BFC6}" presName="composite3" presStyleCnt="0"/>
      <dgm:spPr/>
    </dgm:pt>
    <dgm:pt modelId="{A47AC0FA-A95F-4585-A8EE-E1D4FC887D13}" type="pres">
      <dgm:prSet presAssocID="{A6819E01-2658-4577-803D-753D4F93BFC6}" presName="background3" presStyleLbl="node3" presStyleIdx="4" presStyleCnt="7"/>
      <dgm:spPr>
        <a:solidFill>
          <a:srgbClr val="4F81BD"/>
        </a:solidFill>
      </dgm:spPr>
    </dgm:pt>
    <dgm:pt modelId="{E62E422F-22E0-4142-BE13-1EE17BD0B4D1}" type="pres">
      <dgm:prSet presAssocID="{A6819E01-2658-4577-803D-753D4F93BFC6}" presName="text3" presStyleLbl="fgAcc3" presStyleIdx="4" presStyleCnt="7">
        <dgm:presLayoutVars>
          <dgm:chPref val="3"/>
        </dgm:presLayoutVars>
      </dgm:prSet>
      <dgm:spPr/>
    </dgm:pt>
    <dgm:pt modelId="{A42AFC15-227F-4743-90F2-D1E80D290BF9}" type="pres">
      <dgm:prSet presAssocID="{A6819E01-2658-4577-803D-753D4F93BFC6}" presName="hierChild4" presStyleCnt="0"/>
      <dgm:spPr/>
    </dgm:pt>
    <dgm:pt modelId="{6B36E09F-890C-4869-A6B0-4AD7464939C8}" type="pres">
      <dgm:prSet presAssocID="{3694D591-6BD8-4295-A33E-D384C5D05E2B}" presName="Name23" presStyleLbl="parChTrans1D4" presStyleIdx="4" presStyleCnt="6"/>
      <dgm:spPr/>
    </dgm:pt>
    <dgm:pt modelId="{B3C82D9D-ABD8-4B2C-849B-9502C2BFEC4C}" type="pres">
      <dgm:prSet presAssocID="{8749BC48-291F-4B3E-B754-5F9D14D1B2B2}" presName="hierRoot4" presStyleCnt="0"/>
      <dgm:spPr/>
    </dgm:pt>
    <dgm:pt modelId="{E7268917-95D5-4552-A1B1-0CA6D80B49BC}" type="pres">
      <dgm:prSet presAssocID="{8749BC48-291F-4B3E-B754-5F9D14D1B2B2}" presName="composite4" presStyleCnt="0"/>
      <dgm:spPr/>
    </dgm:pt>
    <dgm:pt modelId="{EC13F581-A314-463A-B4AC-97BAE9C844D2}" type="pres">
      <dgm:prSet presAssocID="{8749BC48-291F-4B3E-B754-5F9D14D1B2B2}" presName="background4" presStyleLbl="node4" presStyleIdx="4" presStyleCnt="6"/>
      <dgm:spPr>
        <a:solidFill>
          <a:srgbClr val="4F81BD"/>
        </a:solidFill>
      </dgm:spPr>
    </dgm:pt>
    <dgm:pt modelId="{FAE21B4F-2D5A-4692-9DF8-23685F76F49C}" type="pres">
      <dgm:prSet presAssocID="{8749BC48-291F-4B3E-B754-5F9D14D1B2B2}" presName="text4" presStyleLbl="fgAcc4" presStyleIdx="4" presStyleCnt="6">
        <dgm:presLayoutVars>
          <dgm:chPref val="3"/>
        </dgm:presLayoutVars>
      </dgm:prSet>
      <dgm:spPr/>
    </dgm:pt>
    <dgm:pt modelId="{A1DCF4B4-3EC3-4FCD-9822-7913F12A541A}" type="pres">
      <dgm:prSet presAssocID="{8749BC48-291F-4B3E-B754-5F9D14D1B2B2}" presName="hierChild5" presStyleCnt="0"/>
      <dgm:spPr/>
    </dgm:pt>
    <dgm:pt modelId="{1DA20AFC-C0A4-441F-BE32-047159730D00}" type="pres">
      <dgm:prSet presAssocID="{2E630A62-71F4-45A0-8094-B48044621403}" presName="Name23" presStyleLbl="parChTrans1D4" presStyleIdx="5" presStyleCnt="6"/>
      <dgm:spPr/>
    </dgm:pt>
    <dgm:pt modelId="{C2EF48DB-A06A-4F43-A40D-E76DAC4ACBDC}" type="pres">
      <dgm:prSet presAssocID="{DE9AD1D7-A581-4045-8ED9-3BC02203B7DE}" presName="hierRoot4" presStyleCnt="0"/>
      <dgm:spPr/>
    </dgm:pt>
    <dgm:pt modelId="{3F48B6EF-558B-4618-9767-32326B1D2A07}" type="pres">
      <dgm:prSet presAssocID="{DE9AD1D7-A581-4045-8ED9-3BC02203B7DE}" presName="composite4" presStyleCnt="0"/>
      <dgm:spPr/>
    </dgm:pt>
    <dgm:pt modelId="{1C0AE0CE-F7F0-47D6-90C7-72A2757B65A8}" type="pres">
      <dgm:prSet presAssocID="{DE9AD1D7-A581-4045-8ED9-3BC02203B7DE}" presName="background4" presStyleLbl="node4" presStyleIdx="5" presStyleCnt="6"/>
      <dgm:spPr>
        <a:solidFill>
          <a:srgbClr val="4F81BD"/>
        </a:solidFill>
      </dgm:spPr>
    </dgm:pt>
    <dgm:pt modelId="{FA0BFDAE-367C-40BC-A140-C875C48E9CB6}" type="pres">
      <dgm:prSet presAssocID="{DE9AD1D7-A581-4045-8ED9-3BC02203B7DE}" presName="text4" presStyleLbl="fgAcc4" presStyleIdx="5" presStyleCnt="6">
        <dgm:presLayoutVars>
          <dgm:chPref val="3"/>
        </dgm:presLayoutVars>
      </dgm:prSet>
      <dgm:spPr/>
    </dgm:pt>
    <dgm:pt modelId="{72229B78-3FEC-468D-803A-A83B4BA756AF}" type="pres">
      <dgm:prSet presAssocID="{DE9AD1D7-A581-4045-8ED9-3BC02203B7DE}" presName="hierChild5" presStyleCnt="0"/>
      <dgm:spPr/>
    </dgm:pt>
    <dgm:pt modelId="{A3B009EC-9672-4506-B46F-B7202E2C8784}" type="pres">
      <dgm:prSet presAssocID="{E2DA673D-6ED1-4C07-ABCE-32003CFFAE8A}" presName="Name17" presStyleLbl="parChTrans1D3" presStyleIdx="5" presStyleCnt="7"/>
      <dgm:spPr/>
    </dgm:pt>
    <dgm:pt modelId="{AC39D140-FDFA-4115-9DC6-B4892B9ECD2B}" type="pres">
      <dgm:prSet presAssocID="{15BE2591-1F38-43FB-8F78-A082843CCEF6}" presName="hierRoot3" presStyleCnt="0"/>
      <dgm:spPr/>
    </dgm:pt>
    <dgm:pt modelId="{D46414F8-BE86-42A8-ADE9-8277C20BC457}" type="pres">
      <dgm:prSet presAssocID="{15BE2591-1F38-43FB-8F78-A082843CCEF6}" presName="composite3" presStyleCnt="0"/>
      <dgm:spPr/>
    </dgm:pt>
    <dgm:pt modelId="{8DEFE081-061D-4AC5-A35C-609E28AE4898}" type="pres">
      <dgm:prSet presAssocID="{15BE2591-1F38-43FB-8F78-A082843CCEF6}" presName="background3" presStyleLbl="node3" presStyleIdx="5" presStyleCnt="7"/>
      <dgm:spPr>
        <a:solidFill>
          <a:srgbClr val="4F81BD"/>
        </a:solidFill>
      </dgm:spPr>
    </dgm:pt>
    <dgm:pt modelId="{3B8D2CD8-6AAE-4A28-BD3B-3A1CB3B44549}" type="pres">
      <dgm:prSet presAssocID="{15BE2591-1F38-43FB-8F78-A082843CCEF6}" presName="text3" presStyleLbl="fgAcc3" presStyleIdx="5" presStyleCnt="7">
        <dgm:presLayoutVars>
          <dgm:chPref val="3"/>
        </dgm:presLayoutVars>
      </dgm:prSet>
      <dgm:spPr/>
    </dgm:pt>
    <dgm:pt modelId="{F9611E1B-6B48-4FC3-B49C-B0EC8DDB3D89}" type="pres">
      <dgm:prSet presAssocID="{15BE2591-1F38-43FB-8F78-A082843CCEF6}" presName="hierChild4" presStyleCnt="0"/>
      <dgm:spPr/>
    </dgm:pt>
    <dgm:pt modelId="{0E0F828A-2A57-4852-8409-7AFDF5D7B339}" type="pres">
      <dgm:prSet presAssocID="{F60E2477-711E-4269-9350-B7758E813F2D}" presName="Name17" presStyleLbl="parChTrans1D3" presStyleIdx="6" presStyleCnt="7"/>
      <dgm:spPr/>
    </dgm:pt>
    <dgm:pt modelId="{F9581844-6EC9-4F93-BFB0-547A675FE18F}" type="pres">
      <dgm:prSet presAssocID="{A9DC663C-407A-4CB4-98B7-72EE6F64050B}" presName="hierRoot3" presStyleCnt="0"/>
      <dgm:spPr/>
    </dgm:pt>
    <dgm:pt modelId="{FF27DEFE-86D8-4880-8BA6-484148654325}" type="pres">
      <dgm:prSet presAssocID="{A9DC663C-407A-4CB4-98B7-72EE6F64050B}" presName="composite3" presStyleCnt="0"/>
      <dgm:spPr/>
    </dgm:pt>
    <dgm:pt modelId="{96FB3AF8-1F78-4C39-9A75-A02C1BC47694}" type="pres">
      <dgm:prSet presAssocID="{A9DC663C-407A-4CB4-98B7-72EE6F64050B}" presName="background3" presStyleLbl="node3" presStyleIdx="6" presStyleCnt="7"/>
      <dgm:spPr>
        <a:solidFill>
          <a:srgbClr val="4F81BD"/>
        </a:solidFill>
      </dgm:spPr>
    </dgm:pt>
    <dgm:pt modelId="{297FB560-16F1-493E-8642-C175B39CAD9B}" type="pres">
      <dgm:prSet presAssocID="{A9DC663C-407A-4CB4-98B7-72EE6F64050B}" presName="text3" presStyleLbl="fgAcc3" presStyleIdx="6" presStyleCnt="7">
        <dgm:presLayoutVars>
          <dgm:chPref val="3"/>
        </dgm:presLayoutVars>
      </dgm:prSet>
      <dgm:spPr/>
    </dgm:pt>
    <dgm:pt modelId="{3F1ADFC1-1B0E-4C66-816B-59F290DB9810}" type="pres">
      <dgm:prSet presAssocID="{A9DC663C-407A-4CB4-98B7-72EE6F64050B}" presName="hierChild4" presStyleCnt="0"/>
      <dgm:spPr/>
    </dgm:pt>
  </dgm:ptLst>
  <dgm:cxnLst>
    <dgm:cxn modelId="{961C4601-D12B-4702-B5F4-87C59C8AD5BE}" type="presOf" srcId="{DE9AD1D7-A581-4045-8ED9-3BC02203B7DE}" destId="{FA0BFDAE-367C-40BC-A140-C875C48E9CB6}" srcOrd="0" destOrd="0" presId="urn:microsoft.com/office/officeart/2005/8/layout/hierarchy1"/>
    <dgm:cxn modelId="{2F994003-A940-42F6-9AA9-2A95952CF41C}" type="presOf" srcId="{1BAE5322-304A-468D-9312-42750D261156}" destId="{EE2FDA61-FBB5-4D00-845F-FF2BB3EA860B}" srcOrd="0" destOrd="0" presId="urn:microsoft.com/office/officeart/2005/8/layout/hierarchy1"/>
    <dgm:cxn modelId="{F7A0FE05-B238-48E7-BAC1-52CC233CA52A}" type="presOf" srcId="{C093CB82-15B1-4179-AB17-895EEE847E4B}" destId="{9BEEE87B-30AA-408A-93A0-BE2037D45587}" srcOrd="0" destOrd="0" presId="urn:microsoft.com/office/officeart/2005/8/layout/hierarchy1"/>
    <dgm:cxn modelId="{9150760F-E101-449D-B3A2-3D50A0203553}" type="presOf" srcId="{A9DC663C-407A-4CB4-98B7-72EE6F64050B}" destId="{297FB560-16F1-493E-8642-C175B39CAD9B}" srcOrd="0" destOrd="0" presId="urn:microsoft.com/office/officeart/2005/8/layout/hierarchy1"/>
    <dgm:cxn modelId="{09A57910-BAFA-4893-84A8-16A3A5DFA517}" srcId="{B6E6CE6D-BD5A-428F-BE4F-F94EBD814F96}" destId="{D763309F-016A-4260-AA3F-0A122B4C508F}" srcOrd="1" destOrd="0" parTransId="{F8CA46E5-0EF9-4E36-A219-31D2AD77436F}" sibTransId="{EB3727F1-D70C-4E46-8DB8-C5DC50F3FC2A}"/>
    <dgm:cxn modelId="{7D7A2013-E3C8-4ADE-B5FB-D3FD6EF59950}" srcId="{EA236117-274B-4CDA-981D-D5720FAC2C73}" destId="{A9DC663C-407A-4CB4-98B7-72EE6F64050B}" srcOrd="2" destOrd="0" parTransId="{F60E2477-711E-4269-9350-B7758E813F2D}" sibTransId="{228EB710-1666-4532-9B91-16188691A0CD}"/>
    <dgm:cxn modelId="{09C13814-64B0-4B39-8DB7-C59EAAAED992}" srcId="{B5009C38-D83F-426D-AA43-1A0B2BB43CCE}" destId="{FC3D01B6-BD4C-483C-8D08-BF790D66EF14}" srcOrd="1" destOrd="0" parTransId="{F89D0A19-EC08-47F5-B2B3-460C04F7A56A}" sibTransId="{5F351F60-8A17-4E41-8AD0-BD426D05600A}"/>
    <dgm:cxn modelId="{CFD4701B-FA18-4B39-B972-2909757F563A}" srcId="{3D46D602-61EA-4144-A763-5ACD5A3562AB}" destId="{EA236117-274B-4CDA-981D-D5720FAC2C73}" srcOrd="2" destOrd="0" parTransId="{A20B60DF-782C-4446-AFD5-EA3BA9A0796C}" sibTransId="{D652AD22-544B-4A59-9393-5A2331ACE21B}"/>
    <dgm:cxn modelId="{D760FD1F-07D4-4CE9-B57C-49758FB32DC2}" srcId="{EA236117-274B-4CDA-981D-D5720FAC2C73}" destId="{A6819E01-2658-4577-803D-753D4F93BFC6}" srcOrd="0" destOrd="0" parTransId="{B7E48D33-3B1E-4477-AF59-AB9C59EAEA01}" sibTransId="{84A5F02E-E51A-4A81-A7D6-5B028055B915}"/>
    <dgm:cxn modelId="{A9A95C29-A064-4468-A57C-57A4CA614BF5}" type="presOf" srcId="{A6819E01-2658-4577-803D-753D4F93BFC6}" destId="{E62E422F-22E0-4142-BE13-1EE17BD0B4D1}" srcOrd="0" destOrd="0" presId="urn:microsoft.com/office/officeart/2005/8/layout/hierarchy1"/>
    <dgm:cxn modelId="{F2F2103A-E01C-46AB-9D0F-6F2FA777336F}" type="presOf" srcId="{F7CC224E-5460-406D-80AE-15250C76AEEF}" destId="{77D88560-EAD3-400F-92D7-E7F752F84789}" srcOrd="0" destOrd="0" presId="urn:microsoft.com/office/officeart/2005/8/layout/hierarchy1"/>
    <dgm:cxn modelId="{7077EC61-793F-4279-985B-5FB03045BCC4}" srcId="{F7CC224E-5460-406D-80AE-15250C76AEEF}" destId="{0C227FEA-9FD5-4BA0-BD2B-86241F0897BA}" srcOrd="0" destOrd="0" parTransId="{C093CB82-15B1-4179-AB17-895EEE847E4B}" sibTransId="{C1E71E7E-5D1C-41A2-BDE6-A6B300B5DA1B}"/>
    <dgm:cxn modelId="{9337E362-1D71-4F5C-BBAA-2100E2AC907F}" type="presOf" srcId="{2E630A62-71F4-45A0-8094-B48044621403}" destId="{1DA20AFC-C0A4-441F-BE32-047159730D00}" srcOrd="0" destOrd="0" presId="urn:microsoft.com/office/officeart/2005/8/layout/hierarchy1"/>
    <dgm:cxn modelId="{99C85363-0E54-4470-83AB-F795601D8B23}" type="presOf" srcId="{E8B56913-9224-4298-9CA7-2910DD942170}" destId="{0AF994DF-23FE-4311-9277-5A3ED0EC0E07}" srcOrd="0" destOrd="0" presId="urn:microsoft.com/office/officeart/2005/8/layout/hierarchy1"/>
    <dgm:cxn modelId="{B9FA9C45-4071-4491-8B4F-4A2BB41A60BA}" type="presOf" srcId="{6A425FD3-EE9A-47C6-9F29-CCFEF8A70CEB}" destId="{59924B03-084D-49E3-92B7-1993D898B4A8}" srcOrd="0" destOrd="0" presId="urn:microsoft.com/office/officeart/2005/8/layout/hierarchy1"/>
    <dgm:cxn modelId="{3BB05069-CC2F-4FD7-8D48-5E4DA1782B00}" type="presOf" srcId="{EA236117-274B-4CDA-981D-D5720FAC2C73}" destId="{23FDEA4C-E509-4C67-B476-16D6094ADDD5}" srcOrd="0" destOrd="0" presId="urn:microsoft.com/office/officeart/2005/8/layout/hierarchy1"/>
    <dgm:cxn modelId="{BA22A36A-E95D-4A1B-B6DC-D32C69ED45CC}" srcId="{A6819E01-2658-4577-803D-753D4F93BFC6}" destId="{8749BC48-291F-4B3E-B754-5F9D14D1B2B2}" srcOrd="0" destOrd="0" parTransId="{3694D591-6BD8-4295-A33E-D384C5D05E2B}" sibTransId="{507D8653-73AF-44E7-A050-AE75E1E3B1F6}"/>
    <dgm:cxn modelId="{8688196B-73ED-4A0E-9818-84945551DB8D}" type="presOf" srcId="{15BE2591-1F38-43FB-8F78-A082843CCEF6}" destId="{3B8D2CD8-6AAE-4A28-BD3B-3A1CB3B44549}" srcOrd="0" destOrd="0" presId="urn:microsoft.com/office/officeart/2005/8/layout/hierarchy1"/>
    <dgm:cxn modelId="{43CC776F-D736-4925-A258-901B75CBB665}" type="presOf" srcId="{B5009C38-D83F-426D-AA43-1A0B2BB43CCE}" destId="{3AD0D90F-7BF0-4967-98DE-8783E9D701A4}" srcOrd="0" destOrd="0" presId="urn:microsoft.com/office/officeart/2005/8/layout/hierarchy1"/>
    <dgm:cxn modelId="{2867FA4F-E0FF-4DA0-B40D-0046830C3206}" type="presOf" srcId="{F89D0A19-EC08-47F5-B2B3-460C04F7A56A}" destId="{C420A660-7FEE-47F7-B07C-F61613D9F510}" srcOrd="0" destOrd="0" presId="urn:microsoft.com/office/officeart/2005/8/layout/hierarchy1"/>
    <dgm:cxn modelId="{10EFA471-8BDA-4D50-8521-0B6610E38A4B}" srcId="{F7CC224E-5460-406D-80AE-15250C76AEEF}" destId="{0AEF1918-B030-4C23-ABD6-699755447D2F}" srcOrd="1" destOrd="0" parTransId="{E8B56913-9224-4298-9CA7-2910DD942170}" sibTransId="{DB88E2D2-83BB-4E01-9A56-DA319EB45693}"/>
    <dgm:cxn modelId="{E7A3A772-BBD4-4756-A06C-83BE3AD690D5}" type="presOf" srcId="{3D46D602-61EA-4144-A763-5ACD5A3562AB}" destId="{A7092E8C-FEC5-401B-A4E0-C187C5182B8A}" srcOrd="0" destOrd="0" presId="urn:microsoft.com/office/officeart/2005/8/layout/hierarchy1"/>
    <dgm:cxn modelId="{295B0778-3A65-44DE-8305-AB4A3B04633C}" type="presOf" srcId="{D763309F-016A-4260-AA3F-0A122B4C508F}" destId="{BBBC990E-1C77-42D7-93FA-60ABBBE464C1}" srcOrd="0" destOrd="0" presId="urn:microsoft.com/office/officeart/2005/8/layout/hierarchy1"/>
    <dgm:cxn modelId="{2407F558-B608-42E4-A541-082BCA7EE9A5}" srcId="{AC1579F7-2585-405E-978F-E8E898638665}" destId="{3D46D602-61EA-4144-A763-5ACD5A3562AB}" srcOrd="0" destOrd="0" parTransId="{1EAA40F8-6289-4127-9E36-1EF85BE1B5F0}" sibTransId="{E7D1240B-7392-4664-AD2F-604729DA7F71}"/>
    <dgm:cxn modelId="{0493A189-AE4F-4D95-961B-C94D296E6A4F}" type="presOf" srcId="{E2DA673D-6ED1-4C07-ABCE-32003CFFAE8A}" destId="{A3B009EC-9672-4506-B46F-B7202E2C8784}" srcOrd="0" destOrd="0" presId="urn:microsoft.com/office/officeart/2005/8/layout/hierarchy1"/>
    <dgm:cxn modelId="{B63B6B8E-5F29-49F3-A923-0126A7A6F129}" type="presOf" srcId="{0C227FEA-9FD5-4BA0-BD2B-86241F0897BA}" destId="{33C6BBE4-76D5-46C7-8F4B-091C25ECF946}" srcOrd="0" destOrd="0" presId="urn:microsoft.com/office/officeart/2005/8/layout/hierarchy1"/>
    <dgm:cxn modelId="{CEAC9794-AC0D-44F1-A69A-D436FC985742}" type="presOf" srcId="{B6E6CE6D-BD5A-428F-BE4F-F94EBD814F96}" destId="{2A984772-DDF8-4C03-BF65-70ACB15796DB}" srcOrd="0" destOrd="0" presId="urn:microsoft.com/office/officeart/2005/8/layout/hierarchy1"/>
    <dgm:cxn modelId="{B3603D98-2A6D-4969-9452-69B3709AC60B}" type="presOf" srcId="{F60E2477-711E-4269-9350-B7758E813F2D}" destId="{0E0F828A-2A57-4852-8409-7AFDF5D7B339}" srcOrd="0" destOrd="0" presId="urn:microsoft.com/office/officeart/2005/8/layout/hierarchy1"/>
    <dgm:cxn modelId="{28D1069F-2459-4983-802D-8942E06B6183}" srcId="{FC3D01B6-BD4C-483C-8D08-BF790D66EF14}" destId="{D0CF1993-DEFD-427E-8E15-B193B38C25CD}" srcOrd="1" destOrd="0" parTransId="{74837B01-ED49-405D-90FD-3DF60AFBECD9}" sibTransId="{DAEF1E75-BBC0-40E1-8161-046E1A7C190D}"/>
    <dgm:cxn modelId="{CA7709A8-57A0-4767-B86B-C2CEE2856725}" type="presOf" srcId="{7339CEBD-40C6-42ED-9F67-1443B552753A}" destId="{EC917635-8763-4EDB-BBA1-F60D9B0D3E42}" srcOrd="0" destOrd="0" presId="urn:microsoft.com/office/officeart/2005/8/layout/hierarchy1"/>
    <dgm:cxn modelId="{DCF1EBAC-379A-473B-AB9A-7EB7A92BA02D}" srcId="{FC3D01B6-BD4C-483C-8D08-BF790D66EF14}" destId="{1BAE5322-304A-468D-9312-42750D261156}" srcOrd="0" destOrd="0" parTransId="{2A78ADB6-90A3-40EF-BF4A-9656820F3115}" sibTransId="{5C1E307D-D2A3-4DCB-9451-2BDCAD24C599}"/>
    <dgm:cxn modelId="{8AFB0CAE-CC94-40B0-B719-7A09FBF517FA}" srcId="{B5009C38-D83F-426D-AA43-1A0B2BB43CCE}" destId="{B6E6CE6D-BD5A-428F-BE4F-F94EBD814F96}" srcOrd="0" destOrd="0" parTransId="{C61A7835-A97F-41CD-A827-C7923DDB9E84}" sibTransId="{893127F4-8E69-476C-B72A-9DDA1C5E8D48}"/>
    <dgm:cxn modelId="{8C7044AE-2419-48E2-B9F6-87BD3B8F4C12}" type="presOf" srcId="{D0CF1993-DEFD-427E-8E15-B193B38C25CD}" destId="{91B171DB-63F6-487C-8CA2-F1FC6BF5CCFA}" srcOrd="0" destOrd="0" presId="urn:microsoft.com/office/officeart/2005/8/layout/hierarchy1"/>
    <dgm:cxn modelId="{0EC8B1BA-A4FF-4FC9-8B9A-E5FA3BDB8D33}" srcId="{A6819E01-2658-4577-803D-753D4F93BFC6}" destId="{DE9AD1D7-A581-4045-8ED9-3BC02203B7DE}" srcOrd="1" destOrd="0" parTransId="{2E630A62-71F4-45A0-8094-B48044621403}" sibTransId="{30CCCEDC-A6F6-4E67-8A5D-87E564973FF3}"/>
    <dgm:cxn modelId="{E77073C1-464D-4526-895C-E90FCBC1EE95}" type="presOf" srcId="{AC1579F7-2585-405E-978F-E8E898638665}" destId="{DEC74367-2E73-414D-A1B1-659A124E2773}" srcOrd="0" destOrd="0" presId="urn:microsoft.com/office/officeart/2005/8/layout/hierarchy1"/>
    <dgm:cxn modelId="{4F4FD9C4-1081-4DE6-BD6F-432D8D5A81E7}" srcId="{3D46D602-61EA-4144-A763-5ACD5A3562AB}" destId="{B5009C38-D83F-426D-AA43-1A0B2BB43CCE}" srcOrd="0" destOrd="0" parTransId="{311EA5C1-F99D-47E5-9EE0-698AC9485E5C}" sibTransId="{50B7DD83-EFA0-46B3-994A-0AAEB3FACE7F}"/>
    <dgm:cxn modelId="{E2D650CA-CB83-45D2-A16D-6AB1C781099B}" type="presOf" srcId="{702C9550-3860-4F3E-A78E-8314A31C1F67}" destId="{47068D6B-8EB9-4B99-A568-1A12F19F313A}" srcOrd="0" destOrd="0" presId="urn:microsoft.com/office/officeart/2005/8/layout/hierarchy1"/>
    <dgm:cxn modelId="{67E791CB-CE6A-44C7-908F-3C948CC14209}" type="presOf" srcId="{74837B01-ED49-405D-90FD-3DF60AFBECD9}" destId="{E283D024-5E02-4FFF-B3FB-AF188AD306E4}" srcOrd="0" destOrd="0" presId="urn:microsoft.com/office/officeart/2005/8/layout/hierarchy1"/>
    <dgm:cxn modelId="{66D7E0CB-96A7-4B25-9C64-1FC8251EBAA0}" type="presOf" srcId="{A20B60DF-782C-4446-AFD5-EA3BA9A0796C}" destId="{3E59C111-9F47-49C6-B7B2-9FEA501FCF32}" srcOrd="0" destOrd="0" presId="urn:microsoft.com/office/officeart/2005/8/layout/hierarchy1"/>
    <dgm:cxn modelId="{959CC7CF-328F-4061-B0CB-421DEF328103}" type="presOf" srcId="{FC3D01B6-BD4C-483C-8D08-BF790D66EF14}" destId="{ED107A54-D275-4471-AB0E-D7FBE793BE95}" srcOrd="0" destOrd="0" presId="urn:microsoft.com/office/officeart/2005/8/layout/hierarchy1"/>
    <dgm:cxn modelId="{D36121D4-A7FD-4B2E-AF80-7ACB7AEF16F1}" type="presOf" srcId="{3694D591-6BD8-4295-A33E-D384C5D05E2B}" destId="{6B36E09F-890C-4869-A6B0-4AD7464939C8}" srcOrd="0" destOrd="0" presId="urn:microsoft.com/office/officeart/2005/8/layout/hierarchy1"/>
    <dgm:cxn modelId="{B8E73CD5-40A9-4D28-8786-1233CB4E5F35}" type="presOf" srcId="{8749BC48-291F-4B3E-B754-5F9D14D1B2B2}" destId="{FAE21B4F-2D5A-4692-9DF8-23685F76F49C}" srcOrd="0" destOrd="0" presId="urn:microsoft.com/office/officeart/2005/8/layout/hierarchy1"/>
    <dgm:cxn modelId="{DCEE4AD6-0CBA-447E-BE25-2731F61C69E1}" srcId="{B6E6CE6D-BD5A-428F-BE4F-F94EBD814F96}" destId="{702C9550-3860-4F3E-A78E-8314A31C1F67}" srcOrd="0" destOrd="0" parTransId="{7339CEBD-40C6-42ED-9F67-1443B552753A}" sibTransId="{DC3BA035-9AE1-4180-AF00-B1BFF3D345D7}"/>
    <dgm:cxn modelId="{4EA9B9DC-1533-41CF-A82B-4D127DCAA8DA}" type="presOf" srcId="{0AEF1918-B030-4C23-ABD6-699755447D2F}" destId="{62156928-687D-4CAE-BB03-675C369B100A}" srcOrd="0" destOrd="0" presId="urn:microsoft.com/office/officeart/2005/8/layout/hierarchy1"/>
    <dgm:cxn modelId="{45D2B7DD-E8A6-434A-A966-9F1742CB6279}" srcId="{EA236117-274B-4CDA-981D-D5720FAC2C73}" destId="{15BE2591-1F38-43FB-8F78-A082843CCEF6}" srcOrd="1" destOrd="0" parTransId="{E2DA673D-6ED1-4C07-ABCE-32003CFFAE8A}" sibTransId="{1D9200AD-83B4-464B-8D85-AF68902E80F1}"/>
    <dgm:cxn modelId="{7457EDDD-0724-4F35-B97A-A3EE7122EDE6}" type="presOf" srcId="{2A78ADB6-90A3-40EF-BF4A-9656820F3115}" destId="{B8E10368-1D51-4807-84DA-33E6AF3279E2}" srcOrd="0" destOrd="0" presId="urn:microsoft.com/office/officeart/2005/8/layout/hierarchy1"/>
    <dgm:cxn modelId="{22B5ACE0-5226-4EB6-827E-761BD8092406}" type="presOf" srcId="{C61A7835-A97F-41CD-A827-C7923DDB9E84}" destId="{886E1C1E-5931-4B57-A71A-227928D8E252}" srcOrd="0" destOrd="0" presId="urn:microsoft.com/office/officeart/2005/8/layout/hierarchy1"/>
    <dgm:cxn modelId="{B25CE3E1-A16F-4F33-9815-85D5EEE149E0}" type="presOf" srcId="{B7E48D33-3B1E-4477-AF59-AB9C59EAEA01}" destId="{FA62DA8A-3871-4EF1-AB80-40E32465DB22}" srcOrd="0" destOrd="0" presId="urn:microsoft.com/office/officeart/2005/8/layout/hierarchy1"/>
    <dgm:cxn modelId="{7DF418F9-8211-4655-9E67-C8548FD6FEAD}" type="presOf" srcId="{F8CA46E5-0EF9-4E36-A219-31D2AD77436F}" destId="{BE3A810D-4473-49B9-AA88-266115064904}" srcOrd="0" destOrd="0" presId="urn:microsoft.com/office/officeart/2005/8/layout/hierarchy1"/>
    <dgm:cxn modelId="{A19414FD-1F5C-4FAB-AEB5-093243EC14ED}" type="presOf" srcId="{311EA5C1-F99D-47E5-9EE0-698AC9485E5C}" destId="{DA1D17D7-4602-4F44-A7F6-D5664D049E25}" srcOrd="0" destOrd="0" presId="urn:microsoft.com/office/officeart/2005/8/layout/hierarchy1"/>
    <dgm:cxn modelId="{56DE03FF-0392-45C7-A43E-808CF925ABAE}" srcId="{3D46D602-61EA-4144-A763-5ACD5A3562AB}" destId="{F7CC224E-5460-406D-80AE-15250C76AEEF}" srcOrd="1" destOrd="0" parTransId="{6A425FD3-EE9A-47C6-9F29-CCFEF8A70CEB}" sibTransId="{33E3DBF3-1A91-4432-911F-65F821587AB5}"/>
    <dgm:cxn modelId="{6A1450EF-0BA7-4B34-8C0A-0BCAC83B4338}" type="presParOf" srcId="{DEC74367-2E73-414D-A1B1-659A124E2773}" destId="{450F4760-3E41-46DD-8AA9-290D98ABE15B}" srcOrd="0" destOrd="0" presId="urn:microsoft.com/office/officeart/2005/8/layout/hierarchy1"/>
    <dgm:cxn modelId="{67891431-6845-4430-A488-ADFC47498F5E}" type="presParOf" srcId="{450F4760-3E41-46DD-8AA9-290D98ABE15B}" destId="{7D6B671C-E2CA-4A01-91D8-4568FF7DFADC}" srcOrd="0" destOrd="0" presId="urn:microsoft.com/office/officeart/2005/8/layout/hierarchy1"/>
    <dgm:cxn modelId="{66C63046-8122-4CB7-A4F6-A31F1FAF7344}" type="presParOf" srcId="{7D6B671C-E2CA-4A01-91D8-4568FF7DFADC}" destId="{515E72F4-7084-4F0F-B456-99562004AAC7}" srcOrd="0" destOrd="0" presId="urn:microsoft.com/office/officeart/2005/8/layout/hierarchy1"/>
    <dgm:cxn modelId="{192F8477-2837-419A-8D77-630D08EED42C}" type="presParOf" srcId="{7D6B671C-E2CA-4A01-91D8-4568FF7DFADC}" destId="{A7092E8C-FEC5-401B-A4E0-C187C5182B8A}" srcOrd="1" destOrd="0" presId="urn:microsoft.com/office/officeart/2005/8/layout/hierarchy1"/>
    <dgm:cxn modelId="{A2729FE2-D53D-422C-AE84-9A70AB5B04F2}" type="presParOf" srcId="{450F4760-3E41-46DD-8AA9-290D98ABE15B}" destId="{42AE7684-24EC-4291-9C12-9AEBBF2565F5}" srcOrd="1" destOrd="0" presId="urn:microsoft.com/office/officeart/2005/8/layout/hierarchy1"/>
    <dgm:cxn modelId="{BED9F284-6369-4774-ABDA-04E1E26291A9}" type="presParOf" srcId="{42AE7684-24EC-4291-9C12-9AEBBF2565F5}" destId="{DA1D17D7-4602-4F44-A7F6-D5664D049E25}" srcOrd="0" destOrd="0" presId="urn:microsoft.com/office/officeart/2005/8/layout/hierarchy1"/>
    <dgm:cxn modelId="{A9BB2A24-D77D-4530-B484-66B3EBCC828E}" type="presParOf" srcId="{42AE7684-24EC-4291-9C12-9AEBBF2565F5}" destId="{E76E3B22-1F3F-4CC5-BA1A-6BEEC9520E46}" srcOrd="1" destOrd="0" presId="urn:microsoft.com/office/officeart/2005/8/layout/hierarchy1"/>
    <dgm:cxn modelId="{C30F08B1-CFEA-4039-AC31-30E3B0EF8239}" type="presParOf" srcId="{E76E3B22-1F3F-4CC5-BA1A-6BEEC9520E46}" destId="{501B70D2-5452-42A0-BE7D-28540CB18426}" srcOrd="0" destOrd="0" presId="urn:microsoft.com/office/officeart/2005/8/layout/hierarchy1"/>
    <dgm:cxn modelId="{6CDA7BC5-F645-4DD9-A4DE-9619ED9078AB}" type="presParOf" srcId="{501B70D2-5452-42A0-BE7D-28540CB18426}" destId="{AA420D30-5EAE-43DD-93D1-08D1245D6F8A}" srcOrd="0" destOrd="0" presId="urn:microsoft.com/office/officeart/2005/8/layout/hierarchy1"/>
    <dgm:cxn modelId="{061C1131-410B-467E-A5CB-402D7A6C2B92}" type="presParOf" srcId="{501B70D2-5452-42A0-BE7D-28540CB18426}" destId="{3AD0D90F-7BF0-4967-98DE-8783E9D701A4}" srcOrd="1" destOrd="0" presId="urn:microsoft.com/office/officeart/2005/8/layout/hierarchy1"/>
    <dgm:cxn modelId="{6274C367-D71A-48A7-89C1-77BA815D681A}" type="presParOf" srcId="{E76E3B22-1F3F-4CC5-BA1A-6BEEC9520E46}" destId="{9D73A7EE-757A-4029-9BB7-4C0DDF4583F3}" srcOrd="1" destOrd="0" presId="urn:microsoft.com/office/officeart/2005/8/layout/hierarchy1"/>
    <dgm:cxn modelId="{6E51B32E-43B0-44FA-9D0C-5334A098E0DF}" type="presParOf" srcId="{9D73A7EE-757A-4029-9BB7-4C0DDF4583F3}" destId="{886E1C1E-5931-4B57-A71A-227928D8E252}" srcOrd="0" destOrd="0" presId="urn:microsoft.com/office/officeart/2005/8/layout/hierarchy1"/>
    <dgm:cxn modelId="{614285C5-55C8-4D82-B933-0CC498BEEF26}" type="presParOf" srcId="{9D73A7EE-757A-4029-9BB7-4C0DDF4583F3}" destId="{E29E5CF1-5695-4CC8-8D1C-A5E470BE75CE}" srcOrd="1" destOrd="0" presId="urn:microsoft.com/office/officeart/2005/8/layout/hierarchy1"/>
    <dgm:cxn modelId="{7DC4659F-EBD5-4F1E-9E79-C7D257199882}" type="presParOf" srcId="{E29E5CF1-5695-4CC8-8D1C-A5E470BE75CE}" destId="{CC223338-54E6-4919-A549-9CC74107923A}" srcOrd="0" destOrd="0" presId="urn:microsoft.com/office/officeart/2005/8/layout/hierarchy1"/>
    <dgm:cxn modelId="{3421069A-73D9-4DE0-B143-BE5A39B74365}" type="presParOf" srcId="{CC223338-54E6-4919-A549-9CC74107923A}" destId="{41773D1C-9FE1-4523-BF83-6DDBEC6CA219}" srcOrd="0" destOrd="0" presId="urn:microsoft.com/office/officeart/2005/8/layout/hierarchy1"/>
    <dgm:cxn modelId="{A3D453A1-A960-4644-A7BF-1C6643B2E3D8}" type="presParOf" srcId="{CC223338-54E6-4919-A549-9CC74107923A}" destId="{2A984772-DDF8-4C03-BF65-70ACB15796DB}" srcOrd="1" destOrd="0" presId="urn:microsoft.com/office/officeart/2005/8/layout/hierarchy1"/>
    <dgm:cxn modelId="{FDD3E3D6-7352-4E5B-8233-8A000890AB7A}" type="presParOf" srcId="{E29E5CF1-5695-4CC8-8D1C-A5E470BE75CE}" destId="{B369A5F3-8AEA-42EE-BECD-109EB97FA72A}" srcOrd="1" destOrd="0" presId="urn:microsoft.com/office/officeart/2005/8/layout/hierarchy1"/>
    <dgm:cxn modelId="{56B75F93-3163-4CCB-BDF4-0CFF9B189D83}" type="presParOf" srcId="{B369A5F3-8AEA-42EE-BECD-109EB97FA72A}" destId="{EC917635-8763-4EDB-BBA1-F60D9B0D3E42}" srcOrd="0" destOrd="0" presId="urn:microsoft.com/office/officeart/2005/8/layout/hierarchy1"/>
    <dgm:cxn modelId="{7C7DDE15-C4C5-4257-AA64-CBD23D71F62E}" type="presParOf" srcId="{B369A5F3-8AEA-42EE-BECD-109EB97FA72A}" destId="{96400EB9-24CE-4330-94C4-D833DD6E1247}" srcOrd="1" destOrd="0" presId="urn:microsoft.com/office/officeart/2005/8/layout/hierarchy1"/>
    <dgm:cxn modelId="{740B4351-5A7C-47BF-AFE6-340878D466CF}" type="presParOf" srcId="{96400EB9-24CE-4330-94C4-D833DD6E1247}" destId="{DD3F4A36-D62A-458B-8DB6-1963661EF319}" srcOrd="0" destOrd="0" presId="urn:microsoft.com/office/officeart/2005/8/layout/hierarchy1"/>
    <dgm:cxn modelId="{2A0FB67F-B4C9-435B-BFC0-1BDADD1F8D3E}" type="presParOf" srcId="{DD3F4A36-D62A-458B-8DB6-1963661EF319}" destId="{1635C14E-8BFB-42F0-A3E0-6AE45EC6B176}" srcOrd="0" destOrd="0" presId="urn:microsoft.com/office/officeart/2005/8/layout/hierarchy1"/>
    <dgm:cxn modelId="{C3EDCBB4-9CA4-40B5-8EEC-F22755A5A4EB}" type="presParOf" srcId="{DD3F4A36-D62A-458B-8DB6-1963661EF319}" destId="{47068D6B-8EB9-4B99-A568-1A12F19F313A}" srcOrd="1" destOrd="0" presId="urn:microsoft.com/office/officeart/2005/8/layout/hierarchy1"/>
    <dgm:cxn modelId="{795F7A79-54DF-4704-9851-F5821B73F3F2}" type="presParOf" srcId="{96400EB9-24CE-4330-94C4-D833DD6E1247}" destId="{63EDC824-6D3B-4C6F-89A0-C7D19BEBD1E3}" srcOrd="1" destOrd="0" presId="urn:microsoft.com/office/officeart/2005/8/layout/hierarchy1"/>
    <dgm:cxn modelId="{E138E01D-4DFE-4022-A7C5-B37CC84F2D6D}" type="presParOf" srcId="{B369A5F3-8AEA-42EE-BECD-109EB97FA72A}" destId="{BE3A810D-4473-49B9-AA88-266115064904}" srcOrd="2" destOrd="0" presId="urn:microsoft.com/office/officeart/2005/8/layout/hierarchy1"/>
    <dgm:cxn modelId="{5879438C-E39E-4F2D-B854-70704AF4AA3A}" type="presParOf" srcId="{B369A5F3-8AEA-42EE-BECD-109EB97FA72A}" destId="{4403C84C-0B02-4794-A1C4-A7D0B112EBDC}" srcOrd="3" destOrd="0" presId="urn:microsoft.com/office/officeart/2005/8/layout/hierarchy1"/>
    <dgm:cxn modelId="{AFD5CA9B-8827-4F9D-9ECC-2ECF43B36B5A}" type="presParOf" srcId="{4403C84C-0B02-4794-A1C4-A7D0B112EBDC}" destId="{EEBEC11B-914A-4974-A883-5D76B01B43EC}" srcOrd="0" destOrd="0" presId="urn:microsoft.com/office/officeart/2005/8/layout/hierarchy1"/>
    <dgm:cxn modelId="{6D205EC4-74FC-45C1-9E6B-33FBC134B58A}" type="presParOf" srcId="{EEBEC11B-914A-4974-A883-5D76B01B43EC}" destId="{39809A01-2002-4C1C-A9DD-345386D75796}" srcOrd="0" destOrd="0" presId="urn:microsoft.com/office/officeart/2005/8/layout/hierarchy1"/>
    <dgm:cxn modelId="{662790D8-20E5-481D-8E73-AC28D948B578}" type="presParOf" srcId="{EEBEC11B-914A-4974-A883-5D76B01B43EC}" destId="{BBBC990E-1C77-42D7-93FA-60ABBBE464C1}" srcOrd="1" destOrd="0" presId="urn:microsoft.com/office/officeart/2005/8/layout/hierarchy1"/>
    <dgm:cxn modelId="{45088F53-C2BB-43E2-B9F9-36BBC03C7E0E}" type="presParOf" srcId="{4403C84C-0B02-4794-A1C4-A7D0B112EBDC}" destId="{C76D465D-057B-4C92-924A-77483318C39A}" srcOrd="1" destOrd="0" presId="urn:microsoft.com/office/officeart/2005/8/layout/hierarchy1"/>
    <dgm:cxn modelId="{438738D2-690C-4342-B62C-88EA6D47A926}" type="presParOf" srcId="{9D73A7EE-757A-4029-9BB7-4C0DDF4583F3}" destId="{C420A660-7FEE-47F7-B07C-F61613D9F510}" srcOrd="2" destOrd="0" presId="urn:microsoft.com/office/officeart/2005/8/layout/hierarchy1"/>
    <dgm:cxn modelId="{1786B206-4E7C-4CD4-84C4-E63EE2E91578}" type="presParOf" srcId="{9D73A7EE-757A-4029-9BB7-4C0DDF4583F3}" destId="{25E94FA4-4A04-4ECF-AD70-72082B7A454E}" srcOrd="3" destOrd="0" presId="urn:microsoft.com/office/officeart/2005/8/layout/hierarchy1"/>
    <dgm:cxn modelId="{DEBAE149-D4F7-4734-8E63-070949F69260}" type="presParOf" srcId="{25E94FA4-4A04-4ECF-AD70-72082B7A454E}" destId="{7764D38F-B2A8-4F20-9878-0195DDCAC33B}" srcOrd="0" destOrd="0" presId="urn:microsoft.com/office/officeart/2005/8/layout/hierarchy1"/>
    <dgm:cxn modelId="{A0CB02E5-9F74-42F8-93C0-D74928D5FFA9}" type="presParOf" srcId="{7764D38F-B2A8-4F20-9878-0195DDCAC33B}" destId="{4679BCB5-A163-4276-8A35-B6D840DE2D3C}" srcOrd="0" destOrd="0" presId="urn:microsoft.com/office/officeart/2005/8/layout/hierarchy1"/>
    <dgm:cxn modelId="{4B472B74-3837-4B40-8EF4-B67A037370A3}" type="presParOf" srcId="{7764D38F-B2A8-4F20-9878-0195DDCAC33B}" destId="{ED107A54-D275-4471-AB0E-D7FBE793BE95}" srcOrd="1" destOrd="0" presId="urn:microsoft.com/office/officeart/2005/8/layout/hierarchy1"/>
    <dgm:cxn modelId="{B5EE6F92-5A67-43C1-8D13-BB60AA7D02EC}" type="presParOf" srcId="{25E94FA4-4A04-4ECF-AD70-72082B7A454E}" destId="{F7381E4E-BFB8-46C6-8EA0-F8822BCD3168}" srcOrd="1" destOrd="0" presId="urn:microsoft.com/office/officeart/2005/8/layout/hierarchy1"/>
    <dgm:cxn modelId="{66B83297-5778-4422-887B-3ACEBF548A31}" type="presParOf" srcId="{F7381E4E-BFB8-46C6-8EA0-F8822BCD3168}" destId="{B8E10368-1D51-4807-84DA-33E6AF3279E2}" srcOrd="0" destOrd="0" presId="urn:microsoft.com/office/officeart/2005/8/layout/hierarchy1"/>
    <dgm:cxn modelId="{7CD6FD77-4399-4F28-B558-687BDB62BB6D}" type="presParOf" srcId="{F7381E4E-BFB8-46C6-8EA0-F8822BCD3168}" destId="{50BA9ED7-0E7B-4E54-AED8-E6DA99E341FB}" srcOrd="1" destOrd="0" presId="urn:microsoft.com/office/officeart/2005/8/layout/hierarchy1"/>
    <dgm:cxn modelId="{D1425594-B45E-4D1C-8ACD-14E18E6091A0}" type="presParOf" srcId="{50BA9ED7-0E7B-4E54-AED8-E6DA99E341FB}" destId="{A17B9FD4-4B04-480F-BCD7-D155A631FB86}" srcOrd="0" destOrd="0" presId="urn:microsoft.com/office/officeart/2005/8/layout/hierarchy1"/>
    <dgm:cxn modelId="{8EB1B22A-EA6B-488C-B569-8800947CC9C1}" type="presParOf" srcId="{A17B9FD4-4B04-480F-BCD7-D155A631FB86}" destId="{2FF98374-8B88-4AB3-82F5-A8456581D4D7}" srcOrd="0" destOrd="0" presId="urn:microsoft.com/office/officeart/2005/8/layout/hierarchy1"/>
    <dgm:cxn modelId="{422ED295-AAD8-4879-A9A1-DBDCE2B2C04E}" type="presParOf" srcId="{A17B9FD4-4B04-480F-BCD7-D155A631FB86}" destId="{EE2FDA61-FBB5-4D00-845F-FF2BB3EA860B}" srcOrd="1" destOrd="0" presId="urn:microsoft.com/office/officeart/2005/8/layout/hierarchy1"/>
    <dgm:cxn modelId="{4B1C1FD1-ACA8-4570-8B76-E18DEDF8CF6D}" type="presParOf" srcId="{50BA9ED7-0E7B-4E54-AED8-E6DA99E341FB}" destId="{47685867-9E2D-4257-89A4-A35125F6C8E9}" srcOrd="1" destOrd="0" presId="urn:microsoft.com/office/officeart/2005/8/layout/hierarchy1"/>
    <dgm:cxn modelId="{A8225C44-866C-476C-AC33-2C385D41A563}" type="presParOf" srcId="{F7381E4E-BFB8-46C6-8EA0-F8822BCD3168}" destId="{E283D024-5E02-4FFF-B3FB-AF188AD306E4}" srcOrd="2" destOrd="0" presId="urn:microsoft.com/office/officeart/2005/8/layout/hierarchy1"/>
    <dgm:cxn modelId="{04BD98D9-8B8B-4CA2-B235-A2490264826C}" type="presParOf" srcId="{F7381E4E-BFB8-46C6-8EA0-F8822BCD3168}" destId="{9351CAC3-8DB6-4C95-91B2-EE4A3A70AECB}" srcOrd="3" destOrd="0" presId="urn:microsoft.com/office/officeart/2005/8/layout/hierarchy1"/>
    <dgm:cxn modelId="{76EBE4F2-A46C-43AF-B34F-A245645E1178}" type="presParOf" srcId="{9351CAC3-8DB6-4C95-91B2-EE4A3A70AECB}" destId="{8B87CC29-BDA1-4650-8AD4-8C9951D9F4FF}" srcOrd="0" destOrd="0" presId="urn:microsoft.com/office/officeart/2005/8/layout/hierarchy1"/>
    <dgm:cxn modelId="{3A7E807F-DCAB-46B4-87F8-80CD60E6B4F9}" type="presParOf" srcId="{8B87CC29-BDA1-4650-8AD4-8C9951D9F4FF}" destId="{2F3C06C1-6E76-4A6D-BF5D-98D2979EC87D}" srcOrd="0" destOrd="0" presId="urn:microsoft.com/office/officeart/2005/8/layout/hierarchy1"/>
    <dgm:cxn modelId="{F52071CA-42F0-424F-9D7A-CF7D0447ECF1}" type="presParOf" srcId="{8B87CC29-BDA1-4650-8AD4-8C9951D9F4FF}" destId="{91B171DB-63F6-487C-8CA2-F1FC6BF5CCFA}" srcOrd="1" destOrd="0" presId="urn:microsoft.com/office/officeart/2005/8/layout/hierarchy1"/>
    <dgm:cxn modelId="{12431337-DD7E-4FA3-B814-B22893EF7110}" type="presParOf" srcId="{9351CAC3-8DB6-4C95-91B2-EE4A3A70AECB}" destId="{72121C54-87BC-4FE8-970D-916D3510D218}" srcOrd="1" destOrd="0" presId="urn:microsoft.com/office/officeart/2005/8/layout/hierarchy1"/>
    <dgm:cxn modelId="{FB2CD18E-9B1D-49AE-A49F-2C9AD08884AA}" type="presParOf" srcId="{42AE7684-24EC-4291-9C12-9AEBBF2565F5}" destId="{59924B03-084D-49E3-92B7-1993D898B4A8}" srcOrd="2" destOrd="0" presId="urn:microsoft.com/office/officeart/2005/8/layout/hierarchy1"/>
    <dgm:cxn modelId="{AF7A432A-F75A-4ADF-8AF6-476736A2DD76}" type="presParOf" srcId="{42AE7684-24EC-4291-9C12-9AEBBF2565F5}" destId="{AC847941-FD29-4252-8128-CCF4CA7D5B1E}" srcOrd="3" destOrd="0" presId="urn:microsoft.com/office/officeart/2005/8/layout/hierarchy1"/>
    <dgm:cxn modelId="{EC35CB9E-230E-448A-8DB0-9F5F448A01AF}" type="presParOf" srcId="{AC847941-FD29-4252-8128-CCF4CA7D5B1E}" destId="{834355E2-94A2-41C8-BACC-FCDCC10A7782}" srcOrd="0" destOrd="0" presId="urn:microsoft.com/office/officeart/2005/8/layout/hierarchy1"/>
    <dgm:cxn modelId="{F177357F-FA4D-4E8C-8096-4D02E396857F}" type="presParOf" srcId="{834355E2-94A2-41C8-BACC-FCDCC10A7782}" destId="{FD62E5ED-8B7D-4038-BADE-805B2488F9E4}" srcOrd="0" destOrd="0" presId="urn:microsoft.com/office/officeart/2005/8/layout/hierarchy1"/>
    <dgm:cxn modelId="{37268E70-0CA4-4CB2-8F32-6C81BAB31E13}" type="presParOf" srcId="{834355E2-94A2-41C8-BACC-FCDCC10A7782}" destId="{77D88560-EAD3-400F-92D7-E7F752F84789}" srcOrd="1" destOrd="0" presId="urn:microsoft.com/office/officeart/2005/8/layout/hierarchy1"/>
    <dgm:cxn modelId="{1E4BCA4C-589D-48AD-AA85-76D9205B379A}" type="presParOf" srcId="{AC847941-FD29-4252-8128-CCF4CA7D5B1E}" destId="{EEEF55E2-715D-4113-8F95-EDD4EDCC43DC}" srcOrd="1" destOrd="0" presId="urn:microsoft.com/office/officeart/2005/8/layout/hierarchy1"/>
    <dgm:cxn modelId="{FF794417-A308-419B-9C16-8EFDC22D8CF8}" type="presParOf" srcId="{EEEF55E2-715D-4113-8F95-EDD4EDCC43DC}" destId="{9BEEE87B-30AA-408A-93A0-BE2037D45587}" srcOrd="0" destOrd="0" presId="urn:microsoft.com/office/officeart/2005/8/layout/hierarchy1"/>
    <dgm:cxn modelId="{1FF1BAE3-FD65-4E5C-A0FF-357E33A56C87}" type="presParOf" srcId="{EEEF55E2-715D-4113-8F95-EDD4EDCC43DC}" destId="{8D562A31-5779-40CE-8956-974F05F6CEA2}" srcOrd="1" destOrd="0" presId="urn:microsoft.com/office/officeart/2005/8/layout/hierarchy1"/>
    <dgm:cxn modelId="{47A93CF6-4678-4C7A-8A5E-D41A53E671DD}" type="presParOf" srcId="{8D562A31-5779-40CE-8956-974F05F6CEA2}" destId="{97EA1EC7-D278-4487-8AF3-703BF21AC121}" srcOrd="0" destOrd="0" presId="urn:microsoft.com/office/officeart/2005/8/layout/hierarchy1"/>
    <dgm:cxn modelId="{51471ADC-1DEF-458F-9906-9A32EC4DFC89}" type="presParOf" srcId="{97EA1EC7-D278-4487-8AF3-703BF21AC121}" destId="{0CF6884D-E419-4788-AEA8-231CD4B2DB68}" srcOrd="0" destOrd="0" presId="urn:microsoft.com/office/officeart/2005/8/layout/hierarchy1"/>
    <dgm:cxn modelId="{DD5D0AAC-15E8-40A4-8340-454596FA9147}" type="presParOf" srcId="{97EA1EC7-D278-4487-8AF3-703BF21AC121}" destId="{33C6BBE4-76D5-46C7-8F4B-091C25ECF946}" srcOrd="1" destOrd="0" presId="urn:microsoft.com/office/officeart/2005/8/layout/hierarchy1"/>
    <dgm:cxn modelId="{1F224B45-3877-453D-9BB9-63E45A88A134}" type="presParOf" srcId="{8D562A31-5779-40CE-8956-974F05F6CEA2}" destId="{FBAF9586-0312-433D-943D-7BAF5080E035}" srcOrd="1" destOrd="0" presId="urn:microsoft.com/office/officeart/2005/8/layout/hierarchy1"/>
    <dgm:cxn modelId="{56C073D0-8E69-46A0-9DA2-843FAEFC92C0}" type="presParOf" srcId="{EEEF55E2-715D-4113-8F95-EDD4EDCC43DC}" destId="{0AF994DF-23FE-4311-9277-5A3ED0EC0E07}" srcOrd="2" destOrd="0" presId="urn:microsoft.com/office/officeart/2005/8/layout/hierarchy1"/>
    <dgm:cxn modelId="{8D2ABC29-09B7-4885-BF4B-097D1E05BDF3}" type="presParOf" srcId="{EEEF55E2-715D-4113-8F95-EDD4EDCC43DC}" destId="{D61DC9D8-08C5-4D6E-937A-6C46A2B381E3}" srcOrd="3" destOrd="0" presId="urn:microsoft.com/office/officeart/2005/8/layout/hierarchy1"/>
    <dgm:cxn modelId="{5E95D444-C33B-41DF-90FF-B6A8FEF5684D}" type="presParOf" srcId="{D61DC9D8-08C5-4D6E-937A-6C46A2B381E3}" destId="{052C4EE7-1BD2-47BE-82DE-1D3F5E14E949}" srcOrd="0" destOrd="0" presId="urn:microsoft.com/office/officeart/2005/8/layout/hierarchy1"/>
    <dgm:cxn modelId="{EAA613C6-E9B7-40EB-BD32-0AA664AFE310}" type="presParOf" srcId="{052C4EE7-1BD2-47BE-82DE-1D3F5E14E949}" destId="{BF040EAF-2437-494D-A1F8-1D47D48D95C8}" srcOrd="0" destOrd="0" presId="urn:microsoft.com/office/officeart/2005/8/layout/hierarchy1"/>
    <dgm:cxn modelId="{F517A258-A559-4EC5-981F-53CF80C0A41E}" type="presParOf" srcId="{052C4EE7-1BD2-47BE-82DE-1D3F5E14E949}" destId="{62156928-687D-4CAE-BB03-675C369B100A}" srcOrd="1" destOrd="0" presId="urn:microsoft.com/office/officeart/2005/8/layout/hierarchy1"/>
    <dgm:cxn modelId="{C4FABB56-B1B7-4364-B233-B9683994CDAA}" type="presParOf" srcId="{D61DC9D8-08C5-4D6E-937A-6C46A2B381E3}" destId="{2B2B714D-2BC4-439C-AF08-29EF345413C0}" srcOrd="1" destOrd="0" presId="urn:microsoft.com/office/officeart/2005/8/layout/hierarchy1"/>
    <dgm:cxn modelId="{6EA5C829-5B46-4428-A675-99EEB512744C}" type="presParOf" srcId="{42AE7684-24EC-4291-9C12-9AEBBF2565F5}" destId="{3E59C111-9F47-49C6-B7B2-9FEA501FCF32}" srcOrd="4" destOrd="0" presId="urn:microsoft.com/office/officeart/2005/8/layout/hierarchy1"/>
    <dgm:cxn modelId="{9D2D06E6-3F9F-41A3-BD38-EF569D1062A1}" type="presParOf" srcId="{42AE7684-24EC-4291-9C12-9AEBBF2565F5}" destId="{76CBE2F0-41AD-489B-9D07-755DE1EFB8C2}" srcOrd="5" destOrd="0" presId="urn:microsoft.com/office/officeart/2005/8/layout/hierarchy1"/>
    <dgm:cxn modelId="{C2361A4F-D148-46CA-9537-6F2E0296817C}" type="presParOf" srcId="{76CBE2F0-41AD-489B-9D07-755DE1EFB8C2}" destId="{0F454695-C9CA-4877-93F3-5FC5FE019F26}" srcOrd="0" destOrd="0" presId="urn:microsoft.com/office/officeart/2005/8/layout/hierarchy1"/>
    <dgm:cxn modelId="{ABB3DFD9-E203-43E2-A62F-8ABD56E2C174}" type="presParOf" srcId="{0F454695-C9CA-4877-93F3-5FC5FE019F26}" destId="{AF38AEA5-8EBF-4AFD-B124-25EE58B95DBA}" srcOrd="0" destOrd="0" presId="urn:microsoft.com/office/officeart/2005/8/layout/hierarchy1"/>
    <dgm:cxn modelId="{F561163D-2CF4-44D0-BE26-896B4EA76252}" type="presParOf" srcId="{0F454695-C9CA-4877-93F3-5FC5FE019F26}" destId="{23FDEA4C-E509-4C67-B476-16D6094ADDD5}" srcOrd="1" destOrd="0" presId="urn:microsoft.com/office/officeart/2005/8/layout/hierarchy1"/>
    <dgm:cxn modelId="{A18B723D-2A43-4E51-8437-B4A9D4F37298}" type="presParOf" srcId="{76CBE2F0-41AD-489B-9D07-755DE1EFB8C2}" destId="{82F8A062-4EA2-47E1-BB88-098440F4FC02}" srcOrd="1" destOrd="0" presId="urn:microsoft.com/office/officeart/2005/8/layout/hierarchy1"/>
    <dgm:cxn modelId="{118F47A1-956F-40B3-9ECF-001971760C32}" type="presParOf" srcId="{82F8A062-4EA2-47E1-BB88-098440F4FC02}" destId="{FA62DA8A-3871-4EF1-AB80-40E32465DB22}" srcOrd="0" destOrd="0" presId="urn:microsoft.com/office/officeart/2005/8/layout/hierarchy1"/>
    <dgm:cxn modelId="{CA0982D6-2BAC-402D-8856-307DA6685D7F}" type="presParOf" srcId="{82F8A062-4EA2-47E1-BB88-098440F4FC02}" destId="{4F4F05C0-70E2-496C-9FDF-90F595FEC3A4}" srcOrd="1" destOrd="0" presId="urn:microsoft.com/office/officeart/2005/8/layout/hierarchy1"/>
    <dgm:cxn modelId="{D09D7648-87F5-4268-991B-775C3C3C7DE9}" type="presParOf" srcId="{4F4F05C0-70E2-496C-9FDF-90F595FEC3A4}" destId="{5A213147-1B3B-4B27-83B3-A463AE1BB3DE}" srcOrd="0" destOrd="0" presId="urn:microsoft.com/office/officeart/2005/8/layout/hierarchy1"/>
    <dgm:cxn modelId="{DE3FA792-6D86-4534-94D7-386BA70B1356}" type="presParOf" srcId="{5A213147-1B3B-4B27-83B3-A463AE1BB3DE}" destId="{A47AC0FA-A95F-4585-A8EE-E1D4FC887D13}" srcOrd="0" destOrd="0" presId="urn:microsoft.com/office/officeart/2005/8/layout/hierarchy1"/>
    <dgm:cxn modelId="{2B9B5838-A2C4-4898-B394-B7ABFB700DCC}" type="presParOf" srcId="{5A213147-1B3B-4B27-83B3-A463AE1BB3DE}" destId="{E62E422F-22E0-4142-BE13-1EE17BD0B4D1}" srcOrd="1" destOrd="0" presId="urn:microsoft.com/office/officeart/2005/8/layout/hierarchy1"/>
    <dgm:cxn modelId="{624D951E-973E-4CCF-ABB3-3656DBB51962}" type="presParOf" srcId="{4F4F05C0-70E2-496C-9FDF-90F595FEC3A4}" destId="{A42AFC15-227F-4743-90F2-D1E80D290BF9}" srcOrd="1" destOrd="0" presId="urn:microsoft.com/office/officeart/2005/8/layout/hierarchy1"/>
    <dgm:cxn modelId="{D997849B-2A73-467B-ADBF-51CE91C57804}" type="presParOf" srcId="{A42AFC15-227F-4743-90F2-D1E80D290BF9}" destId="{6B36E09F-890C-4869-A6B0-4AD7464939C8}" srcOrd="0" destOrd="0" presId="urn:microsoft.com/office/officeart/2005/8/layout/hierarchy1"/>
    <dgm:cxn modelId="{14E38F92-A25E-4455-AC2F-98ED749FA76D}" type="presParOf" srcId="{A42AFC15-227F-4743-90F2-D1E80D290BF9}" destId="{B3C82D9D-ABD8-4B2C-849B-9502C2BFEC4C}" srcOrd="1" destOrd="0" presId="urn:microsoft.com/office/officeart/2005/8/layout/hierarchy1"/>
    <dgm:cxn modelId="{098B494C-2F30-44BF-9D52-035466C9B525}" type="presParOf" srcId="{B3C82D9D-ABD8-4B2C-849B-9502C2BFEC4C}" destId="{E7268917-95D5-4552-A1B1-0CA6D80B49BC}" srcOrd="0" destOrd="0" presId="urn:microsoft.com/office/officeart/2005/8/layout/hierarchy1"/>
    <dgm:cxn modelId="{0302713F-DA8E-4306-A662-7390FF5B031C}" type="presParOf" srcId="{E7268917-95D5-4552-A1B1-0CA6D80B49BC}" destId="{EC13F581-A314-463A-B4AC-97BAE9C844D2}" srcOrd="0" destOrd="0" presId="urn:microsoft.com/office/officeart/2005/8/layout/hierarchy1"/>
    <dgm:cxn modelId="{25302089-302B-49C7-A62F-FE3D3823A996}" type="presParOf" srcId="{E7268917-95D5-4552-A1B1-0CA6D80B49BC}" destId="{FAE21B4F-2D5A-4692-9DF8-23685F76F49C}" srcOrd="1" destOrd="0" presId="urn:microsoft.com/office/officeart/2005/8/layout/hierarchy1"/>
    <dgm:cxn modelId="{C288E08C-2F80-4C48-A158-2D274B6975CF}" type="presParOf" srcId="{B3C82D9D-ABD8-4B2C-849B-9502C2BFEC4C}" destId="{A1DCF4B4-3EC3-4FCD-9822-7913F12A541A}" srcOrd="1" destOrd="0" presId="urn:microsoft.com/office/officeart/2005/8/layout/hierarchy1"/>
    <dgm:cxn modelId="{13C0277E-CEB7-49C3-8FCF-2E2AD8D39ACF}" type="presParOf" srcId="{A42AFC15-227F-4743-90F2-D1E80D290BF9}" destId="{1DA20AFC-C0A4-441F-BE32-047159730D00}" srcOrd="2" destOrd="0" presId="urn:microsoft.com/office/officeart/2005/8/layout/hierarchy1"/>
    <dgm:cxn modelId="{F482B053-433C-487A-ADFE-784F61396BF3}" type="presParOf" srcId="{A42AFC15-227F-4743-90F2-D1E80D290BF9}" destId="{C2EF48DB-A06A-4F43-A40D-E76DAC4ACBDC}" srcOrd="3" destOrd="0" presId="urn:microsoft.com/office/officeart/2005/8/layout/hierarchy1"/>
    <dgm:cxn modelId="{AD307727-7A08-4020-A771-D7314FCDD19F}" type="presParOf" srcId="{C2EF48DB-A06A-4F43-A40D-E76DAC4ACBDC}" destId="{3F48B6EF-558B-4618-9767-32326B1D2A07}" srcOrd="0" destOrd="0" presId="urn:microsoft.com/office/officeart/2005/8/layout/hierarchy1"/>
    <dgm:cxn modelId="{150A0F08-C812-48D1-A6F9-61CA74C2B4A8}" type="presParOf" srcId="{3F48B6EF-558B-4618-9767-32326B1D2A07}" destId="{1C0AE0CE-F7F0-47D6-90C7-72A2757B65A8}" srcOrd="0" destOrd="0" presId="urn:microsoft.com/office/officeart/2005/8/layout/hierarchy1"/>
    <dgm:cxn modelId="{3EA3F9A4-A055-44B6-A210-D467CC3A6787}" type="presParOf" srcId="{3F48B6EF-558B-4618-9767-32326B1D2A07}" destId="{FA0BFDAE-367C-40BC-A140-C875C48E9CB6}" srcOrd="1" destOrd="0" presId="urn:microsoft.com/office/officeart/2005/8/layout/hierarchy1"/>
    <dgm:cxn modelId="{D1BC81F9-489C-4842-9974-A8F7E3757535}" type="presParOf" srcId="{C2EF48DB-A06A-4F43-A40D-E76DAC4ACBDC}" destId="{72229B78-3FEC-468D-803A-A83B4BA756AF}" srcOrd="1" destOrd="0" presId="urn:microsoft.com/office/officeart/2005/8/layout/hierarchy1"/>
    <dgm:cxn modelId="{049A3137-0B79-4AD6-88F1-11CA5ECB4D72}" type="presParOf" srcId="{82F8A062-4EA2-47E1-BB88-098440F4FC02}" destId="{A3B009EC-9672-4506-B46F-B7202E2C8784}" srcOrd="2" destOrd="0" presId="urn:microsoft.com/office/officeart/2005/8/layout/hierarchy1"/>
    <dgm:cxn modelId="{2CB46EBF-BEE0-4EDB-A505-EEE59E17DD87}" type="presParOf" srcId="{82F8A062-4EA2-47E1-BB88-098440F4FC02}" destId="{AC39D140-FDFA-4115-9DC6-B4892B9ECD2B}" srcOrd="3" destOrd="0" presId="urn:microsoft.com/office/officeart/2005/8/layout/hierarchy1"/>
    <dgm:cxn modelId="{19C9FC30-E58F-42B6-B78F-EB96AFF3C1DC}" type="presParOf" srcId="{AC39D140-FDFA-4115-9DC6-B4892B9ECD2B}" destId="{D46414F8-BE86-42A8-ADE9-8277C20BC457}" srcOrd="0" destOrd="0" presId="urn:microsoft.com/office/officeart/2005/8/layout/hierarchy1"/>
    <dgm:cxn modelId="{16E8D6FA-AB2B-47EC-92BA-A47092612B90}" type="presParOf" srcId="{D46414F8-BE86-42A8-ADE9-8277C20BC457}" destId="{8DEFE081-061D-4AC5-A35C-609E28AE4898}" srcOrd="0" destOrd="0" presId="urn:microsoft.com/office/officeart/2005/8/layout/hierarchy1"/>
    <dgm:cxn modelId="{E3A68354-836D-45E2-B80B-123624DFD018}" type="presParOf" srcId="{D46414F8-BE86-42A8-ADE9-8277C20BC457}" destId="{3B8D2CD8-6AAE-4A28-BD3B-3A1CB3B44549}" srcOrd="1" destOrd="0" presId="urn:microsoft.com/office/officeart/2005/8/layout/hierarchy1"/>
    <dgm:cxn modelId="{364E1659-DFD7-482A-BBD6-0F211DA133F0}" type="presParOf" srcId="{AC39D140-FDFA-4115-9DC6-B4892B9ECD2B}" destId="{F9611E1B-6B48-4FC3-B49C-B0EC8DDB3D89}" srcOrd="1" destOrd="0" presId="urn:microsoft.com/office/officeart/2005/8/layout/hierarchy1"/>
    <dgm:cxn modelId="{ED52E98C-8357-4FCD-9239-F0BDA8C740DC}" type="presParOf" srcId="{82F8A062-4EA2-47E1-BB88-098440F4FC02}" destId="{0E0F828A-2A57-4852-8409-7AFDF5D7B339}" srcOrd="4" destOrd="0" presId="urn:microsoft.com/office/officeart/2005/8/layout/hierarchy1"/>
    <dgm:cxn modelId="{F6052AA5-3F7D-4F4E-BA23-F80E320E67C0}" type="presParOf" srcId="{82F8A062-4EA2-47E1-BB88-098440F4FC02}" destId="{F9581844-6EC9-4F93-BFB0-547A675FE18F}" srcOrd="5" destOrd="0" presId="urn:microsoft.com/office/officeart/2005/8/layout/hierarchy1"/>
    <dgm:cxn modelId="{8F475F91-8ECE-4E8F-BEDB-CF6ACC4DA2A1}" type="presParOf" srcId="{F9581844-6EC9-4F93-BFB0-547A675FE18F}" destId="{FF27DEFE-86D8-4880-8BA6-484148654325}" srcOrd="0" destOrd="0" presId="urn:microsoft.com/office/officeart/2005/8/layout/hierarchy1"/>
    <dgm:cxn modelId="{E075425F-E3C1-413C-B071-4FEFAA78EAFF}" type="presParOf" srcId="{FF27DEFE-86D8-4880-8BA6-484148654325}" destId="{96FB3AF8-1F78-4C39-9A75-A02C1BC47694}" srcOrd="0" destOrd="0" presId="urn:microsoft.com/office/officeart/2005/8/layout/hierarchy1"/>
    <dgm:cxn modelId="{273722D3-AAAD-4427-AB7C-D6BDA970C2B6}" type="presParOf" srcId="{FF27DEFE-86D8-4880-8BA6-484148654325}" destId="{297FB560-16F1-493E-8642-C175B39CAD9B}" srcOrd="1" destOrd="0" presId="urn:microsoft.com/office/officeart/2005/8/layout/hierarchy1"/>
    <dgm:cxn modelId="{760CE2CA-6668-425E-AB16-15B372BF5B5A}" type="presParOf" srcId="{F9581844-6EC9-4F93-BFB0-547A675FE18F}" destId="{3F1ADFC1-1B0E-4C66-816B-59F290DB9810}" srcOrd="1" destOrd="0" presId="urn:microsoft.com/office/officeart/2005/8/layout/hierarchy1"/>
  </dgm:cxnLst>
  <dgm:bg/>
  <dgm:whole>
    <a:ln>
      <a:solidFill>
        <a:srgbClr val="4F81BD"/>
      </a:solidFill>
    </a:ln>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3AF74AD-B88D-486B-9B77-413FF90AB9EF}" type="doc">
      <dgm:prSet loTypeId="urn:microsoft.com/office/officeart/2005/8/layout/equation1" loCatId="process" qsTypeId="urn:microsoft.com/office/officeart/2005/8/quickstyle/simple1" qsCatId="simple" csTypeId="urn:microsoft.com/office/officeart/2005/8/colors/accent1_2" csCatId="accent1" phldr="1"/>
      <dgm:spPr/>
    </dgm:pt>
    <dgm:pt modelId="{187A45A9-8A11-45AA-8A75-052A369AB5DA}">
      <dgm:prSet phldrT="[Texto]"/>
      <dgm:spPr>
        <a:solidFill>
          <a:srgbClr val="FF0000"/>
        </a:solidFill>
      </dgm:spPr>
      <dgm:t>
        <a:bodyPr/>
        <a:lstStyle/>
        <a:p>
          <a:r>
            <a:rPr lang="pt-BR" dirty="0">
              <a:latin typeface="Verdana" panose="020B0604030504040204" pitchFamily="34" charset="0"/>
              <a:ea typeface="Verdana" panose="020B0604030504040204" pitchFamily="34" charset="0"/>
              <a:cs typeface="Verdana" panose="020B0604030504040204" pitchFamily="34" charset="0"/>
            </a:rPr>
            <a:t>CAPEX</a:t>
          </a:r>
        </a:p>
      </dgm:t>
    </dgm:pt>
    <dgm:pt modelId="{32A3359B-FFF7-461A-B478-32578B0B1698}" type="parTrans" cxnId="{9F31AABA-C01A-4D88-8DAD-9FB40EE32AF7}">
      <dgm:prSet/>
      <dgm:spPr/>
      <dgm:t>
        <a:bodyPr/>
        <a:lstStyle/>
        <a:p>
          <a:endParaRPr lang="pt-BR"/>
        </a:p>
      </dgm:t>
    </dgm:pt>
    <dgm:pt modelId="{BA3A284B-40E6-477A-B89F-E648654D2F38}" type="sibTrans" cxnId="{9F31AABA-C01A-4D88-8DAD-9FB40EE32AF7}">
      <dgm:prSet/>
      <dgm:spPr>
        <a:solidFill>
          <a:schemeClr val="accent2"/>
        </a:solidFill>
      </dgm:spPr>
      <dgm:t>
        <a:bodyPr/>
        <a:lstStyle/>
        <a:p>
          <a:endParaRPr lang="pt-BR"/>
        </a:p>
      </dgm:t>
    </dgm:pt>
    <dgm:pt modelId="{7BCFCABD-087E-4B9F-AC44-247E4E727791}">
      <dgm:prSet phldrT="[Texto]"/>
      <dgm:spPr>
        <a:solidFill>
          <a:schemeClr val="accent3">
            <a:lumMod val="50000"/>
          </a:schemeClr>
        </a:solidFill>
      </dgm:spPr>
      <dgm:t>
        <a:bodyPr/>
        <a:lstStyle/>
        <a:p>
          <a:r>
            <a:rPr lang="pt-BR" dirty="0">
              <a:latin typeface="Verdana" panose="020B0604030504040204" pitchFamily="34" charset="0"/>
              <a:ea typeface="Verdana" panose="020B0604030504040204" pitchFamily="34" charset="0"/>
              <a:cs typeface="Verdana" panose="020B0604030504040204" pitchFamily="34" charset="0"/>
            </a:rPr>
            <a:t>OPEX</a:t>
          </a:r>
        </a:p>
      </dgm:t>
    </dgm:pt>
    <dgm:pt modelId="{7B7B72B5-8439-441B-891E-099BF092BDAA}" type="parTrans" cxnId="{C4DB6724-5BEF-460F-A096-DCF0149A2381}">
      <dgm:prSet/>
      <dgm:spPr/>
      <dgm:t>
        <a:bodyPr/>
        <a:lstStyle/>
        <a:p>
          <a:endParaRPr lang="pt-BR"/>
        </a:p>
      </dgm:t>
    </dgm:pt>
    <dgm:pt modelId="{C1091DE9-049F-4BF0-B1C3-CD08E76E0561}" type="sibTrans" cxnId="{C4DB6724-5BEF-460F-A096-DCF0149A2381}">
      <dgm:prSet/>
      <dgm:spPr>
        <a:solidFill>
          <a:schemeClr val="accent3">
            <a:lumMod val="75000"/>
          </a:schemeClr>
        </a:solidFill>
      </dgm:spPr>
      <dgm:t>
        <a:bodyPr/>
        <a:lstStyle/>
        <a:p>
          <a:endParaRPr lang="pt-BR"/>
        </a:p>
      </dgm:t>
    </dgm:pt>
    <dgm:pt modelId="{61C8AA8F-DBBC-44E2-8405-9EFFF77C118E}">
      <dgm:prSet phldrT="[Texto]"/>
      <dgm:spPr>
        <a:solidFill>
          <a:srgbClr val="0070C0"/>
        </a:solidFill>
      </dgm:spPr>
      <dgm:t>
        <a:bodyPr/>
        <a:lstStyle/>
        <a:p>
          <a:r>
            <a:rPr lang="pt-BR" dirty="0">
              <a:latin typeface="Verdana" panose="020B0604030504040204" pitchFamily="34" charset="0"/>
              <a:ea typeface="Verdana" panose="020B0604030504040204" pitchFamily="34" charset="0"/>
              <a:cs typeface="Verdana" panose="020B0604030504040204" pitchFamily="34" charset="0"/>
            </a:rPr>
            <a:t>TCO</a:t>
          </a:r>
        </a:p>
      </dgm:t>
    </dgm:pt>
    <dgm:pt modelId="{4379422E-1A01-4EC1-A35F-EE34733519EC}" type="parTrans" cxnId="{E1323526-BA96-411D-B6A2-C3962A4D158C}">
      <dgm:prSet/>
      <dgm:spPr/>
      <dgm:t>
        <a:bodyPr/>
        <a:lstStyle/>
        <a:p>
          <a:endParaRPr lang="pt-BR"/>
        </a:p>
      </dgm:t>
    </dgm:pt>
    <dgm:pt modelId="{2B55ABB1-D89C-4FB4-893B-006EE1DFBFAC}" type="sibTrans" cxnId="{E1323526-BA96-411D-B6A2-C3962A4D158C}">
      <dgm:prSet/>
      <dgm:spPr/>
      <dgm:t>
        <a:bodyPr/>
        <a:lstStyle/>
        <a:p>
          <a:endParaRPr lang="pt-BR"/>
        </a:p>
      </dgm:t>
    </dgm:pt>
    <dgm:pt modelId="{F0EA7930-A67B-4CAD-A51B-F4B175CE1E12}" type="pres">
      <dgm:prSet presAssocID="{53AF74AD-B88D-486B-9B77-413FF90AB9EF}" presName="linearFlow" presStyleCnt="0">
        <dgm:presLayoutVars>
          <dgm:dir/>
          <dgm:resizeHandles val="exact"/>
        </dgm:presLayoutVars>
      </dgm:prSet>
      <dgm:spPr/>
    </dgm:pt>
    <dgm:pt modelId="{C702AF98-7C31-49CF-A724-029539A15540}" type="pres">
      <dgm:prSet presAssocID="{187A45A9-8A11-45AA-8A75-052A369AB5DA}" presName="node" presStyleLbl="node1" presStyleIdx="0" presStyleCnt="3">
        <dgm:presLayoutVars>
          <dgm:bulletEnabled val="1"/>
        </dgm:presLayoutVars>
      </dgm:prSet>
      <dgm:spPr/>
    </dgm:pt>
    <dgm:pt modelId="{14DC134E-4444-4E97-BEE5-1561A99ED734}" type="pres">
      <dgm:prSet presAssocID="{BA3A284B-40E6-477A-B89F-E648654D2F38}" presName="spacerL" presStyleCnt="0"/>
      <dgm:spPr/>
    </dgm:pt>
    <dgm:pt modelId="{36C59160-5076-4485-9411-B14E3FA99E41}" type="pres">
      <dgm:prSet presAssocID="{BA3A284B-40E6-477A-B89F-E648654D2F38}" presName="sibTrans" presStyleLbl="sibTrans2D1" presStyleIdx="0" presStyleCnt="2"/>
      <dgm:spPr/>
    </dgm:pt>
    <dgm:pt modelId="{14463842-C204-4231-ADAE-2ED2F1614A5D}" type="pres">
      <dgm:prSet presAssocID="{BA3A284B-40E6-477A-B89F-E648654D2F38}" presName="spacerR" presStyleCnt="0"/>
      <dgm:spPr/>
    </dgm:pt>
    <dgm:pt modelId="{BAEBC152-F3B6-4143-96D8-C9C28FE27723}" type="pres">
      <dgm:prSet presAssocID="{7BCFCABD-087E-4B9F-AC44-247E4E727791}" presName="node" presStyleLbl="node1" presStyleIdx="1" presStyleCnt="3">
        <dgm:presLayoutVars>
          <dgm:bulletEnabled val="1"/>
        </dgm:presLayoutVars>
      </dgm:prSet>
      <dgm:spPr/>
    </dgm:pt>
    <dgm:pt modelId="{BED491AE-6CC9-41D6-8C2D-9EA2634C48B1}" type="pres">
      <dgm:prSet presAssocID="{C1091DE9-049F-4BF0-B1C3-CD08E76E0561}" presName="spacerL" presStyleCnt="0"/>
      <dgm:spPr/>
    </dgm:pt>
    <dgm:pt modelId="{B7EFB55F-EFCB-476E-B645-922B7AA8CBF3}" type="pres">
      <dgm:prSet presAssocID="{C1091DE9-049F-4BF0-B1C3-CD08E76E0561}" presName="sibTrans" presStyleLbl="sibTrans2D1" presStyleIdx="1" presStyleCnt="2"/>
      <dgm:spPr/>
    </dgm:pt>
    <dgm:pt modelId="{3E6B154F-F73A-4660-814D-338BEFA4E643}" type="pres">
      <dgm:prSet presAssocID="{C1091DE9-049F-4BF0-B1C3-CD08E76E0561}" presName="spacerR" presStyleCnt="0"/>
      <dgm:spPr/>
    </dgm:pt>
    <dgm:pt modelId="{28644C1C-BA58-4CFC-B33F-1CE6D63E9EB4}" type="pres">
      <dgm:prSet presAssocID="{61C8AA8F-DBBC-44E2-8405-9EFFF77C118E}" presName="node" presStyleLbl="node1" presStyleIdx="2" presStyleCnt="3">
        <dgm:presLayoutVars>
          <dgm:bulletEnabled val="1"/>
        </dgm:presLayoutVars>
      </dgm:prSet>
      <dgm:spPr/>
    </dgm:pt>
  </dgm:ptLst>
  <dgm:cxnLst>
    <dgm:cxn modelId="{B828FA05-2642-4FB0-98A1-F02B5ED965EE}" type="presOf" srcId="{7BCFCABD-087E-4B9F-AC44-247E4E727791}" destId="{BAEBC152-F3B6-4143-96D8-C9C28FE27723}" srcOrd="0" destOrd="0" presId="urn:microsoft.com/office/officeart/2005/8/layout/equation1"/>
    <dgm:cxn modelId="{07232416-9084-4734-8C7E-612D8FB58C75}" type="presOf" srcId="{BA3A284B-40E6-477A-B89F-E648654D2F38}" destId="{36C59160-5076-4485-9411-B14E3FA99E41}" srcOrd="0" destOrd="0" presId="urn:microsoft.com/office/officeart/2005/8/layout/equation1"/>
    <dgm:cxn modelId="{C4DB6724-5BEF-460F-A096-DCF0149A2381}" srcId="{53AF74AD-B88D-486B-9B77-413FF90AB9EF}" destId="{7BCFCABD-087E-4B9F-AC44-247E4E727791}" srcOrd="1" destOrd="0" parTransId="{7B7B72B5-8439-441B-891E-099BF092BDAA}" sibTransId="{C1091DE9-049F-4BF0-B1C3-CD08E76E0561}"/>
    <dgm:cxn modelId="{E1323526-BA96-411D-B6A2-C3962A4D158C}" srcId="{53AF74AD-B88D-486B-9B77-413FF90AB9EF}" destId="{61C8AA8F-DBBC-44E2-8405-9EFFF77C118E}" srcOrd="2" destOrd="0" parTransId="{4379422E-1A01-4EC1-A35F-EE34733519EC}" sibTransId="{2B55ABB1-D89C-4FB4-893B-006EE1DFBFAC}"/>
    <dgm:cxn modelId="{7B8A9C33-0482-48EF-8AD6-B9A8212ECF7B}" type="presOf" srcId="{61C8AA8F-DBBC-44E2-8405-9EFFF77C118E}" destId="{28644C1C-BA58-4CFC-B33F-1CE6D63E9EB4}" srcOrd="0" destOrd="0" presId="urn:microsoft.com/office/officeart/2005/8/layout/equation1"/>
    <dgm:cxn modelId="{8BB53862-56BA-42B3-824B-D596CCEC10FA}" type="presOf" srcId="{53AF74AD-B88D-486B-9B77-413FF90AB9EF}" destId="{F0EA7930-A67B-4CAD-A51B-F4B175CE1E12}" srcOrd="0" destOrd="0" presId="urn:microsoft.com/office/officeart/2005/8/layout/equation1"/>
    <dgm:cxn modelId="{9F31AABA-C01A-4D88-8DAD-9FB40EE32AF7}" srcId="{53AF74AD-B88D-486B-9B77-413FF90AB9EF}" destId="{187A45A9-8A11-45AA-8A75-052A369AB5DA}" srcOrd="0" destOrd="0" parTransId="{32A3359B-FFF7-461A-B478-32578B0B1698}" sibTransId="{BA3A284B-40E6-477A-B89F-E648654D2F38}"/>
    <dgm:cxn modelId="{1F553ACC-4C88-4991-9AAB-0EF752FB8B74}" type="presOf" srcId="{C1091DE9-049F-4BF0-B1C3-CD08E76E0561}" destId="{B7EFB55F-EFCB-476E-B645-922B7AA8CBF3}" srcOrd="0" destOrd="0" presId="urn:microsoft.com/office/officeart/2005/8/layout/equation1"/>
    <dgm:cxn modelId="{A65441EF-CB6E-4BD3-93B6-E4DF028F5455}" type="presOf" srcId="{187A45A9-8A11-45AA-8A75-052A369AB5DA}" destId="{C702AF98-7C31-49CF-A724-029539A15540}" srcOrd="0" destOrd="0" presId="urn:microsoft.com/office/officeart/2005/8/layout/equation1"/>
    <dgm:cxn modelId="{A1C5F684-F434-4149-B86E-14A3560C8097}" type="presParOf" srcId="{F0EA7930-A67B-4CAD-A51B-F4B175CE1E12}" destId="{C702AF98-7C31-49CF-A724-029539A15540}" srcOrd="0" destOrd="0" presId="urn:microsoft.com/office/officeart/2005/8/layout/equation1"/>
    <dgm:cxn modelId="{E26F5828-D0D7-4AEF-8048-ED6635E18E4E}" type="presParOf" srcId="{F0EA7930-A67B-4CAD-A51B-F4B175CE1E12}" destId="{14DC134E-4444-4E97-BEE5-1561A99ED734}" srcOrd="1" destOrd="0" presId="urn:microsoft.com/office/officeart/2005/8/layout/equation1"/>
    <dgm:cxn modelId="{7C16041D-F0D5-4081-BE96-35248C1612EA}" type="presParOf" srcId="{F0EA7930-A67B-4CAD-A51B-F4B175CE1E12}" destId="{36C59160-5076-4485-9411-B14E3FA99E41}" srcOrd="2" destOrd="0" presId="urn:microsoft.com/office/officeart/2005/8/layout/equation1"/>
    <dgm:cxn modelId="{92717CD3-23C1-4A0B-A9DE-8388788F4015}" type="presParOf" srcId="{F0EA7930-A67B-4CAD-A51B-F4B175CE1E12}" destId="{14463842-C204-4231-ADAE-2ED2F1614A5D}" srcOrd="3" destOrd="0" presId="urn:microsoft.com/office/officeart/2005/8/layout/equation1"/>
    <dgm:cxn modelId="{9C821E4F-424E-4E95-926D-2535618756B3}" type="presParOf" srcId="{F0EA7930-A67B-4CAD-A51B-F4B175CE1E12}" destId="{BAEBC152-F3B6-4143-96D8-C9C28FE27723}" srcOrd="4" destOrd="0" presId="urn:microsoft.com/office/officeart/2005/8/layout/equation1"/>
    <dgm:cxn modelId="{0E4AADA3-58BC-463A-B48B-21AD0077C1ED}" type="presParOf" srcId="{F0EA7930-A67B-4CAD-A51B-F4B175CE1E12}" destId="{BED491AE-6CC9-41D6-8C2D-9EA2634C48B1}" srcOrd="5" destOrd="0" presId="urn:microsoft.com/office/officeart/2005/8/layout/equation1"/>
    <dgm:cxn modelId="{09F6C154-FE75-4591-B604-0437056C707F}" type="presParOf" srcId="{F0EA7930-A67B-4CAD-A51B-F4B175CE1E12}" destId="{B7EFB55F-EFCB-476E-B645-922B7AA8CBF3}" srcOrd="6" destOrd="0" presId="urn:microsoft.com/office/officeart/2005/8/layout/equation1"/>
    <dgm:cxn modelId="{DC926FAD-A75E-4A68-8744-D4CF7E08E603}" type="presParOf" srcId="{F0EA7930-A67B-4CAD-A51B-F4B175CE1E12}" destId="{3E6B154F-F73A-4660-814D-338BEFA4E643}" srcOrd="7" destOrd="0" presId="urn:microsoft.com/office/officeart/2005/8/layout/equation1"/>
    <dgm:cxn modelId="{215D591B-4DB2-4198-8706-826B70C3109A}" type="presParOf" srcId="{F0EA7930-A67B-4CAD-A51B-F4B175CE1E12}" destId="{28644C1C-BA58-4CFC-B33F-1CE6D63E9EB4}"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800" b="1" dirty="0">
              <a:latin typeface="+mn-lt"/>
              <a:ea typeface="Verdana" panose="020B0604030504040204" pitchFamily="34" charset="0"/>
              <a:cs typeface="Verdana" panose="020B0604030504040204" pitchFamily="34" charset="0"/>
            </a:rPr>
            <a:t>Benefício</a:t>
          </a:r>
          <a:r>
            <a:rPr lang="pt-BR" sz="2800" dirty="0">
              <a:latin typeface="+mn-lt"/>
              <a:ea typeface="Verdana" panose="020B0604030504040204" pitchFamily="34" charset="0"/>
              <a:cs typeface="Verdana" panose="020B0604030504040204" pitchFamily="34" charset="0"/>
            </a:rPr>
            <a:t> – Fornecer orientação e instruções sobre como </a:t>
          </a:r>
          <a:r>
            <a:rPr lang="pt-BR" sz="2800">
              <a:latin typeface="+mn-lt"/>
              <a:ea typeface="Verdana" panose="020B0604030504040204" pitchFamily="34" charset="0"/>
              <a:cs typeface="Verdana" panose="020B0604030504040204" pitchFamily="34" charset="0"/>
            </a:rPr>
            <a:t>o cronograma será gerenciado </a:t>
          </a:r>
          <a:r>
            <a:rPr lang="pt-BR" sz="2800" dirty="0">
              <a:latin typeface="+mn-lt"/>
              <a:ea typeface="Verdana" panose="020B0604030504040204" pitchFamily="34" charset="0"/>
              <a:cs typeface="Verdana" panose="020B0604030504040204" pitchFamily="34" charset="0"/>
            </a:rPr>
            <a:t>ao longo de todo 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90582">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400" b="1" dirty="0">
              <a:latin typeface="+mn-lt"/>
              <a:ea typeface="Verdana" panose="020B0604030504040204" pitchFamily="34" charset="0"/>
              <a:cs typeface="Verdana" panose="020B0604030504040204" pitchFamily="34" charset="0"/>
            </a:rPr>
            <a:t>Benefício</a:t>
          </a:r>
          <a:r>
            <a:rPr lang="pt-BR" sz="2400" dirty="0">
              <a:latin typeface="+mn-lt"/>
              <a:ea typeface="Verdana" panose="020B0604030504040204" pitchFamily="34" charset="0"/>
              <a:cs typeface="Verdana" panose="020B0604030504040204" pitchFamily="34" charset="0"/>
            </a:rPr>
            <a:t> – Divisão dos pacotes de trabalho em atividades que fornecem uma base para estimar, programar, executar, monitorar e controlar os trabalhos do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97125">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A5CDAA-F230-4090-BBB9-736B6B0D030E}" type="doc">
      <dgm:prSet loTypeId="urn:microsoft.com/office/officeart/2005/8/layout/orgChart1" loCatId="hierarchy" qsTypeId="urn:microsoft.com/office/officeart/2005/8/quickstyle/simple2" qsCatId="simple" csTypeId="urn:microsoft.com/office/officeart/2005/8/colors/accent2_1" csCatId="accent2" phldr="1"/>
      <dgm:spPr/>
      <dgm:t>
        <a:bodyPr/>
        <a:lstStyle/>
        <a:p>
          <a:endParaRPr lang="pt-BR"/>
        </a:p>
      </dgm:t>
    </dgm:pt>
    <dgm:pt modelId="{60908301-F85D-4C85-8918-65FFCC12C9FA}">
      <dgm:prSet phldrT="[Texto]" custT="1"/>
      <dgm:spPr/>
      <dgm:t>
        <a:bodyPr/>
        <a:lstStyle/>
        <a:p>
          <a:r>
            <a:rPr lang="pt-BR" sz="2400" b="1" dirty="0">
              <a:latin typeface="+mn-lt"/>
              <a:cs typeface="Arial" pitchFamily="34" charset="0"/>
            </a:rPr>
            <a:t>Projeto</a:t>
          </a:r>
        </a:p>
      </dgm:t>
    </dgm:pt>
    <dgm:pt modelId="{CAF2817A-97CA-47CA-BB24-4EAA4C1FB5A0}" type="parTrans" cxnId="{EBAE8228-676A-4178-8C1C-CCB1F6C243A3}">
      <dgm:prSet/>
      <dgm:spPr/>
      <dgm:t>
        <a:bodyPr/>
        <a:lstStyle/>
        <a:p>
          <a:endParaRPr lang="pt-BR" sz="1500" b="1">
            <a:latin typeface="Arial" pitchFamily="34" charset="0"/>
            <a:cs typeface="Arial" pitchFamily="34" charset="0"/>
          </a:endParaRPr>
        </a:p>
      </dgm:t>
    </dgm:pt>
    <dgm:pt modelId="{AEC0D049-E54E-474B-9F1F-5AB96DAEE3C6}" type="sibTrans" cxnId="{EBAE8228-676A-4178-8C1C-CCB1F6C243A3}">
      <dgm:prSet/>
      <dgm:spPr/>
      <dgm:t>
        <a:bodyPr/>
        <a:lstStyle/>
        <a:p>
          <a:endParaRPr lang="pt-BR" sz="1500" b="1">
            <a:latin typeface="Arial" pitchFamily="34" charset="0"/>
            <a:cs typeface="Arial" pitchFamily="34" charset="0"/>
          </a:endParaRPr>
        </a:p>
      </dgm:t>
    </dgm:pt>
    <dgm:pt modelId="{F29AAF8B-4402-470F-8C36-E0C6A9E832FC}">
      <dgm:prSet phldrT="[Texto]" custT="1"/>
      <dgm:spPr/>
      <dgm:t>
        <a:bodyPr/>
        <a:lstStyle/>
        <a:p>
          <a:r>
            <a:rPr lang="pt-BR" sz="2400" b="1" dirty="0">
              <a:latin typeface="+mn-lt"/>
              <a:cs typeface="Arial" pitchFamily="34" charset="0"/>
            </a:rPr>
            <a:t>Pacote 1</a:t>
          </a:r>
        </a:p>
      </dgm:t>
    </dgm:pt>
    <dgm:pt modelId="{0C95EDAC-F76F-4BF2-A51E-0866B671FEE3}" type="parTrans" cxnId="{DB1C5012-F16F-4A09-AEDA-9AD03EA5E026}">
      <dgm:prSet/>
      <dgm:spPr/>
      <dgm:t>
        <a:bodyPr/>
        <a:lstStyle/>
        <a:p>
          <a:endParaRPr lang="pt-BR" sz="1500" b="1">
            <a:latin typeface="Arial" pitchFamily="34" charset="0"/>
            <a:cs typeface="Arial" pitchFamily="34" charset="0"/>
          </a:endParaRPr>
        </a:p>
      </dgm:t>
    </dgm:pt>
    <dgm:pt modelId="{F8405C3A-ADAC-413D-A316-6FE7C2001E14}" type="sibTrans" cxnId="{DB1C5012-F16F-4A09-AEDA-9AD03EA5E026}">
      <dgm:prSet/>
      <dgm:spPr/>
      <dgm:t>
        <a:bodyPr/>
        <a:lstStyle/>
        <a:p>
          <a:endParaRPr lang="pt-BR" sz="1500" b="1">
            <a:latin typeface="Arial" pitchFamily="34" charset="0"/>
            <a:cs typeface="Arial" pitchFamily="34" charset="0"/>
          </a:endParaRPr>
        </a:p>
      </dgm:t>
    </dgm:pt>
    <dgm:pt modelId="{1C1A9E93-33BD-495F-AF77-7EA8C02937CA}">
      <dgm:prSet phldrT="[Texto]" custT="1"/>
      <dgm:spPr/>
      <dgm:t>
        <a:bodyPr/>
        <a:lstStyle/>
        <a:p>
          <a:r>
            <a:rPr lang="pt-BR" sz="2400" b="1" dirty="0">
              <a:latin typeface="+mn-lt"/>
              <a:cs typeface="Arial" pitchFamily="34" charset="0"/>
            </a:rPr>
            <a:t>Pacote 2</a:t>
          </a:r>
        </a:p>
      </dgm:t>
    </dgm:pt>
    <dgm:pt modelId="{DF063C87-19A9-43B4-86D4-AAA9A181BFE1}" type="parTrans" cxnId="{F84179B9-CD4A-42F7-95C8-14B8C48D7F68}">
      <dgm:prSet/>
      <dgm:spPr/>
      <dgm:t>
        <a:bodyPr/>
        <a:lstStyle/>
        <a:p>
          <a:endParaRPr lang="pt-BR" sz="1500" b="1">
            <a:latin typeface="Arial" pitchFamily="34" charset="0"/>
            <a:cs typeface="Arial" pitchFamily="34" charset="0"/>
          </a:endParaRPr>
        </a:p>
      </dgm:t>
    </dgm:pt>
    <dgm:pt modelId="{6E72DFA5-8A4F-4046-B903-C85CE32655E6}" type="sibTrans" cxnId="{F84179B9-CD4A-42F7-95C8-14B8C48D7F68}">
      <dgm:prSet/>
      <dgm:spPr/>
      <dgm:t>
        <a:bodyPr/>
        <a:lstStyle/>
        <a:p>
          <a:endParaRPr lang="pt-BR" sz="1500" b="1">
            <a:latin typeface="Arial" pitchFamily="34" charset="0"/>
            <a:cs typeface="Arial" pitchFamily="34" charset="0"/>
          </a:endParaRPr>
        </a:p>
      </dgm:t>
    </dgm:pt>
    <dgm:pt modelId="{49712B83-084F-48EF-9E2F-2D4D174CAC4D}">
      <dgm:prSet custT="1"/>
      <dgm:spPr/>
      <dgm:t>
        <a:bodyPr/>
        <a:lstStyle/>
        <a:p>
          <a:r>
            <a:rPr lang="pt-BR" sz="2000" dirty="0">
              <a:latin typeface="+mn-lt"/>
              <a:cs typeface="Arial" panose="020B0604020202020204" pitchFamily="34" charset="0"/>
            </a:rPr>
            <a:t>Atividade 2.1</a:t>
          </a:r>
        </a:p>
      </dgm:t>
    </dgm:pt>
    <dgm:pt modelId="{70CE95E5-AABF-4186-9452-BE45B5F4A8AC}" type="parTrans" cxnId="{6F6C5F1D-DF76-4F5B-86D7-4C5109206B2C}">
      <dgm:prSet/>
      <dgm:spPr/>
      <dgm:t>
        <a:bodyPr/>
        <a:lstStyle/>
        <a:p>
          <a:endParaRPr lang="pt-BR" sz="1500">
            <a:latin typeface="Arial" panose="020B0604020202020204" pitchFamily="34" charset="0"/>
            <a:cs typeface="Arial" panose="020B0604020202020204" pitchFamily="34" charset="0"/>
          </a:endParaRPr>
        </a:p>
      </dgm:t>
    </dgm:pt>
    <dgm:pt modelId="{FC4D5DE1-C652-4467-A503-8072059F97E6}" type="sibTrans" cxnId="{6F6C5F1D-DF76-4F5B-86D7-4C5109206B2C}">
      <dgm:prSet/>
      <dgm:spPr/>
      <dgm:t>
        <a:bodyPr/>
        <a:lstStyle/>
        <a:p>
          <a:endParaRPr lang="pt-BR" sz="1500">
            <a:latin typeface="Arial" panose="020B0604020202020204" pitchFamily="34" charset="0"/>
            <a:cs typeface="Arial" panose="020B0604020202020204" pitchFamily="34" charset="0"/>
          </a:endParaRPr>
        </a:p>
      </dgm:t>
    </dgm:pt>
    <dgm:pt modelId="{120A033F-F5E3-44AC-8E40-1A9D136BCED2}">
      <dgm:prSet custT="1"/>
      <dgm:spPr/>
      <dgm:t>
        <a:bodyPr/>
        <a:lstStyle/>
        <a:p>
          <a:r>
            <a:rPr lang="pt-BR" sz="1800" dirty="0">
              <a:latin typeface="+mn-lt"/>
              <a:cs typeface="Arial" panose="020B0604020202020204" pitchFamily="34" charset="0"/>
            </a:rPr>
            <a:t>Marco 2</a:t>
          </a:r>
        </a:p>
      </dgm:t>
    </dgm:pt>
    <dgm:pt modelId="{61EEA5A2-4122-4CF6-849D-F439B540B367}" type="parTrans" cxnId="{C2B53DF9-E91B-487C-8DE6-DEA871180A97}">
      <dgm:prSet/>
      <dgm:spPr/>
      <dgm:t>
        <a:bodyPr/>
        <a:lstStyle/>
        <a:p>
          <a:endParaRPr lang="pt-BR" sz="1500">
            <a:latin typeface="Arial" panose="020B0604020202020204" pitchFamily="34" charset="0"/>
            <a:cs typeface="Arial" panose="020B0604020202020204" pitchFamily="34" charset="0"/>
          </a:endParaRPr>
        </a:p>
      </dgm:t>
    </dgm:pt>
    <dgm:pt modelId="{27CBFEB7-741D-41B2-A345-D80C7101A267}" type="sibTrans" cxnId="{C2B53DF9-E91B-487C-8DE6-DEA871180A97}">
      <dgm:prSet/>
      <dgm:spPr/>
      <dgm:t>
        <a:bodyPr/>
        <a:lstStyle/>
        <a:p>
          <a:endParaRPr lang="pt-BR" sz="1500">
            <a:latin typeface="Arial" panose="020B0604020202020204" pitchFamily="34" charset="0"/>
            <a:cs typeface="Arial" panose="020B0604020202020204" pitchFamily="34" charset="0"/>
          </a:endParaRPr>
        </a:p>
      </dgm:t>
    </dgm:pt>
    <dgm:pt modelId="{A1619011-3AE2-45A9-9300-9966037D7634}" type="pres">
      <dgm:prSet presAssocID="{87A5CDAA-F230-4090-BBB9-736B6B0D030E}" presName="hierChild1" presStyleCnt="0">
        <dgm:presLayoutVars>
          <dgm:orgChart val="1"/>
          <dgm:chPref val="1"/>
          <dgm:dir/>
          <dgm:animOne val="branch"/>
          <dgm:animLvl val="lvl"/>
          <dgm:resizeHandles/>
        </dgm:presLayoutVars>
      </dgm:prSet>
      <dgm:spPr/>
    </dgm:pt>
    <dgm:pt modelId="{4738C19A-D10C-4433-B293-912492054D69}" type="pres">
      <dgm:prSet presAssocID="{60908301-F85D-4C85-8918-65FFCC12C9FA}" presName="hierRoot1" presStyleCnt="0">
        <dgm:presLayoutVars>
          <dgm:hierBranch val="init"/>
        </dgm:presLayoutVars>
      </dgm:prSet>
      <dgm:spPr/>
    </dgm:pt>
    <dgm:pt modelId="{CD7008D0-E2BE-4669-9FFE-D5B48A2E2266}" type="pres">
      <dgm:prSet presAssocID="{60908301-F85D-4C85-8918-65FFCC12C9FA}" presName="rootComposite1" presStyleCnt="0"/>
      <dgm:spPr/>
    </dgm:pt>
    <dgm:pt modelId="{D1976F67-6664-4F21-BC31-18B78931BDAC}" type="pres">
      <dgm:prSet presAssocID="{60908301-F85D-4C85-8918-65FFCC12C9FA}" presName="rootText1" presStyleLbl="node0" presStyleIdx="0" presStyleCnt="1">
        <dgm:presLayoutVars>
          <dgm:chPref val="3"/>
        </dgm:presLayoutVars>
      </dgm:prSet>
      <dgm:spPr/>
    </dgm:pt>
    <dgm:pt modelId="{EF15362E-5CBA-4FF4-A920-6B878A4F3419}" type="pres">
      <dgm:prSet presAssocID="{60908301-F85D-4C85-8918-65FFCC12C9FA}" presName="rootConnector1" presStyleLbl="node1" presStyleIdx="0" presStyleCnt="0"/>
      <dgm:spPr/>
    </dgm:pt>
    <dgm:pt modelId="{D25F0B60-7F1C-4D14-BEF9-2735A6AD0486}" type="pres">
      <dgm:prSet presAssocID="{60908301-F85D-4C85-8918-65FFCC12C9FA}" presName="hierChild2" presStyleCnt="0"/>
      <dgm:spPr/>
    </dgm:pt>
    <dgm:pt modelId="{2FBDD07E-49A0-4BE5-8850-28F026A5F58F}" type="pres">
      <dgm:prSet presAssocID="{0C95EDAC-F76F-4BF2-A51E-0866B671FEE3}" presName="Name37" presStyleLbl="parChTrans1D2" presStyleIdx="0" presStyleCnt="2"/>
      <dgm:spPr/>
    </dgm:pt>
    <dgm:pt modelId="{0E3D5554-5DB0-4233-B939-BDC38A4A2668}" type="pres">
      <dgm:prSet presAssocID="{F29AAF8B-4402-470F-8C36-E0C6A9E832FC}" presName="hierRoot2" presStyleCnt="0">
        <dgm:presLayoutVars>
          <dgm:hierBranch val="init"/>
        </dgm:presLayoutVars>
      </dgm:prSet>
      <dgm:spPr/>
    </dgm:pt>
    <dgm:pt modelId="{D0E7F1C6-708B-4F96-8CA2-72A2AE3E7205}" type="pres">
      <dgm:prSet presAssocID="{F29AAF8B-4402-470F-8C36-E0C6A9E832FC}" presName="rootComposite" presStyleCnt="0"/>
      <dgm:spPr/>
    </dgm:pt>
    <dgm:pt modelId="{47B04F8F-F070-42A0-8712-0BEB00D53010}" type="pres">
      <dgm:prSet presAssocID="{F29AAF8B-4402-470F-8C36-E0C6A9E832FC}" presName="rootText" presStyleLbl="node2" presStyleIdx="0" presStyleCnt="2">
        <dgm:presLayoutVars>
          <dgm:chPref val="3"/>
        </dgm:presLayoutVars>
      </dgm:prSet>
      <dgm:spPr/>
    </dgm:pt>
    <dgm:pt modelId="{C8707BD2-2F8F-48E5-881B-A49CFF744655}" type="pres">
      <dgm:prSet presAssocID="{F29AAF8B-4402-470F-8C36-E0C6A9E832FC}" presName="rootConnector" presStyleLbl="node2" presStyleIdx="0" presStyleCnt="2"/>
      <dgm:spPr/>
    </dgm:pt>
    <dgm:pt modelId="{B1B27FBE-6E98-46F0-AC56-80C8E002CF0A}" type="pres">
      <dgm:prSet presAssocID="{F29AAF8B-4402-470F-8C36-E0C6A9E832FC}" presName="hierChild4" presStyleCnt="0"/>
      <dgm:spPr/>
    </dgm:pt>
    <dgm:pt modelId="{2197DC50-672A-4123-9980-72FA9FB814CD}" type="pres">
      <dgm:prSet presAssocID="{F29AAF8B-4402-470F-8C36-E0C6A9E832FC}" presName="hierChild5" presStyleCnt="0"/>
      <dgm:spPr/>
    </dgm:pt>
    <dgm:pt modelId="{941FE373-55F5-4267-96DD-B6A041BCB7D3}" type="pres">
      <dgm:prSet presAssocID="{DF063C87-19A9-43B4-86D4-AAA9A181BFE1}" presName="Name37" presStyleLbl="parChTrans1D2" presStyleIdx="1" presStyleCnt="2"/>
      <dgm:spPr/>
    </dgm:pt>
    <dgm:pt modelId="{E2663B06-964D-44D6-99C3-1E864661C168}" type="pres">
      <dgm:prSet presAssocID="{1C1A9E93-33BD-495F-AF77-7EA8C02937CA}" presName="hierRoot2" presStyleCnt="0">
        <dgm:presLayoutVars>
          <dgm:hierBranch val="init"/>
        </dgm:presLayoutVars>
      </dgm:prSet>
      <dgm:spPr/>
    </dgm:pt>
    <dgm:pt modelId="{CC077680-367D-4505-9BF8-80E4886E0641}" type="pres">
      <dgm:prSet presAssocID="{1C1A9E93-33BD-495F-AF77-7EA8C02937CA}" presName="rootComposite" presStyleCnt="0"/>
      <dgm:spPr/>
    </dgm:pt>
    <dgm:pt modelId="{F9D93BE6-749A-4A4C-A5B5-61514D914E72}" type="pres">
      <dgm:prSet presAssocID="{1C1A9E93-33BD-495F-AF77-7EA8C02937CA}" presName="rootText" presStyleLbl="node2" presStyleIdx="1" presStyleCnt="2">
        <dgm:presLayoutVars>
          <dgm:chPref val="3"/>
        </dgm:presLayoutVars>
      </dgm:prSet>
      <dgm:spPr/>
    </dgm:pt>
    <dgm:pt modelId="{7EC76532-4395-49A2-88F8-989DB2A69CC1}" type="pres">
      <dgm:prSet presAssocID="{1C1A9E93-33BD-495F-AF77-7EA8C02937CA}" presName="rootConnector" presStyleLbl="node2" presStyleIdx="1" presStyleCnt="2"/>
      <dgm:spPr/>
    </dgm:pt>
    <dgm:pt modelId="{8D9CAD44-A8BA-4AD9-A005-85205B503C8C}" type="pres">
      <dgm:prSet presAssocID="{1C1A9E93-33BD-495F-AF77-7EA8C02937CA}" presName="hierChild4" presStyleCnt="0"/>
      <dgm:spPr/>
    </dgm:pt>
    <dgm:pt modelId="{34C46AD2-595C-449D-9F41-2172A319E7B5}" type="pres">
      <dgm:prSet presAssocID="{70CE95E5-AABF-4186-9452-BE45B5F4A8AC}" presName="Name37" presStyleLbl="parChTrans1D3" presStyleIdx="0" presStyleCnt="2"/>
      <dgm:spPr/>
    </dgm:pt>
    <dgm:pt modelId="{66D85220-D18B-4172-A0F5-70DCF9EFE132}" type="pres">
      <dgm:prSet presAssocID="{49712B83-084F-48EF-9E2F-2D4D174CAC4D}" presName="hierRoot2" presStyleCnt="0">
        <dgm:presLayoutVars>
          <dgm:hierBranch val="init"/>
        </dgm:presLayoutVars>
      </dgm:prSet>
      <dgm:spPr/>
    </dgm:pt>
    <dgm:pt modelId="{134EC51C-A973-4D72-A2F5-0F3018AECF40}" type="pres">
      <dgm:prSet presAssocID="{49712B83-084F-48EF-9E2F-2D4D174CAC4D}" presName="rootComposite" presStyleCnt="0"/>
      <dgm:spPr/>
    </dgm:pt>
    <dgm:pt modelId="{F874B76F-9CCC-45DA-8E8A-2F10985D1A7A}" type="pres">
      <dgm:prSet presAssocID="{49712B83-084F-48EF-9E2F-2D4D174CAC4D}" presName="rootText" presStyleLbl="node3" presStyleIdx="0" presStyleCnt="2">
        <dgm:presLayoutVars>
          <dgm:chPref val="3"/>
        </dgm:presLayoutVars>
      </dgm:prSet>
      <dgm:spPr/>
    </dgm:pt>
    <dgm:pt modelId="{3A1E8D98-C148-4945-8EBB-B051FDBC8CCB}" type="pres">
      <dgm:prSet presAssocID="{49712B83-084F-48EF-9E2F-2D4D174CAC4D}" presName="rootConnector" presStyleLbl="node3" presStyleIdx="0" presStyleCnt="2"/>
      <dgm:spPr/>
    </dgm:pt>
    <dgm:pt modelId="{9CD6B4BB-74D6-47AC-9E1A-1A6751FAC792}" type="pres">
      <dgm:prSet presAssocID="{49712B83-084F-48EF-9E2F-2D4D174CAC4D}" presName="hierChild4" presStyleCnt="0"/>
      <dgm:spPr/>
    </dgm:pt>
    <dgm:pt modelId="{7F9DE94C-2A69-4C74-9232-6E1DCD27629D}" type="pres">
      <dgm:prSet presAssocID="{49712B83-084F-48EF-9E2F-2D4D174CAC4D}" presName="hierChild5" presStyleCnt="0"/>
      <dgm:spPr/>
    </dgm:pt>
    <dgm:pt modelId="{C2D5A398-C100-4685-88EF-556FB87D8FDA}" type="pres">
      <dgm:prSet presAssocID="{61EEA5A2-4122-4CF6-849D-F439B540B367}" presName="Name37" presStyleLbl="parChTrans1D3" presStyleIdx="1" presStyleCnt="2"/>
      <dgm:spPr/>
    </dgm:pt>
    <dgm:pt modelId="{33A4FDBB-9669-4D16-A5E5-DEEADD85ACF5}" type="pres">
      <dgm:prSet presAssocID="{120A033F-F5E3-44AC-8E40-1A9D136BCED2}" presName="hierRoot2" presStyleCnt="0">
        <dgm:presLayoutVars>
          <dgm:hierBranch val="init"/>
        </dgm:presLayoutVars>
      </dgm:prSet>
      <dgm:spPr/>
    </dgm:pt>
    <dgm:pt modelId="{D5B6333D-2C6E-4309-B8FB-E0C5F4B0AEAB}" type="pres">
      <dgm:prSet presAssocID="{120A033F-F5E3-44AC-8E40-1A9D136BCED2}" presName="rootComposite" presStyleCnt="0"/>
      <dgm:spPr/>
    </dgm:pt>
    <dgm:pt modelId="{7CFA0329-2A88-4C54-9A54-D82DFF97F437}" type="pres">
      <dgm:prSet presAssocID="{120A033F-F5E3-44AC-8E40-1A9D136BCED2}" presName="rootText" presStyleLbl="node3" presStyleIdx="1" presStyleCnt="2">
        <dgm:presLayoutVars>
          <dgm:chPref val="3"/>
        </dgm:presLayoutVars>
      </dgm:prSet>
      <dgm:spPr>
        <a:prstGeom prst="flowChartDecision">
          <a:avLst/>
        </a:prstGeom>
      </dgm:spPr>
    </dgm:pt>
    <dgm:pt modelId="{D713E214-426D-4862-A4E4-314DDD29BE59}" type="pres">
      <dgm:prSet presAssocID="{120A033F-F5E3-44AC-8E40-1A9D136BCED2}" presName="rootConnector" presStyleLbl="node3" presStyleIdx="1" presStyleCnt="2"/>
      <dgm:spPr/>
    </dgm:pt>
    <dgm:pt modelId="{16A5C9F1-5A31-4B8E-B384-2980A6F3BD3B}" type="pres">
      <dgm:prSet presAssocID="{120A033F-F5E3-44AC-8E40-1A9D136BCED2}" presName="hierChild4" presStyleCnt="0"/>
      <dgm:spPr/>
    </dgm:pt>
    <dgm:pt modelId="{2DA4B378-0520-46BD-8F00-86E72D5C6745}" type="pres">
      <dgm:prSet presAssocID="{120A033F-F5E3-44AC-8E40-1A9D136BCED2}" presName="hierChild5" presStyleCnt="0"/>
      <dgm:spPr/>
    </dgm:pt>
    <dgm:pt modelId="{402E8AF0-7E15-4520-A2A5-9CAA93DBC17F}" type="pres">
      <dgm:prSet presAssocID="{1C1A9E93-33BD-495F-AF77-7EA8C02937CA}" presName="hierChild5" presStyleCnt="0"/>
      <dgm:spPr/>
    </dgm:pt>
    <dgm:pt modelId="{617B971D-F6A7-4585-BE0C-D1DBC107879B}" type="pres">
      <dgm:prSet presAssocID="{60908301-F85D-4C85-8918-65FFCC12C9FA}" presName="hierChild3" presStyleCnt="0"/>
      <dgm:spPr/>
    </dgm:pt>
  </dgm:ptLst>
  <dgm:cxnLst>
    <dgm:cxn modelId="{DB1C5012-F16F-4A09-AEDA-9AD03EA5E026}" srcId="{60908301-F85D-4C85-8918-65FFCC12C9FA}" destId="{F29AAF8B-4402-470F-8C36-E0C6A9E832FC}" srcOrd="0" destOrd="0" parTransId="{0C95EDAC-F76F-4BF2-A51E-0866B671FEE3}" sibTransId="{F8405C3A-ADAC-413D-A316-6FE7C2001E14}"/>
    <dgm:cxn modelId="{8CB6E012-9D79-4F7D-B77B-669794B928F7}" type="presOf" srcId="{49712B83-084F-48EF-9E2F-2D4D174CAC4D}" destId="{F874B76F-9CCC-45DA-8E8A-2F10985D1A7A}" srcOrd="0" destOrd="0" presId="urn:microsoft.com/office/officeart/2005/8/layout/orgChart1"/>
    <dgm:cxn modelId="{F80AE917-619E-4F8E-A24E-E94E191B601A}" type="presOf" srcId="{61EEA5A2-4122-4CF6-849D-F439B540B367}" destId="{C2D5A398-C100-4685-88EF-556FB87D8FDA}" srcOrd="0" destOrd="0" presId="urn:microsoft.com/office/officeart/2005/8/layout/orgChart1"/>
    <dgm:cxn modelId="{6F6C5F1D-DF76-4F5B-86D7-4C5109206B2C}" srcId="{1C1A9E93-33BD-495F-AF77-7EA8C02937CA}" destId="{49712B83-084F-48EF-9E2F-2D4D174CAC4D}" srcOrd="0" destOrd="0" parTransId="{70CE95E5-AABF-4186-9452-BE45B5F4A8AC}" sibTransId="{FC4D5DE1-C652-4467-A503-8072059F97E6}"/>
    <dgm:cxn modelId="{1D866728-C114-4800-B211-63CC5ADE22E4}" type="presOf" srcId="{49712B83-084F-48EF-9E2F-2D4D174CAC4D}" destId="{3A1E8D98-C148-4945-8EBB-B051FDBC8CCB}" srcOrd="1" destOrd="0" presId="urn:microsoft.com/office/officeart/2005/8/layout/orgChart1"/>
    <dgm:cxn modelId="{EBAE8228-676A-4178-8C1C-CCB1F6C243A3}" srcId="{87A5CDAA-F230-4090-BBB9-736B6B0D030E}" destId="{60908301-F85D-4C85-8918-65FFCC12C9FA}" srcOrd="0" destOrd="0" parTransId="{CAF2817A-97CA-47CA-BB24-4EAA4C1FB5A0}" sibTransId="{AEC0D049-E54E-474B-9F1F-5AB96DAEE3C6}"/>
    <dgm:cxn modelId="{E7C0A42F-F0D9-443F-9E0F-34A23F5743E6}" type="presOf" srcId="{F29AAF8B-4402-470F-8C36-E0C6A9E832FC}" destId="{47B04F8F-F070-42A0-8712-0BEB00D53010}" srcOrd="0" destOrd="0" presId="urn:microsoft.com/office/officeart/2005/8/layout/orgChart1"/>
    <dgm:cxn modelId="{73CCA831-5F8C-4484-8958-F3EF9D6AC3D0}" type="presOf" srcId="{120A033F-F5E3-44AC-8E40-1A9D136BCED2}" destId="{7CFA0329-2A88-4C54-9A54-D82DFF97F437}" srcOrd="0" destOrd="0" presId="urn:microsoft.com/office/officeart/2005/8/layout/orgChart1"/>
    <dgm:cxn modelId="{DD006944-B995-41E6-9584-ED059159EBF4}" type="presOf" srcId="{60908301-F85D-4C85-8918-65FFCC12C9FA}" destId="{EF15362E-5CBA-4FF4-A920-6B878A4F3419}" srcOrd="1" destOrd="0" presId="urn:microsoft.com/office/officeart/2005/8/layout/orgChart1"/>
    <dgm:cxn modelId="{825DB145-2D16-4155-8063-B53AA7B08D4C}" type="presOf" srcId="{120A033F-F5E3-44AC-8E40-1A9D136BCED2}" destId="{D713E214-426D-4862-A4E4-314DDD29BE59}" srcOrd="1" destOrd="0" presId="urn:microsoft.com/office/officeart/2005/8/layout/orgChart1"/>
    <dgm:cxn modelId="{7C100A66-BFBA-4B86-8EB3-3145404F1C24}" type="presOf" srcId="{87A5CDAA-F230-4090-BBB9-736B6B0D030E}" destId="{A1619011-3AE2-45A9-9300-9966037D7634}" srcOrd="0" destOrd="0" presId="urn:microsoft.com/office/officeart/2005/8/layout/orgChart1"/>
    <dgm:cxn modelId="{EFB5246A-0332-493F-8629-CA6446E8B2BB}" type="presOf" srcId="{F29AAF8B-4402-470F-8C36-E0C6A9E832FC}" destId="{C8707BD2-2F8F-48E5-881B-A49CFF744655}" srcOrd="1" destOrd="0" presId="urn:microsoft.com/office/officeart/2005/8/layout/orgChart1"/>
    <dgm:cxn modelId="{6F2A704D-0EC5-4F96-BCAD-8940D9393203}" type="presOf" srcId="{DF063C87-19A9-43B4-86D4-AAA9A181BFE1}" destId="{941FE373-55F5-4267-96DD-B6A041BCB7D3}" srcOrd="0" destOrd="0" presId="urn:microsoft.com/office/officeart/2005/8/layout/orgChart1"/>
    <dgm:cxn modelId="{44CAACB8-52A6-40C3-9A62-0788A5A61539}" type="presOf" srcId="{1C1A9E93-33BD-495F-AF77-7EA8C02937CA}" destId="{7EC76532-4395-49A2-88F8-989DB2A69CC1}" srcOrd="1" destOrd="0" presId="urn:microsoft.com/office/officeart/2005/8/layout/orgChart1"/>
    <dgm:cxn modelId="{F84179B9-CD4A-42F7-95C8-14B8C48D7F68}" srcId="{60908301-F85D-4C85-8918-65FFCC12C9FA}" destId="{1C1A9E93-33BD-495F-AF77-7EA8C02937CA}" srcOrd="1" destOrd="0" parTransId="{DF063C87-19A9-43B4-86D4-AAA9A181BFE1}" sibTransId="{6E72DFA5-8A4F-4046-B903-C85CE32655E6}"/>
    <dgm:cxn modelId="{55F531C5-B044-411B-8102-25AD7A7C3F36}" type="presOf" srcId="{1C1A9E93-33BD-495F-AF77-7EA8C02937CA}" destId="{F9D93BE6-749A-4A4C-A5B5-61514D914E72}" srcOrd="0" destOrd="0" presId="urn:microsoft.com/office/officeart/2005/8/layout/orgChart1"/>
    <dgm:cxn modelId="{D4D18CC8-BB7C-49E6-861F-E720B46E4A7A}" type="presOf" srcId="{60908301-F85D-4C85-8918-65FFCC12C9FA}" destId="{D1976F67-6664-4F21-BC31-18B78931BDAC}" srcOrd="0" destOrd="0" presId="urn:microsoft.com/office/officeart/2005/8/layout/orgChart1"/>
    <dgm:cxn modelId="{F88E2AF3-B201-42CF-A53F-96AB9DD307CC}" type="presOf" srcId="{0C95EDAC-F76F-4BF2-A51E-0866B671FEE3}" destId="{2FBDD07E-49A0-4BE5-8850-28F026A5F58F}" srcOrd="0" destOrd="0" presId="urn:microsoft.com/office/officeart/2005/8/layout/orgChart1"/>
    <dgm:cxn modelId="{C2B53DF9-E91B-487C-8DE6-DEA871180A97}" srcId="{1C1A9E93-33BD-495F-AF77-7EA8C02937CA}" destId="{120A033F-F5E3-44AC-8E40-1A9D136BCED2}" srcOrd="1" destOrd="0" parTransId="{61EEA5A2-4122-4CF6-849D-F439B540B367}" sibTransId="{27CBFEB7-741D-41B2-A345-D80C7101A267}"/>
    <dgm:cxn modelId="{7DA11BFA-A333-4C3E-827A-5EE0742A4C25}" type="presOf" srcId="{70CE95E5-AABF-4186-9452-BE45B5F4A8AC}" destId="{34C46AD2-595C-449D-9F41-2172A319E7B5}" srcOrd="0" destOrd="0" presId="urn:microsoft.com/office/officeart/2005/8/layout/orgChart1"/>
    <dgm:cxn modelId="{DA9A6A69-3017-4929-BF97-0E1B3FD7374C}" type="presParOf" srcId="{A1619011-3AE2-45A9-9300-9966037D7634}" destId="{4738C19A-D10C-4433-B293-912492054D69}" srcOrd="0" destOrd="0" presId="urn:microsoft.com/office/officeart/2005/8/layout/orgChart1"/>
    <dgm:cxn modelId="{B05B2973-EF46-49D3-B6A4-F160A8763496}" type="presParOf" srcId="{4738C19A-D10C-4433-B293-912492054D69}" destId="{CD7008D0-E2BE-4669-9FFE-D5B48A2E2266}" srcOrd="0" destOrd="0" presId="urn:microsoft.com/office/officeart/2005/8/layout/orgChart1"/>
    <dgm:cxn modelId="{FB64B695-F7E2-4767-AF1A-D3D2075C1327}" type="presParOf" srcId="{CD7008D0-E2BE-4669-9FFE-D5B48A2E2266}" destId="{D1976F67-6664-4F21-BC31-18B78931BDAC}" srcOrd="0" destOrd="0" presId="urn:microsoft.com/office/officeart/2005/8/layout/orgChart1"/>
    <dgm:cxn modelId="{5667F730-BA8C-4814-A758-57BFA5BC2B87}" type="presParOf" srcId="{CD7008D0-E2BE-4669-9FFE-D5B48A2E2266}" destId="{EF15362E-5CBA-4FF4-A920-6B878A4F3419}" srcOrd="1" destOrd="0" presId="urn:microsoft.com/office/officeart/2005/8/layout/orgChart1"/>
    <dgm:cxn modelId="{0F2E1B12-BB61-49D9-8FF7-C270888C2318}" type="presParOf" srcId="{4738C19A-D10C-4433-B293-912492054D69}" destId="{D25F0B60-7F1C-4D14-BEF9-2735A6AD0486}" srcOrd="1" destOrd="0" presId="urn:microsoft.com/office/officeart/2005/8/layout/orgChart1"/>
    <dgm:cxn modelId="{A6265CEE-6306-4413-9AEE-CC591BC3B9B6}" type="presParOf" srcId="{D25F0B60-7F1C-4D14-BEF9-2735A6AD0486}" destId="{2FBDD07E-49A0-4BE5-8850-28F026A5F58F}" srcOrd="0" destOrd="0" presId="urn:microsoft.com/office/officeart/2005/8/layout/orgChart1"/>
    <dgm:cxn modelId="{D6125B06-97D8-4EC2-91EA-6DB9A5C5D8EB}" type="presParOf" srcId="{D25F0B60-7F1C-4D14-BEF9-2735A6AD0486}" destId="{0E3D5554-5DB0-4233-B939-BDC38A4A2668}" srcOrd="1" destOrd="0" presId="urn:microsoft.com/office/officeart/2005/8/layout/orgChart1"/>
    <dgm:cxn modelId="{9378169E-C50C-4F2E-A920-72B0CA10BA9F}" type="presParOf" srcId="{0E3D5554-5DB0-4233-B939-BDC38A4A2668}" destId="{D0E7F1C6-708B-4F96-8CA2-72A2AE3E7205}" srcOrd="0" destOrd="0" presId="urn:microsoft.com/office/officeart/2005/8/layout/orgChart1"/>
    <dgm:cxn modelId="{C046D6B1-4791-42A4-8A0C-BCC6981EB14C}" type="presParOf" srcId="{D0E7F1C6-708B-4F96-8CA2-72A2AE3E7205}" destId="{47B04F8F-F070-42A0-8712-0BEB00D53010}" srcOrd="0" destOrd="0" presId="urn:microsoft.com/office/officeart/2005/8/layout/orgChart1"/>
    <dgm:cxn modelId="{9354E2CE-78E5-46ED-A3C9-7340AEC23B58}" type="presParOf" srcId="{D0E7F1C6-708B-4F96-8CA2-72A2AE3E7205}" destId="{C8707BD2-2F8F-48E5-881B-A49CFF744655}" srcOrd="1" destOrd="0" presId="urn:microsoft.com/office/officeart/2005/8/layout/orgChart1"/>
    <dgm:cxn modelId="{A77B9AC5-2E15-4FAA-BF67-C06EB9973F2F}" type="presParOf" srcId="{0E3D5554-5DB0-4233-B939-BDC38A4A2668}" destId="{B1B27FBE-6E98-46F0-AC56-80C8E002CF0A}" srcOrd="1" destOrd="0" presId="urn:microsoft.com/office/officeart/2005/8/layout/orgChart1"/>
    <dgm:cxn modelId="{EFBA7370-DE88-43BA-BF34-EBB384FD2FE6}" type="presParOf" srcId="{0E3D5554-5DB0-4233-B939-BDC38A4A2668}" destId="{2197DC50-672A-4123-9980-72FA9FB814CD}" srcOrd="2" destOrd="0" presId="urn:microsoft.com/office/officeart/2005/8/layout/orgChart1"/>
    <dgm:cxn modelId="{EAF30DE2-B561-4C31-BC27-29D586D1B21D}" type="presParOf" srcId="{D25F0B60-7F1C-4D14-BEF9-2735A6AD0486}" destId="{941FE373-55F5-4267-96DD-B6A041BCB7D3}" srcOrd="2" destOrd="0" presId="urn:microsoft.com/office/officeart/2005/8/layout/orgChart1"/>
    <dgm:cxn modelId="{71C1BF69-CA44-444C-8B67-DAD9F678B274}" type="presParOf" srcId="{D25F0B60-7F1C-4D14-BEF9-2735A6AD0486}" destId="{E2663B06-964D-44D6-99C3-1E864661C168}" srcOrd="3" destOrd="0" presId="urn:microsoft.com/office/officeart/2005/8/layout/orgChart1"/>
    <dgm:cxn modelId="{EE95B019-80BA-420B-8BF4-7909F2D357E0}" type="presParOf" srcId="{E2663B06-964D-44D6-99C3-1E864661C168}" destId="{CC077680-367D-4505-9BF8-80E4886E0641}" srcOrd="0" destOrd="0" presId="urn:microsoft.com/office/officeart/2005/8/layout/orgChart1"/>
    <dgm:cxn modelId="{93944377-89B7-4178-9162-973B41A65078}" type="presParOf" srcId="{CC077680-367D-4505-9BF8-80E4886E0641}" destId="{F9D93BE6-749A-4A4C-A5B5-61514D914E72}" srcOrd="0" destOrd="0" presId="urn:microsoft.com/office/officeart/2005/8/layout/orgChart1"/>
    <dgm:cxn modelId="{FBA2D1B3-3410-4A5B-9A54-4FF7D83936A1}" type="presParOf" srcId="{CC077680-367D-4505-9BF8-80E4886E0641}" destId="{7EC76532-4395-49A2-88F8-989DB2A69CC1}" srcOrd="1" destOrd="0" presId="urn:microsoft.com/office/officeart/2005/8/layout/orgChart1"/>
    <dgm:cxn modelId="{EB075F59-1AFD-4B24-8E5B-2ABED99AA70E}" type="presParOf" srcId="{E2663B06-964D-44D6-99C3-1E864661C168}" destId="{8D9CAD44-A8BA-4AD9-A005-85205B503C8C}" srcOrd="1" destOrd="0" presId="urn:microsoft.com/office/officeart/2005/8/layout/orgChart1"/>
    <dgm:cxn modelId="{8928002D-4A07-4808-8E16-184CE093D1BD}" type="presParOf" srcId="{8D9CAD44-A8BA-4AD9-A005-85205B503C8C}" destId="{34C46AD2-595C-449D-9F41-2172A319E7B5}" srcOrd="0" destOrd="0" presId="urn:microsoft.com/office/officeart/2005/8/layout/orgChart1"/>
    <dgm:cxn modelId="{5C0DBA3B-0511-4CB0-BF43-EAA5BAC1A1E0}" type="presParOf" srcId="{8D9CAD44-A8BA-4AD9-A005-85205B503C8C}" destId="{66D85220-D18B-4172-A0F5-70DCF9EFE132}" srcOrd="1" destOrd="0" presId="urn:microsoft.com/office/officeart/2005/8/layout/orgChart1"/>
    <dgm:cxn modelId="{D9FAA130-0992-4F76-AAAD-9A0EAF15E55B}" type="presParOf" srcId="{66D85220-D18B-4172-A0F5-70DCF9EFE132}" destId="{134EC51C-A973-4D72-A2F5-0F3018AECF40}" srcOrd="0" destOrd="0" presId="urn:microsoft.com/office/officeart/2005/8/layout/orgChart1"/>
    <dgm:cxn modelId="{60C3727D-187C-4509-AFCC-D8D818872909}" type="presParOf" srcId="{134EC51C-A973-4D72-A2F5-0F3018AECF40}" destId="{F874B76F-9CCC-45DA-8E8A-2F10985D1A7A}" srcOrd="0" destOrd="0" presId="urn:microsoft.com/office/officeart/2005/8/layout/orgChart1"/>
    <dgm:cxn modelId="{7562CED8-4943-4DCE-BD7F-387C2503B9AD}" type="presParOf" srcId="{134EC51C-A973-4D72-A2F5-0F3018AECF40}" destId="{3A1E8D98-C148-4945-8EBB-B051FDBC8CCB}" srcOrd="1" destOrd="0" presId="urn:microsoft.com/office/officeart/2005/8/layout/orgChart1"/>
    <dgm:cxn modelId="{C938E96A-FF84-421B-8673-7445BE6D0183}" type="presParOf" srcId="{66D85220-D18B-4172-A0F5-70DCF9EFE132}" destId="{9CD6B4BB-74D6-47AC-9E1A-1A6751FAC792}" srcOrd="1" destOrd="0" presId="urn:microsoft.com/office/officeart/2005/8/layout/orgChart1"/>
    <dgm:cxn modelId="{DE2AD256-65C7-4964-B9B3-134898417BA3}" type="presParOf" srcId="{66D85220-D18B-4172-A0F5-70DCF9EFE132}" destId="{7F9DE94C-2A69-4C74-9232-6E1DCD27629D}" srcOrd="2" destOrd="0" presId="urn:microsoft.com/office/officeart/2005/8/layout/orgChart1"/>
    <dgm:cxn modelId="{A53D9D3A-5423-404F-B8DF-9048945BF7D5}" type="presParOf" srcId="{8D9CAD44-A8BA-4AD9-A005-85205B503C8C}" destId="{C2D5A398-C100-4685-88EF-556FB87D8FDA}" srcOrd="2" destOrd="0" presId="urn:microsoft.com/office/officeart/2005/8/layout/orgChart1"/>
    <dgm:cxn modelId="{C351B9C1-45BE-4588-BE96-D3418261A09C}" type="presParOf" srcId="{8D9CAD44-A8BA-4AD9-A005-85205B503C8C}" destId="{33A4FDBB-9669-4D16-A5E5-DEEADD85ACF5}" srcOrd="3" destOrd="0" presId="urn:microsoft.com/office/officeart/2005/8/layout/orgChart1"/>
    <dgm:cxn modelId="{90C90091-F7BB-4629-9C6F-7F3BFBDDDC55}" type="presParOf" srcId="{33A4FDBB-9669-4D16-A5E5-DEEADD85ACF5}" destId="{D5B6333D-2C6E-4309-B8FB-E0C5F4B0AEAB}" srcOrd="0" destOrd="0" presId="urn:microsoft.com/office/officeart/2005/8/layout/orgChart1"/>
    <dgm:cxn modelId="{D503E1D2-43CE-4E33-B444-82CF7F25262C}" type="presParOf" srcId="{D5B6333D-2C6E-4309-B8FB-E0C5F4B0AEAB}" destId="{7CFA0329-2A88-4C54-9A54-D82DFF97F437}" srcOrd="0" destOrd="0" presId="urn:microsoft.com/office/officeart/2005/8/layout/orgChart1"/>
    <dgm:cxn modelId="{5E1C7771-558F-484B-8C24-CF82B037A6F1}" type="presParOf" srcId="{D5B6333D-2C6E-4309-B8FB-E0C5F4B0AEAB}" destId="{D713E214-426D-4862-A4E4-314DDD29BE59}" srcOrd="1" destOrd="0" presId="urn:microsoft.com/office/officeart/2005/8/layout/orgChart1"/>
    <dgm:cxn modelId="{F257C588-05D4-4BB6-97AD-92C34E1D3D8D}" type="presParOf" srcId="{33A4FDBB-9669-4D16-A5E5-DEEADD85ACF5}" destId="{16A5C9F1-5A31-4B8E-B384-2980A6F3BD3B}" srcOrd="1" destOrd="0" presId="urn:microsoft.com/office/officeart/2005/8/layout/orgChart1"/>
    <dgm:cxn modelId="{FE06FC06-FDF7-4EAA-A65D-E4486F32A67F}" type="presParOf" srcId="{33A4FDBB-9669-4D16-A5E5-DEEADD85ACF5}" destId="{2DA4B378-0520-46BD-8F00-86E72D5C6745}" srcOrd="2" destOrd="0" presId="urn:microsoft.com/office/officeart/2005/8/layout/orgChart1"/>
    <dgm:cxn modelId="{304C8F3E-D303-417E-817C-ACE5B926BE74}" type="presParOf" srcId="{E2663B06-964D-44D6-99C3-1E864661C168}" destId="{402E8AF0-7E15-4520-A2A5-9CAA93DBC17F}" srcOrd="2" destOrd="0" presId="urn:microsoft.com/office/officeart/2005/8/layout/orgChart1"/>
    <dgm:cxn modelId="{894A7BE3-DA3D-4308-9BAB-D10C57530A10}" type="presParOf" srcId="{4738C19A-D10C-4433-B293-912492054D69}" destId="{617B971D-F6A7-4585-BE0C-D1DBC107879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800" b="1" dirty="0">
              <a:latin typeface="+mn-lt"/>
              <a:ea typeface="Verdana" panose="020B0604030504040204" pitchFamily="34" charset="0"/>
              <a:cs typeface="Verdana" panose="020B0604030504040204" pitchFamily="34" charset="0"/>
            </a:rPr>
            <a:t>Benefício</a:t>
          </a:r>
          <a:r>
            <a:rPr lang="pt-BR" sz="2800" dirty="0">
              <a:latin typeface="+mn-lt"/>
              <a:ea typeface="Verdana" panose="020B0604030504040204" pitchFamily="34" charset="0"/>
              <a:cs typeface="Verdana" panose="020B0604030504040204" pitchFamily="34" charset="0"/>
            </a:rPr>
            <a:t> – Definir a sequência lógica do trabalho afim de obter o mais alto nível de eficiência em face de todas as restrições do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82026">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F8B5A7-EFAA-48A5-8220-F730B4DCA26D}" type="doc">
      <dgm:prSet loTypeId="urn:microsoft.com/office/officeart/2005/8/layout/vList5" loCatId="list" qsTypeId="urn:microsoft.com/office/officeart/2005/8/quickstyle/simple3" qsCatId="simple" csTypeId="urn:microsoft.com/office/officeart/2005/8/colors/accent1_1" csCatId="accent1" phldr="1"/>
      <dgm:spPr/>
      <dgm:t>
        <a:bodyPr/>
        <a:lstStyle/>
        <a:p>
          <a:endParaRPr lang="pt-BR"/>
        </a:p>
      </dgm:t>
    </dgm:pt>
    <dgm:pt modelId="{6DBDD772-E738-4A79-91D4-BCFC715C001A}">
      <dgm:prSet phldrT="[Texto]" custT="1"/>
      <dgm:spPr/>
      <dgm:t>
        <a:bodyPr/>
        <a:lstStyle/>
        <a:p>
          <a:r>
            <a:rPr lang="pt-BR" sz="2000" b="1">
              <a:latin typeface="Arial" panose="020B0604020202020204" pitchFamily="34" charset="0"/>
              <a:cs typeface="Arial" panose="020B0604020202020204" pitchFamily="34" charset="0"/>
            </a:rPr>
            <a:t>Término – Início (TI) ou </a:t>
          </a:r>
        </a:p>
        <a:p>
          <a:r>
            <a:rPr lang="pt-BR" sz="2000" b="1" i="1">
              <a:latin typeface="Arial" panose="020B0604020202020204" pitchFamily="34" charset="0"/>
              <a:cs typeface="Arial" panose="020B0604020202020204" pitchFamily="34" charset="0"/>
            </a:rPr>
            <a:t>Finish to Start</a:t>
          </a:r>
          <a:r>
            <a:rPr lang="pt-BR" sz="2000" b="1">
              <a:latin typeface="Arial" panose="020B0604020202020204" pitchFamily="34" charset="0"/>
              <a:cs typeface="Arial" panose="020B0604020202020204" pitchFamily="34" charset="0"/>
            </a:rPr>
            <a:t> (FS)</a:t>
          </a:r>
          <a:endParaRPr lang="pt-BR" sz="2000" b="1" dirty="0">
            <a:latin typeface="Arial" panose="020B0604020202020204" pitchFamily="34" charset="0"/>
            <a:cs typeface="Arial" panose="020B0604020202020204" pitchFamily="34" charset="0"/>
          </a:endParaRPr>
        </a:p>
      </dgm:t>
    </dgm:pt>
    <dgm:pt modelId="{1DE82428-633F-4E14-889D-2BAA08856BEB}" type="parTrans" cxnId="{092616DD-9766-4310-A997-88211844A523}">
      <dgm:prSet/>
      <dgm:spPr/>
      <dgm:t>
        <a:bodyPr/>
        <a:lstStyle/>
        <a:p>
          <a:endParaRPr lang="pt-BR">
            <a:latin typeface="Arial" panose="020B0604020202020204" pitchFamily="34" charset="0"/>
            <a:cs typeface="Arial" panose="020B0604020202020204" pitchFamily="34" charset="0"/>
          </a:endParaRPr>
        </a:p>
      </dgm:t>
    </dgm:pt>
    <dgm:pt modelId="{5DC0CC05-AEB6-45C8-9F3A-4B583C3278DE}" type="sibTrans" cxnId="{092616DD-9766-4310-A997-88211844A523}">
      <dgm:prSet/>
      <dgm:spPr/>
      <dgm:t>
        <a:bodyPr/>
        <a:lstStyle/>
        <a:p>
          <a:endParaRPr lang="pt-BR">
            <a:latin typeface="Arial" panose="020B0604020202020204" pitchFamily="34" charset="0"/>
            <a:cs typeface="Arial" panose="020B0604020202020204" pitchFamily="34" charset="0"/>
          </a:endParaRPr>
        </a:p>
      </dgm:t>
    </dgm:pt>
    <dgm:pt modelId="{B278677B-D8DF-4240-916E-84082FCBEDCF}">
      <dgm:prSet phldrT="[Texto]" custT="1"/>
      <dgm:spPr/>
      <dgm:t>
        <a:bodyPr/>
        <a:lstStyle/>
        <a:p>
          <a:r>
            <a:rPr lang="pt-BR" sz="2000" b="1" dirty="0">
              <a:latin typeface="Arial" panose="020B0604020202020204" pitchFamily="34" charset="0"/>
              <a:cs typeface="Arial" panose="020B0604020202020204" pitchFamily="34" charset="0"/>
            </a:rPr>
            <a:t>A atividade sucessora só inicia após o término da predecessora. </a:t>
          </a:r>
        </a:p>
      </dgm:t>
    </dgm:pt>
    <dgm:pt modelId="{7ADF6BB7-7004-4F7E-B4CF-DD383867ABD4}" type="parTrans" cxnId="{C4D044F9-5637-4960-9477-6C9BEFD6F4E5}">
      <dgm:prSet/>
      <dgm:spPr/>
      <dgm:t>
        <a:bodyPr/>
        <a:lstStyle/>
        <a:p>
          <a:endParaRPr lang="pt-BR">
            <a:latin typeface="Arial" panose="020B0604020202020204" pitchFamily="34" charset="0"/>
            <a:cs typeface="Arial" panose="020B0604020202020204" pitchFamily="34" charset="0"/>
          </a:endParaRPr>
        </a:p>
      </dgm:t>
    </dgm:pt>
    <dgm:pt modelId="{90996956-A32C-4EEB-8606-915B80CAAA8A}" type="sibTrans" cxnId="{C4D044F9-5637-4960-9477-6C9BEFD6F4E5}">
      <dgm:prSet/>
      <dgm:spPr/>
      <dgm:t>
        <a:bodyPr/>
        <a:lstStyle/>
        <a:p>
          <a:endParaRPr lang="pt-BR">
            <a:latin typeface="Arial" panose="020B0604020202020204" pitchFamily="34" charset="0"/>
            <a:cs typeface="Arial" panose="020B0604020202020204" pitchFamily="34" charset="0"/>
          </a:endParaRPr>
        </a:p>
      </dgm:t>
    </dgm:pt>
    <dgm:pt modelId="{C05B5AD9-999F-42E8-803C-7395288396E9}">
      <dgm:prSet phldrT="[Texto]" custT="1"/>
      <dgm:spPr/>
      <dgm:t>
        <a:bodyPr/>
        <a:lstStyle/>
        <a:p>
          <a:r>
            <a:rPr lang="pt-BR" sz="2000" dirty="0">
              <a:latin typeface="Arial" panose="020B0604020202020204" pitchFamily="34" charset="0"/>
              <a:cs typeface="Arial" panose="020B0604020202020204" pitchFamily="34" charset="0"/>
            </a:rPr>
            <a:t>Exemplo: construir uma parede e depois pintá-la.</a:t>
          </a:r>
        </a:p>
      </dgm:t>
    </dgm:pt>
    <dgm:pt modelId="{52E5E09B-F304-45A7-8B2E-A9A5B414DCF8}" type="parTrans" cxnId="{C1CC4CB0-F0C9-4027-A974-975748573252}">
      <dgm:prSet/>
      <dgm:spPr/>
      <dgm:t>
        <a:bodyPr/>
        <a:lstStyle/>
        <a:p>
          <a:endParaRPr lang="pt-BR">
            <a:latin typeface="Arial" panose="020B0604020202020204" pitchFamily="34" charset="0"/>
            <a:cs typeface="Arial" panose="020B0604020202020204" pitchFamily="34" charset="0"/>
          </a:endParaRPr>
        </a:p>
      </dgm:t>
    </dgm:pt>
    <dgm:pt modelId="{ECEA4D86-9C57-449B-9604-A6A48850A45A}" type="sibTrans" cxnId="{C1CC4CB0-F0C9-4027-A974-975748573252}">
      <dgm:prSet/>
      <dgm:spPr/>
      <dgm:t>
        <a:bodyPr/>
        <a:lstStyle/>
        <a:p>
          <a:endParaRPr lang="pt-BR">
            <a:latin typeface="Arial" panose="020B0604020202020204" pitchFamily="34" charset="0"/>
            <a:cs typeface="Arial" panose="020B0604020202020204" pitchFamily="34" charset="0"/>
          </a:endParaRPr>
        </a:p>
      </dgm:t>
    </dgm:pt>
    <dgm:pt modelId="{4A07D1D9-F0B3-4AC0-A83B-D8D9483F0F8A}">
      <dgm:prSet phldrT="[Texto]" custT="1"/>
      <dgm:spPr/>
      <dgm:t>
        <a:bodyPr/>
        <a:lstStyle/>
        <a:p>
          <a:r>
            <a:rPr lang="pt-BR" sz="2000" b="1">
              <a:latin typeface="Arial" panose="020B0604020202020204" pitchFamily="34" charset="0"/>
              <a:cs typeface="Arial" panose="020B0604020202020204" pitchFamily="34" charset="0"/>
            </a:rPr>
            <a:t>Término – Término (TT) ou </a:t>
          </a:r>
        </a:p>
        <a:p>
          <a:r>
            <a:rPr lang="pt-BR" sz="2000" b="1" i="1">
              <a:latin typeface="Arial" panose="020B0604020202020204" pitchFamily="34" charset="0"/>
              <a:cs typeface="Arial" panose="020B0604020202020204" pitchFamily="34" charset="0"/>
            </a:rPr>
            <a:t>Finish to Finish </a:t>
          </a:r>
          <a:r>
            <a:rPr lang="pt-BR" sz="2000" b="1">
              <a:latin typeface="Arial" panose="020B0604020202020204" pitchFamily="34" charset="0"/>
              <a:cs typeface="Arial" panose="020B0604020202020204" pitchFamily="34" charset="0"/>
            </a:rPr>
            <a:t>(FF)</a:t>
          </a:r>
          <a:endParaRPr lang="pt-BR" sz="2000" b="1" dirty="0">
            <a:latin typeface="Arial" panose="020B0604020202020204" pitchFamily="34" charset="0"/>
            <a:cs typeface="Arial" panose="020B0604020202020204" pitchFamily="34" charset="0"/>
          </a:endParaRPr>
        </a:p>
      </dgm:t>
    </dgm:pt>
    <dgm:pt modelId="{4ED1F025-315F-4876-91FA-7B4582916AFE}" type="parTrans" cxnId="{81197B8E-6924-4A04-925C-8891F33011FE}">
      <dgm:prSet/>
      <dgm:spPr/>
      <dgm:t>
        <a:bodyPr/>
        <a:lstStyle/>
        <a:p>
          <a:endParaRPr lang="pt-BR">
            <a:latin typeface="Arial" panose="020B0604020202020204" pitchFamily="34" charset="0"/>
            <a:cs typeface="Arial" panose="020B0604020202020204" pitchFamily="34" charset="0"/>
          </a:endParaRPr>
        </a:p>
      </dgm:t>
    </dgm:pt>
    <dgm:pt modelId="{D78AF6FF-915E-4580-A104-DB7908801181}" type="sibTrans" cxnId="{81197B8E-6924-4A04-925C-8891F33011FE}">
      <dgm:prSet/>
      <dgm:spPr/>
      <dgm:t>
        <a:bodyPr/>
        <a:lstStyle/>
        <a:p>
          <a:endParaRPr lang="pt-BR">
            <a:latin typeface="Arial" panose="020B0604020202020204" pitchFamily="34" charset="0"/>
            <a:cs typeface="Arial" panose="020B0604020202020204" pitchFamily="34" charset="0"/>
          </a:endParaRPr>
        </a:p>
      </dgm:t>
    </dgm:pt>
    <dgm:pt modelId="{C5C92E38-212C-4E69-BC9A-CD43A49E5A39}">
      <dgm:prSet phldrT="[Texto]" custT="1"/>
      <dgm:spPr/>
      <dgm:t>
        <a:bodyPr/>
        <a:lstStyle/>
        <a:p>
          <a:r>
            <a:rPr lang="pt-BR" sz="2000" b="1" dirty="0">
              <a:latin typeface="Arial" panose="020B0604020202020204" pitchFamily="34" charset="0"/>
              <a:cs typeface="Arial" panose="020B0604020202020204" pitchFamily="34" charset="0"/>
            </a:rPr>
            <a:t>A atividade sucessora só termina após o término da predecessora. </a:t>
          </a:r>
        </a:p>
      </dgm:t>
    </dgm:pt>
    <dgm:pt modelId="{72621E8B-B45B-46BD-8531-19869AD8B6AE}" type="parTrans" cxnId="{D59ACCEB-980F-4946-8E12-E45C1C786FAA}">
      <dgm:prSet/>
      <dgm:spPr/>
      <dgm:t>
        <a:bodyPr/>
        <a:lstStyle/>
        <a:p>
          <a:endParaRPr lang="pt-BR">
            <a:latin typeface="Arial" panose="020B0604020202020204" pitchFamily="34" charset="0"/>
            <a:cs typeface="Arial" panose="020B0604020202020204" pitchFamily="34" charset="0"/>
          </a:endParaRPr>
        </a:p>
      </dgm:t>
    </dgm:pt>
    <dgm:pt modelId="{6B40876D-DCE0-4BEB-8CC9-9963E751DDED}" type="sibTrans" cxnId="{D59ACCEB-980F-4946-8E12-E45C1C786FAA}">
      <dgm:prSet/>
      <dgm:spPr/>
      <dgm:t>
        <a:bodyPr/>
        <a:lstStyle/>
        <a:p>
          <a:endParaRPr lang="pt-BR">
            <a:latin typeface="Arial" panose="020B0604020202020204" pitchFamily="34" charset="0"/>
            <a:cs typeface="Arial" panose="020B0604020202020204" pitchFamily="34" charset="0"/>
          </a:endParaRPr>
        </a:p>
      </dgm:t>
    </dgm:pt>
    <dgm:pt modelId="{3BAD3FD3-3586-4ACF-8180-99F04CFF3A28}">
      <dgm:prSet phldrT="[Texto]" custT="1"/>
      <dgm:spPr/>
      <dgm:t>
        <a:bodyPr/>
        <a:lstStyle/>
        <a:p>
          <a:r>
            <a:rPr lang="pt-BR" sz="2000" b="1" dirty="0">
              <a:latin typeface="Arial" panose="020B0604020202020204" pitchFamily="34" charset="0"/>
              <a:cs typeface="Arial" panose="020B0604020202020204" pitchFamily="34" charset="0"/>
            </a:rPr>
            <a:t>Início – Início (II)        </a:t>
          </a:r>
        </a:p>
        <a:p>
          <a:r>
            <a:rPr lang="pt-BR" sz="2000" b="1" dirty="0">
              <a:latin typeface="Arial" panose="020B0604020202020204" pitchFamily="34" charset="0"/>
              <a:cs typeface="Arial" panose="020B0604020202020204" pitchFamily="34" charset="0"/>
            </a:rPr>
            <a:t>ou </a:t>
          </a:r>
        </a:p>
        <a:p>
          <a:r>
            <a:rPr lang="pt-BR" sz="2000" b="1" i="1" dirty="0">
              <a:latin typeface="Arial" panose="020B0604020202020204" pitchFamily="34" charset="0"/>
              <a:cs typeface="Arial" panose="020B0604020202020204" pitchFamily="34" charset="0"/>
            </a:rPr>
            <a:t>Start </a:t>
          </a:r>
          <a:r>
            <a:rPr lang="pt-BR" sz="2000" b="1" i="1" dirty="0" err="1">
              <a:latin typeface="Arial" panose="020B0604020202020204" pitchFamily="34" charset="0"/>
              <a:cs typeface="Arial" panose="020B0604020202020204" pitchFamily="34" charset="0"/>
            </a:rPr>
            <a:t>to</a:t>
          </a:r>
          <a:r>
            <a:rPr lang="pt-BR" sz="2000" b="1" i="1" dirty="0">
              <a:latin typeface="Arial" panose="020B0604020202020204" pitchFamily="34" charset="0"/>
              <a:cs typeface="Arial" panose="020B0604020202020204" pitchFamily="34" charset="0"/>
            </a:rPr>
            <a:t> Start</a:t>
          </a:r>
          <a:r>
            <a:rPr lang="pt-BR" sz="2000" b="1" dirty="0">
              <a:latin typeface="Arial" panose="020B0604020202020204" pitchFamily="34" charset="0"/>
              <a:cs typeface="Arial" panose="020B0604020202020204" pitchFamily="34" charset="0"/>
            </a:rPr>
            <a:t> (SS)</a:t>
          </a:r>
        </a:p>
      </dgm:t>
    </dgm:pt>
    <dgm:pt modelId="{807D4129-9132-4048-B9A9-D4E820C342C9}" type="parTrans" cxnId="{7BA7E953-909F-45E1-807D-67A09303EC9D}">
      <dgm:prSet/>
      <dgm:spPr/>
      <dgm:t>
        <a:bodyPr/>
        <a:lstStyle/>
        <a:p>
          <a:endParaRPr lang="pt-BR">
            <a:latin typeface="Arial" panose="020B0604020202020204" pitchFamily="34" charset="0"/>
            <a:cs typeface="Arial" panose="020B0604020202020204" pitchFamily="34" charset="0"/>
          </a:endParaRPr>
        </a:p>
      </dgm:t>
    </dgm:pt>
    <dgm:pt modelId="{32BC684C-E470-4B19-B714-213559182F82}" type="sibTrans" cxnId="{7BA7E953-909F-45E1-807D-67A09303EC9D}">
      <dgm:prSet/>
      <dgm:spPr/>
      <dgm:t>
        <a:bodyPr/>
        <a:lstStyle/>
        <a:p>
          <a:endParaRPr lang="pt-BR">
            <a:latin typeface="Arial" panose="020B0604020202020204" pitchFamily="34" charset="0"/>
            <a:cs typeface="Arial" panose="020B0604020202020204" pitchFamily="34" charset="0"/>
          </a:endParaRPr>
        </a:p>
      </dgm:t>
    </dgm:pt>
    <dgm:pt modelId="{D03D6FED-A785-45B8-A2E9-F552BCA542AA}">
      <dgm:prSet phldrT="[Texto]" custT="1"/>
      <dgm:spPr/>
      <dgm:t>
        <a:bodyPr/>
        <a:lstStyle/>
        <a:p>
          <a:r>
            <a:rPr lang="pt-BR" sz="2000" b="1" dirty="0">
              <a:latin typeface="Arial" panose="020B0604020202020204" pitchFamily="34" charset="0"/>
              <a:cs typeface="Arial" panose="020B0604020202020204" pitchFamily="34" charset="0"/>
            </a:rPr>
            <a:t>A atividade sucessora só começa após o início da predecessora. </a:t>
          </a:r>
        </a:p>
      </dgm:t>
    </dgm:pt>
    <dgm:pt modelId="{C67E3819-A9EA-459A-A2B4-F110FEC94DBC}" type="parTrans" cxnId="{54BB4D05-C157-4A76-A96A-C1ADEEB7EC45}">
      <dgm:prSet/>
      <dgm:spPr/>
      <dgm:t>
        <a:bodyPr/>
        <a:lstStyle/>
        <a:p>
          <a:endParaRPr lang="pt-BR">
            <a:latin typeface="Arial" panose="020B0604020202020204" pitchFamily="34" charset="0"/>
            <a:cs typeface="Arial" panose="020B0604020202020204" pitchFamily="34" charset="0"/>
          </a:endParaRPr>
        </a:p>
      </dgm:t>
    </dgm:pt>
    <dgm:pt modelId="{F83C0F19-16B9-475B-A024-57EDBD8853B8}" type="sibTrans" cxnId="{54BB4D05-C157-4A76-A96A-C1ADEEB7EC45}">
      <dgm:prSet/>
      <dgm:spPr/>
      <dgm:t>
        <a:bodyPr/>
        <a:lstStyle/>
        <a:p>
          <a:endParaRPr lang="pt-BR">
            <a:latin typeface="Arial" panose="020B0604020202020204" pitchFamily="34" charset="0"/>
            <a:cs typeface="Arial" panose="020B0604020202020204" pitchFamily="34" charset="0"/>
          </a:endParaRPr>
        </a:p>
      </dgm:t>
    </dgm:pt>
    <dgm:pt modelId="{57CDF490-D7EA-4FD1-8F32-86066440707A}">
      <dgm:prSet custT="1"/>
      <dgm:spPr/>
      <dgm:t>
        <a:bodyPr/>
        <a:lstStyle/>
        <a:p>
          <a:r>
            <a:rPr lang="pt-BR" sz="2000" dirty="0">
              <a:latin typeface="Arial" panose="020B0604020202020204" pitchFamily="34" charset="0"/>
              <a:cs typeface="Arial" panose="020B0604020202020204" pitchFamily="34" charset="0"/>
            </a:rPr>
            <a:t>Exemplo: Construção de um prédio: fazer a forma e fazer a armação.</a:t>
          </a:r>
        </a:p>
      </dgm:t>
    </dgm:pt>
    <dgm:pt modelId="{019120A0-B161-4863-96FA-0357D9770D75}" type="parTrans" cxnId="{7D037240-56FD-49F2-A86E-9CD3978462FA}">
      <dgm:prSet/>
      <dgm:spPr/>
      <dgm:t>
        <a:bodyPr/>
        <a:lstStyle/>
        <a:p>
          <a:endParaRPr lang="pt-BR">
            <a:latin typeface="Arial" panose="020B0604020202020204" pitchFamily="34" charset="0"/>
            <a:cs typeface="Arial" panose="020B0604020202020204" pitchFamily="34" charset="0"/>
          </a:endParaRPr>
        </a:p>
      </dgm:t>
    </dgm:pt>
    <dgm:pt modelId="{FDAE9B94-E04A-4DE0-BDFF-87272802E98F}" type="sibTrans" cxnId="{7D037240-56FD-49F2-A86E-9CD3978462FA}">
      <dgm:prSet/>
      <dgm:spPr/>
      <dgm:t>
        <a:bodyPr/>
        <a:lstStyle/>
        <a:p>
          <a:endParaRPr lang="pt-BR">
            <a:latin typeface="Arial" panose="020B0604020202020204" pitchFamily="34" charset="0"/>
            <a:cs typeface="Arial" panose="020B0604020202020204" pitchFamily="34" charset="0"/>
          </a:endParaRPr>
        </a:p>
      </dgm:t>
    </dgm:pt>
    <dgm:pt modelId="{9AE31165-7FD4-4739-BBE9-70043A3A1CC0}">
      <dgm:prSet custT="1"/>
      <dgm:spPr/>
      <dgm:t>
        <a:bodyPr/>
        <a:lstStyle/>
        <a:p>
          <a:r>
            <a:rPr lang="pt-BR" sz="2000" dirty="0">
              <a:latin typeface="Arial" panose="020B0604020202020204" pitchFamily="34" charset="0"/>
              <a:cs typeface="Arial" panose="020B0604020202020204" pitchFamily="34" charset="0"/>
            </a:rPr>
            <a:t>Exemplo: Construir rede de computadores: instalação física e lógica</a:t>
          </a:r>
        </a:p>
      </dgm:t>
    </dgm:pt>
    <dgm:pt modelId="{A0778DC5-E3C6-455C-B08F-F2C944FAB20E}" type="parTrans" cxnId="{BFE718FA-6C1E-4359-9EA0-85F98DE83996}">
      <dgm:prSet/>
      <dgm:spPr/>
      <dgm:t>
        <a:bodyPr/>
        <a:lstStyle/>
        <a:p>
          <a:endParaRPr lang="pt-BR">
            <a:latin typeface="Arial" panose="020B0604020202020204" pitchFamily="34" charset="0"/>
            <a:cs typeface="Arial" panose="020B0604020202020204" pitchFamily="34" charset="0"/>
          </a:endParaRPr>
        </a:p>
      </dgm:t>
    </dgm:pt>
    <dgm:pt modelId="{947E763B-F5B5-4A2F-A4BD-969A6057F240}" type="sibTrans" cxnId="{BFE718FA-6C1E-4359-9EA0-85F98DE83996}">
      <dgm:prSet/>
      <dgm:spPr/>
      <dgm:t>
        <a:bodyPr/>
        <a:lstStyle/>
        <a:p>
          <a:endParaRPr lang="pt-BR">
            <a:latin typeface="Arial" panose="020B0604020202020204" pitchFamily="34" charset="0"/>
            <a:cs typeface="Arial" panose="020B0604020202020204" pitchFamily="34" charset="0"/>
          </a:endParaRPr>
        </a:p>
      </dgm:t>
    </dgm:pt>
    <dgm:pt modelId="{3CB6BC6D-F542-45F9-A6BA-C3B59564338C}">
      <dgm:prSet custT="1"/>
      <dgm:spPr/>
      <dgm:t>
        <a:bodyPr/>
        <a:lstStyle/>
        <a:p>
          <a:r>
            <a:rPr lang="pt-BR" sz="2000" b="1" dirty="0">
              <a:latin typeface="Arial" panose="020B0604020202020204" pitchFamily="34" charset="0"/>
              <a:cs typeface="Arial" panose="020B0604020202020204" pitchFamily="34" charset="0"/>
            </a:rPr>
            <a:t>Início – Término (IT) </a:t>
          </a:r>
        </a:p>
        <a:p>
          <a:r>
            <a:rPr lang="pt-BR" sz="2000" b="1" dirty="0">
              <a:latin typeface="Arial" panose="020B0604020202020204" pitchFamily="34" charset="0"/>
              <a:cs typeface="Arial" panose="020B0604020202020204" pitchFamily="34" charset="0"/>
            </a:rPr>
            <a:t>ou </a:t>
          </a:r>
        </a:p>
        <a:p>
          <a:r>
            <a:rPr lang="pt-BR" sz="2000" b="1" dirty="0">
              <a:latin typeface="Arial" panose="020B0604020202020204" pitchFamily="34" charset="0"/>
              <a:cs typeface="Arial" panose="020B0604020202020204" pitchFamily="34" charset="0"/>
            </a:rPr>
            <a:t>Start </a:t>
          </a:r>
          <a:r>
            <a:rPr lang="pt-BR" sz="2000" b="1" dirty="0" err="1">
              <a:latin typeface="Arial" panose="020B0604020202020204" pitchFamily="34" charset="0"/>
              <a:cs typeface="Arial" panose="020B0604020202020204" pitchFamily="34" charset="0"/>
            </a:rPr>
            <a:t>to</a:t>
          </a:r>
          <a:r>
            <a:rPr lang="pt-BR" sz="2000" b="1" dirty="0">
              <a:latin typeface="Arial" panose="020B0604020202020204" pitchFamily="34" charset="0"/>
              <a:cs typeface="Arial" panose="020B0604020202020204" pitchFamily="34" charset="0"/>
            </a:rPr>
            <a:t> </a:t>
          </a:r>
          <a:r>
            <a:rPr lang="pt-BR" sz="2000" b="1" dirty="0" err="1">
              <a:latin typeface="Arial" panose="020B0604020202020204" pitchFamily="34" charset="0"/>
              <a:cs typeface="Arial" panose="020B0604020202020204" pitchFamily="34" charset="0"/>
            </a:rPr>
            <a:t>Finish</a:t>
          </a:r>
          <a:r>
            <a:rPr lang="pt-BR" sz="2000" b="1" dirty="0">
              <a:latin typeface="Arial" panose="020B0604020202020204" pitchFamily="34" charset="0"/>
              <a:cs typeface="Arial" panose="020B0604020202020204" pitchFamily="34" charset="0"/>
            </a:rPr>
            <a:t> (SF)</a:t>
          </a:r>
        </a:p>
      </dgm:t>
    </dgm:pt>
    <dgm:pt modelId="{898AE6FE-8C96-4C0D-8E9B-7E17B1606AA2}" type="parTrans" cxnId="{9BFC48CF-DF8E-4CD2-BEBA-55E786DCE167}">
      <dgm:prSet/>
      <dgm:spPr/>
      <dgm:t>
        <a:bodyPr/>
        <a:lstStyle/>
        <a:p>
          <a:endParaRPr lang="pt-BR">
            <a:latin typeface="Arial" panose="020B0604020202020204" pitchFamily="34" charset="0"/>
            <a:cs typeface="Arial" panose="020B0604020202020204" pitchFamily="34" charset="0"/>
          </a:endParaRPr>
        </a:p>
      </dgm:t>
    </dgm:pt>
    <dgm:pt modelId="{0EC2C6FC-194E-4DEB-A9E9-482FD0E362C0}" type="sibTrans" cxnId="{9BFC48CF-DF8E-4CD2-BEBA-55E786DCE167}">
      <dgm:prSet/>
      <dgm:spPr/>
      <dgm:t>
        <a:bodyPr/>
        <a:lstStyle/>
        <a:p>
          <a:endParaRPr lang="pt-BR">
            <a:latin typeface="Arial" panose="020B0604020202020204" pitchFamily="34" charset="0"/>
            <a:cs typeface="Arial" panose="020B0604020202020204" pitchFamily="34" charset="0"/>
          </a:endParaRPr>
        </a:p>
      </dgm:t>
    </dgm:pt>
    <dgm:pt modelId="{2B23375A-770A-4A81-815B-5B9531450AC1}">
      <dgm:prSet custT="1"/>
      <dgm:spPr/>
      <dgm:t>
        <a:bodyPr/>
        <a:lstStyle/>
        <a:p>
          <a:r>
            <a:rPr lang="pt-BR" sz="2000" b="1" dirty="0">
              <a:latin typeface="Arial" panose="020B0604020202020204" pitchFamily="34" charset="0"/>
              <a:cs typeface="Arial" panose="020B0604020202020204" pitchFamily="34" charset="0"/>
            </a:rPr>
            <a:t>A atividade sucessora só termina após o início da predecessora. </a:t>
          </a:r>
        </a:p>
      </dgm:t>
    </dgm:pt>
    <dgm:pt modelId="{68ABCDF8-0035-4041-8F37-517343603487}" type="parTrans" cxnId="{8DD4F04B-7622-4896-A755-2D265A9CCE7D}">
      <dgm:prSet/>
      <dgm:spPr/>
      <dgm:t>
        <a:bodyPr/>
        <a:lstStyle/>
        <a:p>
          <a:endParaRPr lang="pt-BR">
            <a:latin typeface="Arial" panose="020B0604020202020204" pitchFamily="34" charset="0"/>
            <a:cs typeface="Arial" panose="020B0604020202020204" pitchFamily="34" charset="0"/>
          </a:endParaRPr>
        </a:p>
      </dgm:t>
    </dgm:pt>
    <dgm:pt modelId="{384FCC96-5171-408E-9C89-876AA9BDE923}" type="sibTrans" cxnId="{8DD4F04B-7622-4896-A755-2D265A9CCE7D}">
      <dgm:prSet/>
      <dgm:spPr/>
      <dgm:t>
        <a:bodyPr/>
        <a:lstStyle/>
        <a:p>
          <a:endParaRPr lang="pt-BR">
            <a:latin typeface="Arial" panose="020B0604020202020204" pitchFamily="34" charset="0"/>
            <a:cs typeface="Arial" panose="020B0604020202020204" pitchFamily="34" charset="0"/>
          </a:endParaRPr>
        </a:p>
      </dgm:t>
    </dgm:pt>
    <dgm:pt modelId="{600D32B4-09C7-4DD4-9E21-EF5A270A9FF1}">
      <dgm:prSet custT="1"/>
      <dgm:spPr/>
      <dgm:t>
        <a:bodyPr/>
        <a:lstStyle/>
        <a:p>
          <a:r>
            <a:rPr lang="pt-BR" sz="2000" dirty="0">
              <a:latin typeface="Arial" panose="020B0604020202020204" pitchFamily="34" charset="0"/>
              <a:cs typeface="Arial" panose="020B0604020202020204" pitchFamily="34" charset="0"/>
            </a:rPr>
            <a:t>Exemplo: Troca de equipamentos: tirar o atual e montar o novo.</a:t>
          </a:r>
        </a:p>
      </dgm:t>
    </dgm:pt>
    <dgm:pt modelId="{2C153146-6D95-4603-B26F-711F8CDEA3C8}" type="parTrans" cxnId="{296EF3E8-4AD3-4FFA-97F6-05E98AF2E504}">
      <dgm:prSet/>
      <dgm:spPr/>
      <dgm:t>
        <a:bodyPr/>
        <a:lstStyle/>
        <a:p>
          <a:endParaRPr lang="pt-BR">
            <a:latin typeface="Arial" panose="020B0604020202020204" pitchFamily="34" charset="0"/>
            <a:cs typeface="Arial" panose="020B0604020202020204" pitchFamily="34" charset="0"/>
          </a:endParaRPr>
        </a:p>
      </dgm:t>
    </dgm:pt>
    <dgm:pt modelId="{952911EF-578C-45A6-A762-E7DA677AD950}" type="sibTrans" cxnId="{296EF3E8-4AD3-4FFA-97F6-05E98AF2E504}">
      <dgm:prSet/>
      <dgm:spPr/>
      <dgm:t>
        <a:bodyPr/>
        <a:lstStyle/>
        <a:p>
          <a:endParaRPr lang="pt-BR">
            <a:latin typeface="Arial" panose="020B0604020202020204" pitchFamily="34" charset="0"/>
            <a:cs typeface="Arial" panose="020B0604020202020204" pitchFamily="34" charset="0"/>
          </a:endParaRPr>
        </a:p>
      </dgm:t>
    </dgm:pt>
    <dgm:pt modelId="{DFB320EC-2CDC-48ED-8587-A59F7D72A9CB}" type="pres">
      <dgm:prSet presAssocID="{3FF8B5A7-EFAA-48A5-8220-F730B4DCA26D}" presName="Name0" presStyleCnt="0">
        <dgm:presLayoutVars>
          <dgm:dir/>
          <dgm:animLvl val="lvl"/>
          <dgm:resizeHandles val="exact"/>
        </dgm:presLayoutVars>
      </dgm:prSet>
      <dgm:spPr/>
    </dgm:pt>
    <dgm:pt modelId="{F4021E40-7FB2-4484-9807-8FA9AFF30D16}" type="pres">
      <dgm:prSet presAssocID="{6DBDD772-E738-4A79-91D4-BCFC715C001A}" presName="linNode" presStyleCnt="0"/>
      <dgm:spPr/>
    </dgm:pt>
    <dgm:pt modelId="{92710499-BC9C-4106-9519-89F0C7023F22}" type="pres">
      <dgm:prSet presAssocID="{6DBDD772-E738-4A79-91D4-BCFC715C001A}" presName="parentText" presStyleLbl="node1" presStyleIdx="0" presStyleCnt="4">
        <dgm:presLayoutVars>
          <dgm:chMax val="1"/>
          <dgm:bulletEnabled val="1"/>
        </dgm:presLayoutVars>
      </dgm:prSet>
      <dgm:spPr/>
    </dgm:pt>
    <dgm:pt modelId="{F98482D0-B077-4668-AC88-8411D7CEE2E0}" type="pres">
      <dgm:prSet presAssocID="{6DBDD772-E738-4A79-91D4-BCFC715C001A}" presName="descendantText" presStyleLbl="alignAccFollowNode1" presStyleIdx="0" presStyleCnt="4" custScaleX="97557" custScaleY="97406">
        <dgm:presLayoutVars>
          <dgm:bulletEnabled val="1"/>
        </dgm:presLayoutVars>
      </dgm:prSet>
      <dgm:spPr/>
    </dgm:pt>
    <dgm:pt modelId="{A5F3B42D-FF0A-450E-B478-D01D3CF58726}" type="pres">
      <dgm:prSet presAssocID="{5DC0CC05-AEB6-45C8-9F3A-4B583C3278DE}" presName="sp" presStyleCnt="0"/>
      <dgm:spPr/>
    </dgm:pt>
    <dgm:pt modelId="{37A055B9-3B56-4F24-A034-FFBB0A3BE070}" type="pres">
      <dgm:prSet presAssocID="{4A07D1D9-F0B3-4AC0-A83B-D8D9483F0F8A}" presName="linNode" presStyleCnt="0"/>
      <dgm:spPr/>
    </dgm:pt>
    <dgm:pt modelId="{4D5F0842-758F-44B0-9ACE-01CC6BDA1D6E}" type="pres">
      <dgm:prSet presAssocID="{4A07D1D9-F0B3-4AC0-A83B-D8D9483F0F8A}" presName="parentText" presStyleLbl="node1" presStyleIdx="1" presStyleCnt="4">
        <dgm:presLayoutVars>
          <dgm:chMax val="1"/>
          <dgm:bulletEnabled val="1"/>
        </dgm:presLayoutVars>
      </dgm:prSet>
      <dgm:spPr/>
    </dgm:pt>
    <dgm:pt modelId="{065F6420-1873-4E99-B8C1-519C4607A174}" type="pres">
      <dgm:prSet presAssocID="{4A07D1D9-F0B3-4AC0-A83B-D8D9483F0F8A}" presName="descendantText" presStyleLbl="alignAccFollowNode1" presStyleIdx="1" presStyleCnt="4">
        <dgm:presLayoutVars>
          <dgm:bulletEnabled val="1"/>
        </dgm:presLayoutVars>
      </dgm:prSet>
      <dgm:spPr/>
    </dgm:pt>
    <dgm:pt modelId="{B471CC96-A2EC-4C2A-A2C4-2FBF8D4582CC}" type="pres">
      <dgm:prSet presAssocID="{D78AF6FF-915E-4580-A104-DB7908801181}" presName="sp" presStyleCnt="0"/>
      <dgm:spPr/>
    </dgm:pt>
    <dgm:pt modelId="{1E1DA275-C2E2-43BE-9C8A-174FBF4E11F5}" type="pres">
      <dgm:prSet presAssocID="{3BAD3FD3-3586-4ACF-8180-99F04CFF3A28}" presName="linNode" presStyleCnt="0"/>
      <dgm:spPr/>
    </dgm:pt>
    <dgm:pt modelId="{5CBDA1F7-7579-46BD-82D2-2DB4FF9BB12C}" type="pres">
      <dgm:prSet presAssocID="{3BAD3FD3-3586-4ACF-8180-99F04CFF3A28}" presName="parentText" presStyleLbl="node1" presStyleIdx="2" presStyleCnt="4">
        <dgm:presLayoutVars>
          <dgm:chMax val="1"/>
          <dgm:bulletEnabled val="1"/>
        </dgm:presLayoutVars>
      </dgm:prSet>
      <dgm:spPr/>
    </dgm:pt>
    <dgm:pt modelId="{89589B0B-5245-46A1-AB9C-F644599AD49F}" type="pres">
      <dgm:prSet presAssocID="{3BAD3FD3-3586-4ACF-8180-99F04CFF3A28}" presName="descendantText" presStyleLbl="alignAccFollowNode1" presStyleIdx="2" presStyleCnt="4">
        <dgm:presLayoutVars>
          <dgm:bulletEnabled val="1"/>
        </dgm:presLayoutVars>
      </dgm:prSet>
      <dgm:spPr/>
    </dgm:pt>
    <dgm:pt modelId="{10CD04BC-E449-4CDA-8FD7-193509A9E6D8}" type="pres">
      <dgm:prSet presAssocID="{32BC684C-E470-4B19-B714-213559182F82}" presName="sp" presStyleCnt="0"/>
      <dgm:spPr/>
    </dgm:pt>
    <dgm:pt modelId="{063C49EA-A2D2-4258-9B95-BA5BB57468B3}" type="pres">
      <dgm:prSet presAssocID="{3CB6BC6D-F542-45F9-A6BA-C3B59564338C}" presName="linNode" presStyleCnt="0"/>
      <dgm:spPr/>
    </dgm:pt>
    <dgm:pt modelId="{E4BFE496-0ED1-4EFC-AF18-03145DFB8565}" type="pres">
      <dgm:prSet presAssocID="{3CB6BC6D-F542-45F9-A6BA-C3B59564338C}" presName="parentText" presStyleLbl="node1" presStyleIdx="3" presStyleCnt="4">
        <dgm:presLayoutVars>
          <dgm:chMax val="1"/>
          <dgm:bulletEnabled val="1"/>
        </dgm:presLayoutVars>
      </dgm:prSet>
      <dgm:spPr/>
    </dgm:pt>
    <dgm:pt modelId="{9E434096-5F11-4B2C-9BAA-215BFFE91884}" type="pres">
      <dgm:prSet presAssocID="{3CB6BC6D-F542-45F9-A6BA-C3B59564338C}" presName="descendantText" presStyleLbl="alignAccFollowNode1" presStyleIdx="3" presStyleCnt="4">
        <dgm:presLayoutVars>
          <dgm:bulletEnabled val="1"/>
        </dgm:presLayoutVars>
      </dgm:prSet>
      <dgm:spPr/>
    </dgm:pt>
  </dgm:ptLst>
  <dgm:cxnLst>
    <dgm:cxn modelId="{54BB4D05-C157-4A76-A96A-C1ADEEB7EC45}" srcId="{3BAD3FD3-3586-4ACF-8180-99F04CFF3A28}" destId="{D03D6FED-A785-45B8-A2E9-F552BCA542AA}" srcOrd="0" destOrd="0" parTransId="{C67E3819-A9EA-459A-A2B4-F110FEC94DBC}" sibTransId="{F83C0F19-16B9-475B-A024-57EDBD8853B8}"/>
    <dgm:cxn modelId="{C9F2E416-F66F-4A2C-8364-E30BAA9768ED}" type="presOf" srcId="{3BAD3FD3-3586-4ACF-8180-99F04CFF3A28}" destId="{5CBDA1F7-7579-46BD-82D2-2DB4FF9BB12C}" srcOrd="0" destOrd="0" presId="urn:microsoft.com/office/officeart/2005/8/layout/vList5"/>
    <dgm:cxn modelId="{B69D9218-223E-450A-86F6-8A753453CF48}" type="presOf" srcId="{3FF8B5A7-EFAA-48A5-8220-F730B4DCA26D}" destId="{DFB320EC-2CDC-48ED-8587-A59F7D72A9CB}" srcOrd="0" destOrd="0" presId="urn:microsoft.com/office/officeart/2005/8/layout/vList5"/>
    <dgm:cxn modelId="{65860035-2C66-4236-BF00-E1FDDBF1AEF2}" type="presOf" srcId="{C05B5AD9-999F-42E8-803C-7395288396E9}" destId="{F98482D0-B077-4668-AC88-8411D7CEE2E0}" srcOrd="0" destOrd="1" presId="urn:microsoft.com/office/officeart/2005/8/layout/vList5"/>
    <dgm:cxn modelId="{7D037240-56FD-49F2-A86E-9CD3978462FA}" srcId="{4A07D1D9-F0B3-4AC0-A83B-D8D9483F0F8A}" destId="{57CDF490-D7EA-4FD1-8F32-86066440707A}" srcOrd="1" destOrd="0" parTransId="{019120A0-B161-4863-96FA-0357D9770D75}" sibTransId="{FDAE9B94-E04A-4DE0-BDFF-87272802E98F}"/>
    <dgm:cxn modelId="{8DD4F04B-7622-4896-A755-2D265A9CCE7D}" srcId="{3CB6BC6D-F542-45F9-A6BA-C3B59564338C}" destId="{2B23375A-770A-4A81-815B-5B9531450AC1}" srcOrd="0" destOrd="0" parTransId="{68ABCDF8-0035-4041-8F37-517343603487}" sibTransId="{384FCC96-5171-408E-9C89-876AA9BDE923}"/>
    <dgm:cxn modelId="{7BA7E953-909F-45E1-807D-67A09303EC9D}" srcId="{3FF8B5A7-EFAA-48A5-8220-F730B4DCA26D}" destId="{3BAD3FD3-3586-4ACF-8180-99F04CFF3A28}" srcOrd="2" destOrd="0" parTransId="{807D4129-9132-4048-B9A9-D4E820C342C9}" sibTransId="{32BC684C-E470-4B19-B714-213559182F82}"/>
    <dgm:cxn modelId="{48B8F679-1E58-4C1A-A9BE-AC73BD774568}" type="presOf" srcId="{2B23375A-770A-4A81-815B-5B9531450AC1}" destId="{9E434096-5F11-4B2C-9BAA-215BFFE91884}" srcOrd="0" destOrd="0" presId="urn:microsoft.com/office/officeart/2005/8/layout/vList5"/>
    <dgm:cxn modelId="{E6B1357A-58E8-40F8-9070-BBBB62002041}" type="presOf" srcId="{600D32B4-09C7-4DD4-9E21-EF5A270A9FF1}" destId="{9E434096-5F11-4B2C-9BAA-215BFFE91884}" srcOrd="0" destOrd="1" presId="urn:microsoft.com/office/officeart/2005/8/layout/vList5"/>
    <dgm:cxn modelId="{B52BB281-C9FE-4976-9B15-1E0EAF7951C9}" type="presOf" srcId="{3CB6BC6D-F542-45F9-A6BA-C3B59564338C}" destId="{E4BFE496-0ED1-4EFC-AF18-03145DFB8565}" srcOrd="0" destOrd="0" presId="urn:microsoft.com/office/officeart/2005/8/layout/vList5"/>
    <dgm:cxn modelId="{0EA2AC85-F948-427C-A3C4-C5C3BF10E7A2}" type="presOf" srcId="{57CDF490-D7EA-4FD1-8F32-86066440707A}" destId="{065F6420-1873-4E99-B8C1-519C4607A174}" srcOrd="0" destOrd="1" presId="urn:microsoft.com/office/officeart/2005/8/layout/vList5"/>
    <dgm:cxn modelId="{8921BF8C-E997-424D-8E03-E78EB48626CD}" type="presOf" srcId="{9AE31165-7FD4-4739-BBE9-70043A3A1CC0}" destId="{89589B0B-5245-46A1-AB9C-F644599AD49F}" srcOrd="0" destOrd="1" presId="urn:microsoft.com/office/officeart/2005/8/layout/vList5"/>
    <dgm:cxn modelId="{81197B8E-6924-4A04-925C-8891F33011FE}" srcId="{3FF8B5A7-EFAA-48A5-8220-F730B4DCA26D}" destId="{4A07D1D9-F0B3-4AC0-A83B-D8D9483F0F8A}" srcOrd="1" destOrd="0" parTransId="{4ED1F025-315F-4876-91FA-7B4582916AFE}" sibTransId="{D78AF6FF-915E-4580-A104-DB7908801181}"/>
    <dgm:cxn modelId="{46E62DAA-8CCC-47AC-A277-1D5BF825CCBE}" type="presOf" srcId="{6DBDD772-E738-4A79-91D4-BCFC715C001A}" destId="{92710499-BC9C-4106-9519-89F0C7023F22}" srcOrd="0" destOrd="0" presId="urn:microsoft.com/office/officeart/2005/8/layout/vList5"/>
    <dgm:cxn modelId="{925576AB-0419-4B05-A18F-FC018738D7A4}" type="presOf" srcId="{B278677B-D8DF-4240-916E-84082FCBEDCF}" destId="{F98482D0-B077-4668-AC88-8411D7CEE2E0}" srcOrd="0" destOrd="0" presId="urn:microsoft.com/office/officeart/2005/8/layout/vList5"/>
    <dgm:cxn modelId="{C1CC4CB0-F0C9-4027-A974-975748573252}" srcId="{6DBDD772-E738-4A79-91D4-BCFC715C001A}" destId="{C05B5AD9-999F-42E8-803C-7395288396E9}" srcOrd="1" destOrd="0" parTransId="{52E5E09B-F304-45A7-8B2E-A9A5B414DCF8}" sibTransId="{ECEA4D86-9C57-449B-9604-A6A48850A45A}"/>
    <dgm:cxn modelId="{905E56B3-123A-446F-8CA9-722C41EC7B7F}" type="presOf" srcId="{4A07D1D9-F0B3-4AC0-A83B-D8D9483F0F8A}" destId="{4D5F0842-758F-44B0-9ACE-01CC6BDA1D6E}" srcOrd="0" destOrd="0" presId="urn:microsoft.com/office/officeart/2005/8/layout/vList5"/>
    <dgm:cxn modelId="{97860DCE-0E67-4A9D-B18B-3FDFFD4CF9EC}" type="presOf" srcId="{D03D6FED-A785-45B8-A2E9-F552BCA542AA}" destId="{89589B0B-5245-46A1-AB9C-F644599AD49F}" srcOrd="0" destOrd="0" presId="urn:microsoft.com/office/officeart/2005/8/layout/vList5"/>
    <dgm:cxn modelId="{9BFC48CF-DF8E-4CD2-BEBA-55E786DCE167}" srcId="{3FF8B5A7-EFAA-48A5-8220-F730B4DCA26D}" destId="{3CB6BC6D-F542-45F9-A6BA-C3B59564338C}" srcOrd="3" destOrd="0" parTransId="{898AE6FE-8C96-4C0D-8E9B-7E17B1606AA2}" sibTransId="{0EC2C6FC-194E-4DEB-A9E9-482FD0E362C0}"/>
    <dgm:cxn modelId="{092616DD-9766-4310-A997-88211844A523}" srcId="{3FF8B5A7-EFAA-48A5-8220-F730B4DCA26D}" destId="{6DBDD772-E738-4A79-91D4-BCFC715C001A}" srcOrd="0" destOrd="0" parTransId="{1DE82428-633F-4E14-889D-2BAA08856BEB}" sibTransId="{5DC0CC05-AEB6-45C8-9F3A-4B583C3278DE}"/>
    <dgm:cxn modelId="{296EF3E8-4AD3-4FFA-97F6-05E98AF2E504}" srcId="{3CB6BC6D-F542-45F9-A6BA-C3B59564338C}" destId="{600D32B4-09C7-4DD4-9E21-EF5A270A9FF1}" srcOrd="1" destOrd="0" parTransId="{2C153146-6D95-4603-B26F-711F8CDEA3C8}" sibTransId="{952911EF-578C-45A6-A762-E7DA677AD950}"/>
    <dgm:cxn modelId="{D59ACCEB-980F-4946-8E12-E45C1C786FAA}" srcId="{4A07D1D9-F0B3-4AC0-A83B-D8D9483F0F8A}" destId="{C5C92E38-212C-4E69-BC9A-CD43A49E5A39}" srcOrd="0" destOrd="0" parTransId="{72621E8B-B45B-46BD-8531-19869AD8B6AE}" sibTransId="{6B40876D-DCE0-4BEB-8CC9-9963E751DDED}"/>
    <dgm:cxn modelId="{8AA803F7-6850-4A6A-817E-4077128B04F9}" type="presOf" srcId="{C5C92E38-212C-4E69-BC9A-CD43A49E5A39}" destId="{065F6420-1873-4E99-B8C1-519C4607A174}" srcOrd="0" destOrd="0" presId="urn:microsoft.com/office/officeart/2005/8/layout/vList5"/>
    <dgm:cxn modelId="{C4D044F9-5637-4960-9477-6C9BEFD6F4E5}" srcId="{6DBDD772-E738-4A79-91D4-BCFC715C001A}" destId="{B278677B-D8DF-4240-916E-84082FCBEDCF}" srcOrd="0" destOrd="0" parTransId="{7ADF6BB7-7004-4F7E-B4CF-DD383867ABD4}" sibTransId="{90996956-A32C-4EEB-8606-915B80CAAA8A}"/>
    <dgm:cxn modelId="{BFE718FA-6C1E-4359-9EA0-85F98DE83996}" srcId="{3BAD3FD3-3586-4ACF-8180-99F04CFF3A28}" destId="{9AE31165-7FD4-4739-BBE9-70043A3A1CC0}" srcOrd="1" destOrd="0" parTransId="{A0778DC5-E3C6-455C-B08F-F2C944FAB20E}" sibTransId="{947E763B-F5B5-4A2F-A4BD-969A6057F240}"/>
    <dgm:cxn modelId="{7EE1F709-2584-4B11-BC41-F54A438498A4}" type="presParOf" srcId="{DFB320EC-2CDC-48ED-8587-A59F7D72A9CB}" destId="{F4021E40-7FB2-4484-9807-8FA9AFF30D16}" srcOrd="0" destOrd="0" presId="urn:microsoft.com/office/officeart/2005/8/layout/vList5"/>
    <dgm:cxn modelId="{B7904092-AA59-4156-A398-044B08C71ADD}" type="presParOf" srcId="{F4021E40-7FB2-4484-9807-8FA9AFF30D16}" destId="{92710499-BC9C-4106-9519-89F0C7023F22}" srcOrd="0" destOrd="0" presId="urn:microsoft.com/office/officeart/2005/8/layout/vList5"/>
    <dgm:cxn modelId="{49F5CE90-0285-45D0-BF90-CB5707D73A64}" type="presParOf" srcId="{F4021E40-7FB2-4484-9807-8FA9AFF30D16}" destId="{F98482D0-B077-4668-AC88-8411D7CEE2E0}" srcOrd="1" destOrd="0" presId="urn:microsoft.com/office/officeart/2005/8/layout/vList5"/>
    <dgm:cxn modelId="{8BBC460F-BD66-4F09-BDDA-41FDBBE3A0CE}" type="presParOf" srcId="{DFB320EC-2CDC-48ED-8587-A59F7D72A9CB}" destId="{A5F3B42D-FF0A-450E-B478-D01D3CF58726}" srcOrd="1" destOrd="0" presId="urn:microsoft.com/office/officeart/2005/8/layout/vList5"/>
    <dgm:cxn modelId="{C1A576C7-C95A-44B3-8CFF-468B6E71DBF2}" type="presParOf" srcId="{DFB320EC-2CDC-48ED-8587-A59F7D72A9CB}" destId="{37A055B9-3B56-4F24-A034-FFBB0A3BE070}" srcOrd="2" destOrd="0" presId="urn:microsoft.com/office/officeart/2005/8/layout/vList5"/>
    <dgm:cxn modelId="{8F67D466-7380-4687-B73E-F83D986EA019}" type="presParOf" srcId="{37A055B9-3B56-4F24-A034-FFBB0A3BE070}" destId="{4D5F0842-758F-44B0-9ACE-01CC6BDA1D6E}" srcOrd="0" destOrd="0" presId="urn:microsoft.com/office/officeart/2005/8/layout/vList5"/>
    <dgm:cxn modelId="{2E98B738-0111-4567-9952-A03A6F389F3F}" type="presParOf" srcId="{37A055B9-3B56-4F24-A034-FFBB0A3BE070}" destId="{065F6420-1873-4E99-B8C1-519C4607A174}" srcOrd="1" destOrd="0" presId="urn:microsoft.com/office/officeart/2005/8/layout/vList5"/>
    <dgm:cxn modelId="{D7CE6026-DC16-4615-916F-65E51287B4B5}" type="presParOf" srcId="{DFB320EC-2CDC-48ED-8587-A59F7D72A9CB}" destId="{B471CC96-A2EC-4C2A-A2C4-2FBF8D4582CC}" srcOrd="3" destOrd="0" presId="urn:microsoft.com/office/officeart/2005/8/layout/vList5"/>
    <dgm:cxn modelId="{902CFCFB-1713-4316-8831-CE940B2D9DEB}" type="presParOf" srcId="{DFB320EC-2CDC-48ED-8587-A59F7D72A9CB}" destId="{1E1DA275-C2E2-43BE-9C8A-174FBF4E11F5}" srcOrd="4" destOrd="0" presId="urn:microsoft.com/office/officeart/2005/8/layout/vList5"/>
    <dgm:cxn modelId="{41B4BA1B-257C-452C-9BF4-0805509C9122}" type="presParOf" srcId="{1E1DA275-C2E2-43BE-9C8A-174FBF4E11F5}" destId="{5CBDA1F7-7579-46BD-82D2-2DB4FF9BB12C}" srcOrd="0" destOrd="0" presId="urn:microsoft.com/office/officeart/2005/8/layout/vList5"/>
    <dgm:cxn modelId="{CD4E403A-BFC6-4B9A-82F0-613F49BBCD86}" type="presParOf" srcId="{1E1DA275-C2E2-43BE-9C8A-174FBF4E11F5}" destId="{89589B0B-5245-46A1-AB9C-F644599AD49F}" srcOrd="1" destOrd="0" presId="urn:microsoft.com/office/officeart/2005/8/layout/vList5"/>
    <dgm:cxn modelId="{D4A027F1-B620-43CE-BF7D-0990E6B814B6}" type="presParOf" srcId="{DFB320EC-2CDC-48ED-8587-A59F7D72A9CB}" destId="{10CD04BC-E449-4CDA-8FD7-193509A9E6D8}" srcOrd="5" destOrd="0" presId="urn:microsoft.com/office/officeart/2005/8/layout/vList5"/>
    <dgm:cxn modelId="{6D6460B8-B63D-45B5-A405-DD0D0C368F68}" type="presParOf" srcId="{DFB320EC-2CDC-48ED-8587-A59F7D72A9CB}" destId="{063C49EA-A2D2-4258-9B95-BA5BB57468B3}" srcOrd="6" destOrd="0" presId="urn:microsoft.com/office/officeart/2005/8/layout/vList5"/>
    <dgm:cxn modelId="{8C9A6048-E402-461E-8A38-57E84E9B8871}" type="presParOf" srcId="{063C49EA-A2D2-4258-9B95-BA5BB57468B3}" destId="{E4BFE496-0ED1-4EFC-AF18-03145DFB8565}" srcOrd="0" destOrd="0" presId="urn:microsoft.com/office/officeart/2005/8/layout/vList5"/>
    <dgm:cxn modelId="{C135A17F-DD21-4892-8550-DA1D9143EA15}" type="presParOf" srcId="{063C49EA-A2D2-4258-9B95-BA5BB57468B3}" destId="{9E434096-5F11-4B2C-9BAA-215BFFE9188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400" b="1" dirty="0">
              <a:latin typeface="Verdana" panose="020B0604030504040204" pitchFamily="34" charset="0"/>
              <a:ea typeface="Verdana" panose="020B0604030504040204" pitchFamily="34" charset="0"/>
              <a:cs typeface="Verdana" panose="020B0604030504040204" pitchFamily="34" charset="0"/>
            </a:rPr>
            <a:t>Benefício</a:t>
          </a:r>
          <a:r>
            <a:rPr lang="pt-BR" sz="2400" dirty="0">
              <a:latin typeface="Verdana" panose="020B0604030504040204" pitchFamily="34" charset="0"/>
              <a:ea typeface="Verdana" panose="020B0604030504040204" pitchFamily="34" charset="0"/>
              <a:cs typeface="Verdana" panose="020B0604030504040204" pitchFamily="34" charset="0"/>
            </a:rPr>
            <a:t> – Fornecer a quantidade de tempo necessária para concluir cada atividade. </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97125">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59559D-CFF1-4904-A8C7-35AC5BB6E9FE}" type="doc">
      <dgm:prSet loTypeId="urn:microsoft.com/office/officeart/2005/8/layout/vList3" loCatId="list" qsTypeId="urn:microsoft.com/office/officeart/2005/8/quickstyle/simple1" qsCatId="simple" csTypeId="urn:microsoft.com/office/officeart/2005/8/colors/accent1_2" csCatId="accent1" phldr="1"/>
      <dgm:spPr/>
    </dgm:pt>
    <dgm:pt modelId="{AAE52775-89BF-491B-B0E7-845E89813F36}">
      <dgm:prSet phldrT="[Texto]" custT="1"/>
      <dgm:spPr/>
      <dgm:t>
        <a:bodyPr/>
        <a:lstStyle/>
        <a:p>
          <a:r>
            <a:rPr lang="pt-BR" sz="2400" dirty="0">
              <a:latin typeface="Verdana" panose="020B0604030504040204" pitchFamily="34" charset="0"/>
              <a:ea typeface="Verdana" panose="020B0604030504040204" pitchFamily="34" charset="0"/>
              <a:cs typeface="Verdana" panose="020B0604030504040204" pitchFamily="34" charset="0"/>
            </a:rPr>
            <a:t>Duração = Trabalho / Produtividade</a:t>
          </a:r>
          <a:endParaRPr lang="pt-BR" sz="2400" dirty="0"/>
        </a:p>
      </dgm:t>
    </dgm:pt>
    <dgm:pt modelId="{E64D1193-3C9E-48F4-9BD5-1BA40018385D}" type="parTrans" cxnId="{2D2DE3F1-2F80-4D43-B1CF-BE12663BEE02}">
      <dgm:prSet/>
      <dgm:spPr/>
      <dgm:t>
        <a:bodyPr/>
        <a:lstStyle/>
        <a:p>
          <a:endParaRPr lang="pt-BR"/>
        </a:p>
      </dgm:t>
    </dgm:pt>
    <dgm:pt modelId="{AB0C29F4-BB18-4138-A68A-1AD7FC6D7D10}" type="sibTrans" cxnId="{2D2DE3F1-2F80-4D43-B1CF-BE12663BEE02}">
      <dgm:prSet/>
      <dgm:spPr/>
      <dgm:t>
        <a:bodyPr/>
        <a:lstStyle/>
        <a:p>
          <a:endParaRPr lang="pt-BR"/>
        </a:p>
      </dgm:t>
    </dgm:pt>
    <dgm:pt modelId="{DC5DB2EC-C4DF-4F43-89F8-DC5216474D5B}" type="pres">
      <dgm:prSet presAssocID="{5C59559D-CFF1-4904-A8C7-35AC5BB6E9FE}" presName="linearFlow" presStyleCnt="0">
        <dgm:presLayoutVars>
          <dgm:dir/>
          <dgm:resizeHandles val="exact"/>
        </dgm:presLayoutVars>
      </dgm:prSet>
      <dgm:spPr/>
    </dgm:pt>
    <dgm:pt modelId="{06F2B76C-7616-4481-98BC-0E92C53508F7}" type="pres">
      <dgm:prSet presAssocID="{AAE52775-89BF-491B-B0E7-845E89813F36}" presName="composite" presStyleCnt="0"/>
      <dgm:spPr/>
    </dgm:pt>
    <dgm:pt modelId="{ADB87880-C743-454C-B8A9-04F9F741016B}" type="pres">
      <dgm:prSet presAssocID="{AAE52775-89BF-491B-B0E7-845E89813F36}" presName="imgShp" presStyleLbl="fgImgPlace1" presStyleIdx="0" presStyleCnt="1"/>
      <dgm:spPr>
        <a:blipFill rotWithShape="1">
          <a:blip xmlns:r="http://schemas.openxmlformats.org/officeDocument/2006/relationships" r:embed="rId1"/>
          <a:srcRect/>
          <a:stretch>
            <a:fillRect l="-26000" r="-26000"/>
          </a:stretch>
        </a:blipFill>
      </dgm:spPr>
    </dgm:pt>
    <dgm:pt modelId="{F5DDA748-AEF3-499D-9AE7-A7F5A416561E}" type="pres">
      <dgm:prSet presAssocID="{AAE52775-89BF-491B-B0E7-845E89813F36}" presName="txShp" presStyleLbl="node1" presStyleIdx="0" presStyleCnt="1" custScaleX="107919">
        <dgm:presLayoutVars>
          <dgm:bulletEnabled val="1"/>
        </dgm:presLayoutVars>
      </dgm:prSet>
      <dgm:spPr/>
    </dgm:pt>
  </dgm:ptLst>
  <dgm:cxnLst>
    <dgm:cxn modelId="{736D7299-1CB9-4862-ADB7-E8F6C7C8B669}" type="presOf" srcId="{5C59559D-CFF1-4904-A8C7-35AC5BB6E9FE}" destId="{DC5DB2EC-C4DF-4F43-89F8-DC5216474D5B}" srcOrd="0" destOrd="0" presId="urn:microsoft.com/office/officeart/2005/8/layout/vList3"/>
    <dgm:cxn modelId="{2D2DE3F1-2F80-4D43-B1CF-BE12663BEE02}" srcId="{5C59559D-CFF1-4904-A8C7-35AC5BB6E9FE}" destId="{AAE52775-89BF-491B-B0E7-845E89813F36}" srcOrd="0" destOrd="0" parTransId="{E64D1193-3C9E-48F4-9BD5-1BA40018385D}" sibTransId="{AB0C29F4-BB18-4138-A68A-1AD7FC6D7D10}"/>
    <dgm:cxn modelId="{06E8FEF8-30ED-427F-92BF-5067B93BEFFA}" type="presOf" srcId="{AAE52775-89BF-491B-B0E7-845E89813F36}" destId="{F5DDA748-AEF3-499D-9AE7-A7F5A416561E}" srcOrd="0" destOrd="0" presId="urn:microsoft.com/office/officeart/2005/8/layout/vList3"/>
    <dgm:cxn modelId="{6BA1B99C-EE27-4731-94E0-FC81E5C33AC5}" type="presParOf" srcId="{DC5DB2EC-C4DF-4F43-89F8-DC5216474D5B}" destId="{06F2B76C-7616-4481-98BC-0E92C53508F7}" srcOrd="0" destOrd="0" presId="urn:microsoft.com/office/officeart/2005/8/layout/vList3"/>
    <dgm:cxn modelId="{01F3CA8A-4694-4247-8E7E-3AEA70B022CD}" type="presParOf" srcId="{06F2B76C-7616-4481-98BC-0E92C53508F7}" destId="{ADB87880-C743-454C-B8A9-04F9F741016B}" srcOrd="0" destOrd="0" presId="urn:microsoft.com/office/officeart/2005/8/layout/vList3"/>
    <dgm:cxn modelId="{D20C96D3-D0BD-4F65-AFDC-F4D80B952B05}" type="presParOf" srcId="{06F2B76C-7616-4481-98BC-0E92C53508F7}" destId="{F5DDA748-AEF3-499D-9AE7-A7F5A416561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800" b="1" dirty="0">
              <a:latin typeface="+mn-lt"/>
              <a:ea typeface="Verdana" panose="020B0604030504040204" pitchFamily="34" charset="0"/>
              <a:cs typeface="Verdana" panose="020B0604030504040204" pitchFamily="34" charset="0"/>
            </a:rPr>
            <a:t>Benefício</a:t>
          </a:r>
          <a:r>
            <a:rPr lang="pt-BR" sz="2800" dirty="0">
              <a:latin typeface="+mn-lt"/>
              <a:ea typeface="Verdana" panose="020B0604030504040204" pitchFamily="34" charset="0"/>
              <a:cs typeface="Verdana" panose="020B0604030504040204" pitchFamily="34" charset="0"/>
            </a:rPr>
            <a:t> – O principal benefício deste processo é a geração de um modelo de cronograma com datas planejadas de conclusão das atividades do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86992">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2B320-588A-4304-9C37-87F3D5402DA5}">
      <dsp:nvSpPr>
        <dsp:cNvPr id="0" name=""/>
        <dsp:cNvSpPr/>
      </dsp:nvSpPr>
      <dsp:spPr>
        <a:xfrm>
          <a:off x="5050580" y="8391427"/>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E6EBD64-4DCA-4365-A882-2FFCCA97DE18}">
      <dsp:nvSpPr>
        <dsp:cNvPr id="0" name=""/>
        <dsp:cNvSpPr/>
      </dsp:nvSpPr>
      <dsp:spPr>
        <a:xfrm>
          <a:off x="4755286" y="8518038"/>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657CCA3-D024-4DF1-879D-E4D297F7D174}">
      <dsp:nvSpPr>
        <dsp:cNvPr id="0" name=""/>
        <dsp:cNvSpPr/>
      </dsp:nvSpPr>
      <dsp:spPr>
        <a:xfrm>
          <a:off x="4454441" y="8625856"/>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063C57D-0085-4FB8-B037-03A4B66346DD}">
      <dsp:nvSpPr>
        <dsp:cNvPr id="0" name=""/>
        <dsp:cNvSpPr/>
      </dsp:nvSpPr>
      <dsp:spPr>
        <a:xfrm>
          <a:off x="4149155" y="8713891"/>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1BEF695-4249-4C9F-BE8E-862ECC77F4F1}">
      <dsp:nvSpPr>
        <dsp:cNvPr id="0" name=""/>
        <dsp:cNvSpPr/>
      </dsp:nvSpPr>
      <dsp:spPr>
        <a:xfrm>
          <a:off x="3840539" y="878214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0EEB9CD-640E-4707-A2DF-ECAD714E49EF}">
      <dsp:nvSpPr>
        <dsp:cNvPr id="0" name=""/>
        <dsp:cNvSpPr/>
      </dsp:nvSpPr>
      <dsp:spPr>
        <a:xfrm>
          <a:off x="6726874" y="7205429"/>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1C37BA9-20FC-4A55-B51D-EB23AF1F3B60}">
      <dsp:nvSpPr>
        <dsp:cNvPr id="0" name=""/>
        <dsp:cNvSpPr/>
      </dsp:nvSpPr>
      <dsp:spPr>
        <a:xfrm>
          <a:off x="6480426" y="7440848"/>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050E501-A6D0-4908-A96E-91C3108DCB18}">
      <dsp:nvSpPr>
        <dsp:cNvPr id="0" name=""/>
        <dsp:cNvSpPr/>
      </dsp:nvSpPr>
      <dsp:spPr>
        <a:xfrm>
          <a:off x="7797039" y="580775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3D568C9-9A5B-4C80-92AF-B864598302E2}">
      <dsp:nvSpPr>
        <dsp:cNvPr id="0" name=""/>
        <dsp:cNvSpPr/>
      </dsp:nvSpPr>
      <dsp:spPr>
        <a:xfrm>
          <a:off x="8521953" y="4154875"/>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7C2DC2C-3736-431B-90B5-B1FDD76FC022}">
      <dsp:nvSpPr>
        <dsp:cNvPr id="0" name=""/>
        <dsp:cNvSpPr/>
      </dsp:nvSpPr>
      <dsp:spPr>
        <a:xfrm>
          <a:off x="8867203" y="2433745"/>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6F62109-BD81-4236-AB08-091D4F16725C}">
      <dsp:nvSpPr>
        <dsp:cNvPr id="0" name=""/>
        <dsp:cNvSpPr/>
      </dsp:nvSpPr>
      <dsp:spPr>
        <a:xfrm>
          <a:off x="8566358" y="388172"/>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9CADA24-2C31-43A1-9446-0DF6BB480010}">
      <dsp:nvSpPr>
        <dsp:cNvPr id="0" name=""/>
        <dsp:cNvSpPr/>
      </dsp:nvSpPr>
      <dsp:spPr>
        <a:xfrm>
          <a:off x="8771732" y="22298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19ADEA7-6E7A-4244-9843-5960CDC98769}">
      <dsp:nvSpPr>
        <dsp:cNvPr id="0" name=""/>
        <dsp:cNvSpPr/>
      </dsp:nvSpPr>
      <dsp:spPr>
        <a:xfrm>
          <a:off x="8978216" y="57794"/>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BB6B7E8-537E-4425-A43F-ED907198E0F7}">
      <dsp:nvSpPr>
        <dsp:cNvPr id="0" name=""/>
        <dsp:cNvSpPr/>
      </dsp:nvSpPr>
      <dsp:spPr>
        <a:xfrm>
          <a:off x="9183590" y="22298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EE6C0D0-4141-459A-9DAE-8A23FD3D2228}">
      <dsp:nvSpPr>
        <dsp:cNvPr id="0" name=""/>
        <dsp:cNvSpPr/>
      </dsp:nvSpPr>
      <dsp:spPr>
        <a:xfrm>
          <a:off x="9388964" y="388172"/>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DACF018-E4F8-4FCD-AD80-417B51B6A80A}">
      <dsp:nvSpPr>
        <dsp:cNvPr id="0" name=""/>
        <dsp:cNvSpPr/>
      </dsp:nvSpPr>
      <dsp:spPr>
        <a:xfrm>
          <a:off x="8978216" y="405977"/>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AB30260-79B4-49EC-8317-7C6E34975496}">
      <dsp:nvSpPr>
        <dsp:cNvPr id="0" name=""/>
        <dsp:cNvSpPr/>
      </dsp:nvSpPr>
      <dsp:spPr>
        <a:xfrm>
          <a:off x="8978216" y="754159"/>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DD6F336-5CCE-4471-B894-327A0912E602}">
      <dsp:nvSpPr>
        <dsp:cNvPr id="0" name=""/>
        <dsp:cNvSpPr/>
      </dsp:nvSpPr>
      <dsp:spPr>
        <a:xfrm>
          <a:off x="3142046" y="9031552"/>
          <a:ext cx="3916369"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Planejar o Ger. do Cronograma </a:t>
          </a:r>
        </a:p>
      </dsp:txBody>
      <dsp:txXfrm>
        <a:off x="3181206" y="9070712"/>
        <a:ext cx="3838049" cy="723884"/>
      </dsp:txXfrm>
    </dsp:sp>
    <dsp:sp modelId="{A31917A2-51BE-4956-95EF-AAEABB37643A}">
      <dsp:nvSpPr>
        <dsp:cNvPr id="0" name=""/>
        <dsp:cNvSpPr/>
      </dsp:nvSpPr>
      <dsp:spPr>
        <a:xfrm>
          <a:off x="2294685" y="8244679"/>
          <a:ext cx="1387661" cy="1387784"/>
        </a:xfrm>
        <a:prstGeom prst="ellipse">
          <a:avLst/>
        </a:prstGeom>
        <a:blipFill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3A66DE9-B064-4C08-9F6B-48B7EF615B40}">
      <dsp:nvSpPr>
        <dsp:cNvPr id="0" name=""/>
        <dsp:cNvSpPr/>
      </dsp:nvSpPr>
      <dsp:spPr>
        <a:xfrm>
          <a:off x="5945017" y="8077017"/>
          <a:ext cx="4569660"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Definir as Atividades</a:t>
          </a:r>
        </a:p>
      </dsp:txBody>
      <dsp:txXfrm>
        <a:off x="5984177" y="8116177"/>
        <a:ext cx="4491340" cy="723884"/>
      </dsp:txXfrm>
    </dsp:sp>
    <dsp:sp modelId="{77941439-8C25-4078-AE16-8566DFF1D45C}">
      <dsp:nvSpPr>
        <dsp:cNvPr id="0" name=""/>
        <dsp:cNvSpPr/>
      </dsp:nvSpPr>
      <dsp:spPr>
        <a:xfrm>
          <a:off x="5164368" y="7290144"/>
          <a:ext cx="1387661" cy="1387784"/>
        </a:xfrm>
        <a:prstGeom prst="ellipse">
          <a:avLst/>
        </a:prstGeom>
        <a:blipFill rotWithShape="1">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5B1F039-6154-4892-8328-1C98ED09338C}">
      <dsp:nvSpPr>
        <dsp:cNvPr id="0" name=""/>
        <dsp:cNvSpPr/>
      </dsp:nvSpPr>
      <dsp:spPr>
        <a:xfrm>
          <a:off x="7427144" y="6647688"/>
          <a:ext cx="3916369"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Sequenciar as Atividades</a:t>
          </a:r>
        </a:p>
      </dsp:txBody>
      <dsp:txXfrm>
        <a:off x="7466304" y="6686848"/>
        <a:ext cx="3838049" cy="723884"/>
      </dsp:txXfrm>
    </dsp:sp>
    <dsp:sp modelId="{D0E4A4D5-4263-4E02-81D6-7E27829B8DC4}">
      <dsp:nvSpPr>
        <dsp:cNvPr id="0" name=""/>
        <dsp:cNvSpPr/>
      </dsp:nvSpPr>
      <dsp:spPr>
        <a:xfrm>
          <a:off x="6579782" y="5860815"/>
          <a:ext cx="1387661" cy="1387784"/>
        </a:xfrm>
        <a:prstGeom prst="ellipse">
          <a:avLst/>
        </a:prstGeom>
        <a:blipFill rotWithShape="1">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71A53D6-3D48-4C7B-AD06-54EA1296709A}">
      <dsp:nvSpPr>
        <dsp:cNvPr id="0" name=""/>
        <dsp:cNvSpPr/>
      </dsp:nvSpPr>
      <dsp:spPr>
        <a:xfrm>
          <a:off x="8263848" y="5082845"/>
          <a:ext cx="2992907"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Estimar as Durações</a:t>
          </a:r>
        </a:p>
      </dsp:txBody>
      <dsp:txXfrm>
        <a:off x="8303008" y="5122005"/>
        <a:ext cx="2914587" cy="723884"/>
      </dsp:txXfrm>
    </dsp:sp>
    <dsp:sp modelId="{B33A0F35-1EA7-46BA-9D75-B67E869656DA}">
      <dsp:nvSpPr>
        <dsp:cNvPr id="0" name=""/>
        <dsp:cNvSpPr/>
      </dsp:nvSpPr>
      <dsp:spPr>
        <a:xfrm>
          <a:off x="7433472" y="4295972"/>
          <a:ext cx="1387661" cy="1387784"/>
        </a:xfrm>
        <a:prstGeom prst="ellipse">
          <a:avLst/>
        </a:prstGeom>
        <a:blipFill rotWithShape="1">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39AFFD7-3EA6-42BC-9A3C-3ACB2DFE251B}">
      <dsp:nvSpPr>
        <dsp:cNvPr id="0" name=""/>
        <dsp:cNvSpPr/>
      </dsp:nvSpPr>
      <dsp:spPr>
        <a:xfrm>
          <a:off x="8740532" y="3397324"/>
          <a:ext cx="3140787"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Desenvolver o Cronograma</a:t>
          </a:r>
        </a:p>
      </dsp:txBody>
      <dsp:txXfrm>
        <a:off x="8779692" y="3436484"/>
        <a:ext cx="3062467" cy="723884"/>
      </dsp:txXfrm>
    </dsp:sp>
    <dsp:sp modelId="{2138BEE6-EA36-439C-84B3-935FD008AF14}">
      <dsp:nvSpPr>
        <dsp:cNvPr id="0" name=""/>
        <dsp:cNvSpPr/>
      </dsp:nvSpPr>
      <dsp:spPr>
        <a:xfrm>
          <a:off x="7984095" y="2610451"/>
          <a:ext cx="1387661" cy="1387784"/>
        </a:xfrm>
        <a:prstGeom prst="ellipse">
          <a:avLst/>
        </a:prstGeom>
        <a:blipFill rotWithShape="1">
          <a:blip xmlns:r="http://schemas.openxmlformats.org/officeDocument/2006/relationships" r:embed="rId5"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6D53763-4B13-4A79-AFBB-84F010E63DE0}">
      <dsp:nvSpPr>
        <dsp:cNvPr id="0" name=""/>
        <dsp:cNvSpPr/>
      </dsp:nvSpPr>
      <dsp:spPr>
        <a:xfrm>
          <a:off x="9114207" y="1739500"/>
          <a:ext cx="2992907"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Controlar o Cronograma</a:t>
          </a:r>
        </a:p>
      </dsp:txBody>
      <dsp:txXfrm>
        <a:off x="9153367" y="1778660"/>
        <a:ext cx="2914587" cy="723884"/>
      </dsp:txXfrm>
    </dsp:sp>
    <dsp:sp modelId="{766AF8F1-2E1A-43A8-B45D-9604D6E24C74}">
      <dsp:nvSpPr>
        <dsp:cNvPr id="0" name=""/>
        <dsp:cNvSpPr/>
      </dsp:nvSpPr>
      <dsp:spPr>
        <a:xfrm>
          <a:off x="8283830" y="952627"/>
          <a:ext cx="1387661" cy="1387784"/>
        </a:xfrm>
        <a:prstGeom prst="ellipse">
          <a:avLst/>
        </a:prstGeom>
        <a:blipFill rotWithShape="1">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D1BFE-C50A-40D6-87DE-DFDAE803EA12}">
      <dsp:nvSpPr>
        <dsp:cNvPr id="0" name=""/>
        <dsp:cNvSpPr/>
      </dsp:nvSpPr>
      <dsp:spPr>
        <a:xfrm>
          <a:off x="1435363" y="527713"/>
          <a:ext cx="10011251" cy="1379911"/>
        </a:xfrm>
        <a:prstGeom prst="leftRightRibb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7441EB5B-D508-4267-8990-42E458A6983E}">
      <dsp:nvSpPr>
        <dsp:cNvPr id="0" name=""/>
        <dsp:cNvSpPr/>
      </dsp:nvSpPr>
      <dsp:spPr>
        <a:xfrm>
          <a:off x="2389488" y="588763"/>
          <a:ext cx="3529361" cy="123215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rgbClr val="0000FF"/>
              </a:solidFill>
              <a:latin typeface="Arial" panose="020B0604020202020204" pitchFamily="34" charset="0"/>
              <a:ea typeface="Verdana" panose="020B0604030504040204" pitchFamily="34" charset="0"/>
              <a:cs typeface="Arial" panose="020B0604020202020204" pitchFamily="34" charset="0"/>
            </a:rPr>
            <a:t>Regressão</a:t>
          </a:r>
        </a:p>
      </dsp:txBody>
      <dsp:txXfrm>
        <a:off x="2389488" y="588763"/>
        <a:ext cx="3529361" cy="1232153"/>
      </dsp:txXfrm>
    </dsp:sp>
    <dsp:sp modelId="{F0155952-6BC8-4782-B089-C0D578B7D9C5}">
      <dsp:nvSpPr>
        <dsp:cNvPr id="0" name=""/>
        <dsp:cNvSpPr/>
      </dsp:nvSpPr>
      <dsp:spPr>
        <a:xfrm>
          <a:off x="6986108" y="724215"/>
          <a:ext cx="4129481" cy="123215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rgbClr val="FF0000"/>
              </a:solidFill>
              <a:latin typeface="Arial" panose="020B0604020202020204" pitchFamily="34" charset="0"/>
              <a:ea typeface="Verdana" panose="020B0604030504040204" pitchFamily="34" charset="0"/>
              <a:cs typeface="Arial" panose="020B0604020202020204" pitchFamily="34" charset="0"/>
            </a:rPr>
            <a:t>Progressão</a:t>
          </a:r>
        </a:p>
      </dsp:txBody>
      <dsp:txXfrm>
        <a:off x="6986108" y="724215"/>
        <a:ext cx="4129481" cy="12321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49E2C-2017-443D-8A00-B9923A94B265}">
      <dsp:nvSpPr>
        <dsp:cNvPr id="0" name=""/>
        <dsp:cNvSpPr/>
      </dsp:nvSpPr>
      <dsp:spPr>
        <a:xfrm>
          <a:off x="1015468" y="0"/>
          <a:ext cx="11508644" cy="3314700"/>
        </a:xfrm>
        <a:prstGeom prst="rightArrow">
          <a:avLst/>
        </a:prstGeom>
        <a:solidFill>
          <a:srgbClr val="FFCCFF"/>
        </a:solidFill>
        <a:ln>
          <a:solidFill>
            <a:srgbClr val="FF0000"/>
          </a:solidFill>
        </a:ln>
        <a:effectLst/>
        <a:scene3d>
          <a:camera prst="orthographicFront"/>
          <a:lightRig rig="threePt" dir="t">
            <a:rot lat="0" lon="0" rev="7500000"/>
          </a:lightRig>
        </a:scene3d>
        <a:sp3d z="-152400" extrusionH="63500" prstMaterial="matte">
          <a:bevelT w="144450" h="6350"/>
          <a:contourClr>
            <a:schemeClr val="bg1"/>
          </a:contourClr>
        </a:sp3d>
      </dsp:spPr>
      <dsp:style>
        <a:lnRef idx="0">
          <a:scrgbClr r="0" g="0" b="0"/>
        </a:lnRef>
        <a:fillRef idx="3">
          <a:scrgbClr r="0" g="0" b="0"/>
        </a:fillRef>
        <a:effectRef idx="0">
          <a:scrgbClr r="0" g="0" b="0"/>
        </a:effectRef>
        <a:fontRef idx="minor"/>
      </dsp:style>
    </dsp:sp>
    <dsp:sp modelId="{1A22086A-838A-4D00-AA71-4677295E6183}">
      <dsp:nvSpPr>
        <dsp:cNvPr id="0" name=""/>
        <dsp:cNvSpPr/>
      </dsp:nvSpPr>
      <dsp:spPr>
        <a:xfrm>
          <a:off x="0" y="994410"/>
          <a:ext cx="4061874" cy="1325880"/>
        </a:xfrm>
        <a:prstGeom prst="roundRect">
          <a:avLst/>
        </a:prstGeom>
        <a:solidFill>
          <a:srgbClr val="FF0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0" kern="1200" dirty="0">
              <a:solidFill>
                <a:schemeClr val="bg1"/>
              </a:solidFill>
              <a:latin typeface="Arial" panose="020B0604020202020204" pitchFamily="34" charset="0"/>
              <a:ea typeface="Verdana" panose="020B0604030504040204" pitchFamily="34" charset="0"/>
              <a:cs typeface="Arial" panose="020B0604020202020204" pitchFamily="34" charset="0"/>
            </a:rPr>
            <a:t>Progressão</a:t>
          </a:r>
        </a:p>
      </dsp:txBody>
      <dsp:txXfrm>
        <a:off x="64724" y="1059134"/>
        <a:ext cx="3932426" cy="1196432"/>
      </dsp:txXfrm>
    </dsp:sp>
    <dsp:sp modelId="{18AB851F-09E2-4948-B0D7-4B2D122B0E1B}">
      <dsp:nvSpPr>
        <dsp:cNvPr id="0" name=""/>
        <dsp:cNvSpPr/>
      </dsp:nvSpPr>
      <dsp:spPr>
        <a:xfrm>
          <a:off x="4738853" y="994410"/>
          <a:ext cx="4061874"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b="0" i="0" u="sng" kern="1200" dirty="0">
              <a:latin typeface="Arial" panose="020B0604020202020204" pitchFamily="34" charset="0"/>
              <a:ea typeface="Verdana" panose="020B0604030504040204" pitchFamily="34" charset="0"/>
              <a:cs typeface="Arial" panose="020B0604020202020204" pitchFamily="34" charset="0"/>
            </a:rPr>
            <a:t>Cedo</a:t>
          </a:r>
        </a:p>
      </dsp:txBody>
      <dsp:txXfrm>
        <a:off x="4803577" y="1059134"/>
        <a:ext cx="3932426" cy="1196432"/>
      </dsp:txXfrm>
    </dsp:sp>
    <dsp:sp modelId="{7E3FD0CF-9B73-4151-A688-DCA08E483931}">
      <dsp:nvSpPr>
        <dsp:cNvPr id="0" name=""/>
        <dsp:cNvSpPr/>
      </dsp:nvSpPr>
      <dsp:spPr>
        <a:xfrm>
          <a:off x="9477707" y="994410"/>
          <a:ext cx="4061874"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Determinação do Caminho Critico</a:t>
          </a:r>
        </a:p>
      </dsp:txBody>
      <dsp:txXfrm>
        <a:off x="9542431" y="1059134"/>
        <a:ext cx="3932426" cy="11964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49E2C-2017-443D-8A00-B9923A94B265}">
      <dsp:nvSpPr>
        <dsp:cNvPr id="0" name=""/>
        <dsp:cNvSpPr/>
      </dsp:nvSpPr>
      <dsp:spPr>
        <a:xfrm>
          <a:off x="1016309" y="0"/>
          <a:ext cx="11518179" cy="3314700"/>
        </a:xfrm>
        <a:prstGeom prst="leftArrow">
          <a:avLst/>
        </a:prstGeom>
        <a:solidFill>
          <a:schemeClr val="accent6">
            <a:lumMod val="40000"/>
            <a:lumOff val="60000"/>
          </a:schemeClr>
        </a:solidFill>
        <a:ln>
          <a:solidFill>
            <a:srgbClr val="0000FF"/>
          </a:solidFill>
        </a:ln>
        <a:effectLst/>
        <a:scene3d>
          <a:camera prst="orthographicFront"/>
          <a:lightRig rig="threePt" dir="t">
            <a:rot lat="0" lon="0" rev="7500000"/>
          </a:lightRig>
        </a:scene3d>
        <a:sp3d z="-152400" extrusionH="63500" prstMaterial="matte">
          <a:bevelT w="144450" h="6350"/>
          <a:contourClr>
            <a:schemeClr val="bg1"/>
          </a:contourClr>
        </a:sp3d>
      </dsp:spPr>
      <dsp:style>
        <a:lnRef idx="0">
          <a:scrgbClr r="0" g="0" b="0"/>
        </a:lnRef>
        <a:fillRef idx="3">
          <a:scrgbClr r="0" g="0" b="0"/>
        </a:fillRef>
        <a:effectRef idx="0">
          <a:scrgbClr r="0" g="0" b="0"/>
        </a:effectRef>
        <a:fontRef idx="minor"/>
      </dsp:style>
    </dsp:sp>
    <dsp:sp modelId="{1A22086A-838A-4D00-AA71-4677295E6183}">
      <dsp:nvSpPr>
        <dsp:cNvPr id="0" name=""/>
        <dsp:cNvSpPr/>
      </dsp:nvSpPr>
      <dsp:spPr>
        <a:xfrm>
          <a:off x="9485559" y="994410"/>
          <a:ext cx="4065239" cy="1325880"/>
        </a:xfrm>
        <a:prstGeom prst="roundRect">
          <a:avLst/>
        </a:prstGeom>
        <a:solidFill>
          <a:srgbClr val="0000FF"/>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0" kern="1200" dirty="0">
              <a:solidFill>
                <a:schemeClr val="bg1"/>
              </a:solidFill>
              <a:latin typeface="Arial" panose="020B0604020202020204" pitchFamily="34" charset="0"/>
              <a:ea typeface="Verdana" panose="020B0604030504040204" pitchFamily="34" charset="0"/>
              <a:cs typeface="Arial" panose="020B0604020202020204" pitchFamily="34" charset="0"/>
            </a:rPr>
            <a:t>Regressão</a:t>
          </a:r>
        </a:p>
      </dsp:txBody>
      <dsp:txXfrm>
        <a:off x="9550283" y="1059134"/>
        <a:ext cx="3935791" cy="1196432"/>
      </dsp:txXfrm>
    </dsp:sp>
    <dsp:sp modelId="{18AB851F-09E2-4948-B0D7-4B2D122B0E1B}">
      <dsp:nvSpPr>
        <dsp:cNvPr id="0" name=""/>
        <dsp:cNvSpPr/>
      </dsp:nvSpPr>
      <dsp:spPr>
        <a:xfrm>
          <a:off x="4742779" y="994410"/>
          <a:ext cx="4065239"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u="sng" kern="1200" dirty="0">
              <a:latin typeface="Arial" panose="020B0604020202020204" pitchFamily="34" charset="0"/>
              <a:ea typeface="Verdana" panose="020B0604030504040204" pitchFamily="34" charset="0"/>
              <a:cs typeface="Arial" panose="020B0604020202020204" pitchFamily="34" charset="0"/>
            </a:rPr>
            <a:t>Tarde</a:t>
          </a:r>
        </a:p>
      </dsp:txBody>
      <dsp:txXfrm>
        <a:off x="4807503" y="1059134"/>
        <a:ext cx="3935791" cy="1196432"/>
      </dsp:txXfrm>
    </dsp:sp>
    <dsp:sp modelId="{7E3FD0CF-9B73-4151-A688-DCA08E483931}">
      <dsp:nvSpPr>
        <dsp:cNvPr id="0" name=""/>
        <dsp:cNvSpPr/>
      </dsp:nvSpPr>
      <dsp:spPr>
        <a:xfrm>
          <a:off x="0" y="994410"/>
          <a:ext cx="4065239"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Cálculo das Folgas</a:t>
          </a:r>
        </a:p>
      </dsp:txBody>
      <dsp:txXfrm>
        <a:off x="64724" y="1059134"/>
        <a:ext cx="3935791" cy="11964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4887599" y="0"/>
          <a:ext cx="11016778"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91440" rIns="170688" bIns="91440" numCol="1" spcCol="1270" anchor="ctr" anchorCtr="0">
          <a:noAutofit/>
        </a:bodyPr>
        <a:lstStyle/>
        <a:p>
          <a:pPr marL="0" lvl="0" indent="0" algn="just" defTabSz="1066800">
            <a:lnSpc>
              <a:spcPct val="90000"/>
            </a:lnSpc>
            <a:spcBef>
              <a:spcPct val="0"/>
            </a:spcBef>
            <a:spcAft>
              <a:spcPct val="35000"/>
            </a:spcAft>
            <a:buNone/>
          </a:pPr>
          <a:r>
            <a:rPr lang="pt-BR" sz="2400" b="1" kern="1200" dirty="0">
              <a:latin typeface="+mn-lt"/>
              <a:ea typeface="Verdana" panose="020B0604030504040204" pitchFamily="34" charset="0"/>
              <a:cs typeface="Verdana" panose="020B0604030504040204" pitchFamily="34" charset="0"/>
            </a:rPr>
            <a:t>Benefício</a:t>
          </a:r>
          <a:r>
            <a:rPr lang="pt-BR" sz="2400" kern="1200" dirty="0">
              <a:latin typeface="+mn-lt"/>
              <a:ea typeface="Verdana" panose="020B0604030504040204" pitchFamily="34" charset="0"/>
              <a:cs typeface="Verdana" panose="020B0604030504040204" pitchFamily="34" charset="0"/>
            </a:rPr>
            <a:t> – Manter a linha de base do cronograma ao longo de todo o projeto, sinalizando, quando necessário, as ações corretivas que deverão ser implementadas para readequação do cronograma.  </a:t>
          </a:r>
        </a:p>
      </dsp:txBody>
      <dsp:txXfrm rot="10800000">
        <a:off x="5228369" y="0"/>
        <a:ext cx="10676008" cy="1363080"/>
      </dsp:txXfrm>
    </dsp:sp>
    <dsp:sp modelId="{15133211-2EE8-4DE1-A613-715C7C252194}">
      <dsp:nvSpPr>
        <dsp:cNvPr id="0" name=""/>
        <dsp:cNvSpPr/>
      </dsp:nvSpPr>
      <dsp:spPr>
        <a:xfrm>
          <a:off x="3321758"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4A769-4A29-4714-B54C-6584E2729449}">
      <dsp:nvSpPr>
        <dsp:cNvPr id="0" name=""/>
        <dsp:cNvSpPr/>
      </dsp:nvSpPr>
      <dsp:spPr>
        <a:xfrm>
          <a:off x="4974493" y="2645631"/>
          <a:ext cx="3562363" cy="3562363"/>
        </a:xfrm>
        <a:prstGeom prst="gear9">
          <a:avLst/>
        </a:prstGeom>
        <a:solidFill>
          <a:srgbClr val="00FF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chemeClr val="tx1"/>
              </a:solidFill>
              <a:latin typeface="+mn-lt"/>
              <a:ea typeface="Verdana" panose="020B0604030504040204" pitchFamily="34" charset="0"/>
              <a:cs typeface="Arial" panose="020B0604020202020204" pitchFamily="34" charset="0"/>
            </a:rPr>
            <a:t>Procedimentos</a:t>
          </a:r>
        </a:p>
      </dsp:txBody>
      <dsp:txXfrm>
        <a:off x="5690686" y="3480098"/>
        <a:ext cx="2129977" cy="1831128"/>
      </dsp:txXfrm>
    </dsp:sp>
    <dsp:sp modelId="{1181043B-A839-42EB-B8C0-94B419E77D60}">
      <dsp:nvSpPr>
        <dsp:cNvPr id="0" name=""/>
        <dsp:cNvSpPr/>
      </dsp:nvSpPr>
      <dsp:spPr>
        <a:xfrm>
          <a:off x="1871929" y="2072647"/>
          <a:ext cx="2590809" cy="2590809"/>
        </a:xfrm>
        <a:prstGeom prst="gear6">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pt-BR" sz="2200" b="1" kern="1200" dirty="0">
              <a:solidFill>
                <a:schemeClr val="tx1"/>
              </a:solidFill>
              <a:latin typeface="+mn-lt"/>
              <a:ea typeface="Verdana" panose="020B0604030504040204" pitchFamily="34" charset="0"/>
              <a:cs typeface="Arial" panose="020B0604020202020204" pitchFamily="34" charset="0"/>
            </a:rPr>
            <a:t>Processos</a:t>
          </a:r>
        </a:p>
      </dsp:txBody>
      <dsp:txXfrm>
        <a:off x="2524173" y="2728833"/>
        <a:ext cx="1286321" cy="1278437"/>
      </dsp:txXfrm>
    </dsp:sp>
    <dsp:sp modelId="{D4CAD5D1-D445-4DC2-8F9B-9484C1AFF97A}">
      <dsp:nvSpPr>
        <dsp:cNvPr id="0" name=""/>
        <dsp:cNvSpPr/>
      </dsp:nvSpPr>
      <dsp:spPr>
        <a:xfrm rot="20700000">
          <a:off x="3323047" y="285253"/>
          <a:ext cx="2538464" cy="2538464"/>
        </a:xfrm>
        <a:prstGeom prst="gear6">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chemeClr val="bg1"/>
              </a:solidFill>
              <a:latin typeface="+mn-lt"/>
              <a:ea typeface="Verdana" panose="020B0604030504040204" pitchFamily="34" charset="0"/>
              <a:cs typeface="Arial" panose="020B0604020202020204" pitchFamily="34" charset="0"/>
            </a:rPr>
            <a:t>Políticas</a:t>
          </a:r>
        </a:p>
      </dsp:txBody>
      <dsp:txXfrm rot="-20700000">
        <a:off x="3879807" y="842013"/>
        <a:ext cx="1424945" cy="1424945"/>
      </dsp:txXfrm>
    </dsp:sp>
    <dsp:sp modelId="{FEDA68AD-9450-4617-B357-73B855DF165D}">
      <dsp:nvSpPr>
        <dsp:cNvPr id="0" name=""/>
        <dsp:cNvSpPr/>
      </dsp:nvSpPr>
      <dsp:spPr>
        <a:xfrm>
          <a:off x="4907716" y="1916998"/>
          <a:ext cx="4559824" cy="4559824"/>
        </a:xfrm>
        <a:prstGeom prst="circularArrow">
          <a:avLst>
            <a:gd name="adj1" fmla="val 4687"/>
            <a:gd name="adj2" fmla="val 299029"/>
            <a:gd name="adj3" fmla="val 2552811"/>
            <a:gd name="adj4" fmla="val 15784478"/>
            <a:gd name="adj5" fmla="val 5469"/>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7948DEA-E96B-40FA-9F12-5712B88ADA46}">
      <dsp:nvSpPr>
        <dsp:cNvPr id="0" name=""/>
        <dsp:cNvSpPr/>
      </dsp:nvSpPr>
      <dsp:spPr>
        <a:xfrm>
          <a:off x="1413102" y="1489603"/>
          <a:ext cx="3312997" cy="3312997"/>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4EA0470-CBA1-4B10-9625-5DB0146D8108}">
      <dsp:nvSpPr>
        <dsp:cNvPr id="0" name=""/>
        <dsp:cNvSpPr/>
      </dsp:nvSpPr>
      <dsp:spPr>
        <a:xfrm>
          <a:off x="2735874" y="-280562"/>
          <a:ext cx="3572078" cy="3572078"/>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F828A-2A57-4852-8409-7AFDF5D7B339}">
      <dsp:nvSpPr>
        <dsp:cNvPr id="0" name=""/>
        <dsp:cNvSpPr/>
      </dsp:nvSpPr>
      <dsp:spPr>
        <a:xfrm>
          <a:off x="9631213" y="2420342"/>
          <a:ext cx="1393395" cy="331564"/>
        </a:xfrm>
        <a:custGeom>
          <a:avLst/>
          <a:gdLst/>
          <a:ahLst/>
          <a:cxnLst/>
          <a:rect l="0" t="0" r="0" b="0"/>
          <a:pathLst>
            <a:path>
              <a:moveTo>
                <a:pt x="0" y="0"/>
              </a:moveTo>
              <a:lnTo>
                <a:pt x="0" y="225951"/>
              </a:lnTo>
              <a:lnTo>
                <a:pt x="1393395" y="225951"/>
              </a:lnTo>
              <a:lnTo>
                <a:pt x="1393395"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A3B009EC-9672-4506-B46F-B7202E2C8784}">
      <dsp:nvSpPr>
        <dsp:cNvPr id="0" name=""/>
        <dsp:cNvSpPr/>
      </dsp:nvSpPr>
      <dsp:spPr>
        <a:xfrm>
          <a:off x="9585493" y="2420342"/>
          <a:ext cx="91440" cy="331564"/>
        </a:xfrm>
        <a:custGeom>
          <a:avLst/>
          <a:gdLst/>
          <a:ahLst/>
          <a:cxnLst/>
          <a:rect l="0" t="0" r="0" b="0"/>
          <a:pathLst>
            <a:path>
              <a:moveTo>
                <a:pt x="45720" y="0"/>
              </a:moveTo>
              <a:lnTo>
                <a:pt x="4572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1DA20AFC-C0A4-441F-BE32-047159730D00}">
      <dsp:nvSpPr>
        <dsp:cNvPr id="0" name=""/>
        <dsp:cNvSpPr/>
      </dsp:nvSpPr>
      <dsp:spPr>
        <a:xfrm>
          <a:off x="8237817" y="3475839"/>
          <a:ext cx="696697" cy="331564"/>
        </a:xfrm>
        <a:custGeom>
          <a:avLst/>
          <a:gdLst/>
          <a:ahLst/>
          <a:cxnLst/>
          <a:rect l="0" t="0" r="0" b="0"/>
          <a:pathLst>
            <a:path>
              <a:moveTo>
                <a:pt x="0" y="0"/>
              </a:moveTo>
              <a:lnTo>
                <a:pt x="0" y="225951"/>
              </a:lnTo>
              <a:lnTo>
                <a:pt x="696697" y="225951"/>
              </a:lnTo>
              <a:lnTo>
                <a:pt x="696697"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6B36E09F-890C-4869-A6B0-4AD7464939C8}">
      <dsp:nvSpPr>
        <dsp:cNvPr id="0" name=""/>
        <dsp:cNvSpPr/>
      </dsp:nvSpPr>
      <dsp:spPr>
        <a:xfrm>
          <a:off x="7541119" y="3475839"/>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FA62DA8A-3871-4EF1-AB80-40E32465DB22}">
      <dsp:nvSpPr>
        <dsp:cNvPr id="0" name=""/>
        <dsp:cNvSpPr/>
      </dsp:nvSpPr>
      <dsp:spPr>
        <a:xfrm>
          <a:off x="8237817" y="2420342"/>
          <a:ext cx="1393395" cy="331564"/>
        </a:xfrm>
        <a:custGeom>
          <a:avLst/>
          <a:gdLst/>
          <a:ahLst/>
          <a:cxnLst/>
          <a:rect l="0" t="0" r="0" b="0"/>
          <a:pathLst>
            <a:path>
              <a:moveTo>
                <a:pt x="1393395" y="0"/>
              </a:moveTo>
              <a:lnTo>
                <a:pt x="1393395"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3E59C111-9F47-49C6-B7B2-9FEA501FCF32}">
      <dsp:nvSpPr>
        <dsp:cNvPr id="0" name=""/>
        <dsp:cNvSpPr/>
      </dsp:nvSpPr>
      <dsp:spPr>
        <a:xfrm>
          <a:off x="6306065" y="1447293"/>
          <a:ext cx="3325147" cy="249116"/>
        </a:xfrm>
        <a:custGeom>
          <a:avLst/>
          <a:gdLst/>
          <a:ahLst/>
          <a:cxnLst/>
          <a:rect l="0" t="0" r="0" b="0"/>
          <a:pathLst>
            <a:path>
              <a:moveTo>
                <a:pt x="0" y="0"/>
              </a:moveTo>
              <a:lnTo>
                <a:pt x="0" y="143503"/>
              </a:lnTo>
              <a:lnTo>
                <a:pt x="3325147" y="143503"/>
              </a:lnTo>
              <a:lnTo>
                <a:pt x="3325147" y="249116"/>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0AF994DF-23FE-4311-9277-5A3ED0EC0E07}">
      <dsp:nvSpPr>
        <dsp:cNvPr id="0" name=""/>
        <dsp:cNvSpPr/>
      </dsp:nvSpPr>
      <dsp:spPr>
        <a:xfrm>
          <a:off x="6147723" y="2420342"/>
          <a:ext cx="696697" cy="331564"/>
        </a:xfrm>
        <a:custGeom>
          <a:avLst/>
          <a:gdLst/>
          <a:ahLst/>
          <a:cxnLst/>
          <a:rect l="0" t="0" r="0" b="0"/>
          <a:pathLst>
            <a:path>
              <a:moveTo>
                <a:pt x="0" y="0"/>
              </a:moveTo>
              <a:lnTo>
                <a:pt x="0" y="225951"/>
              </a:lnTo>
              <a:lnTo>
                <a:pt x="696697" y="225951"/>
              </a:lnTo>
              <a:lnTo>
                <a:pt x="696697"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9BEEE87B-30AA-408A-93A0-BE2037D45587}">
      <dsp:nvSpPr>
        <dsp:cNvPr id="0" name=""/>
        <dsp:cNvSpPr/>
      </dsp:nvSpPr>
      <dsp:spPr>
        <a:xfrm>
          <a:off x="5451025" y="2420342"/>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59924B03-084D-49E3-92B7-1993D898B4A8}">
      <dsp:nvSpPr>
        <dsp:cNvPr id="0" name=""/>
        <dsp:cNvSpPr/>
      </dsp:nvSpPr>
      <dsp:spPr>
        <a:xfrm>
          <a:off x="6147723" y="1447293"/>
          <a:ext cx="158341" cy="249116"/>
        </a:xfrm>
        <a:custGeom>
          <a:avLst/>
          <a:gdLst/>
          <a:ahLst/>
          <a:cxnLst/>
          <a:rect l="0" t="0" r="0" b="0"/>
          <a:pathLst>
            <a:path>
              <a:moveTo>
                <a:pt x="158341" y="0"/>
              </a:moveTo>
              <a:lnTo>
                <a:pt x="158341" y="143503"/>
              </a:lnTo>
              <a:lnTo>
                <a:pt x="0" y="143503"/>
              </a:lnTo>
              <a:lnTo>
                <a:pt x="0" y="249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83D024-5E02-4FFF-B3FB-AF188AD306E4}">
      <dsp:nvSpPr>
        <dsp:cNvPr id="0" name=""/>
        <dsp:cNvSpPr/>
      </dsp:nvSpPr>
      <dsp:spPr>
        <a:xfrm>
          <a:off x="4057630" y="3475839"/>
          <a:ext cx="696697" cy="331564"/>
        </a:xfrm>
        <a:custGeom>
          <a:avLst/>
          <a:gdLst/>
          <a:ahLst/>
          <a:cxnLst/>
          <a:rect l="0" t="0" r="0" b="0"/>
          <a:pathLst>
            <a:path>
              <a:moveTo>
                <a:pt x="0" y="0"/>
              </a:moveTo>
              <a:lnTo>
                <a:pt x="0" y="225951"/>
              </a:lnTo>
              <a:lnTo>
                <a:pt x="696697" y="225951"/>
              </a:lnTo>
              <a:lnTo>
                <a:pt x="696697"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B8E10368-1D51-4807-84DA-33E6AF3279E2}">
      <dsp:nvSpPr>
        <dsp:cNvPr id="0" name=""/>
        <dsp:cNvSpPr/>
      </dsp:nvSpPr>
      <dsp:spPr>
        <a:xfrm>
          <a:off x="3360932" y="3475839"/>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C420A660-7FEE-47F7-B07C-F61613D9F510}">
      <dsp:nvSpPr>
        <dsp:cNvPr id="0" name=""/>
        <dsp:cNvSpPr/>
      </dsp:nvSpPr>
      <dsp:spPr>
        <a:xfrm>
          <a:off x="2682133" y="2418945"/>
          <a:ext cx="1375496" cy="332962"/>
        </a:xfrm>
        <a:custGeom>
          <a:avLst/>
          <a:gdLst/>
          <a:ahLst/>
          <a:cxnLst/>
          <a:rect l="0" t="0" r="0" b="0"/>
          <a:pathLst>
            <a:path>
              <a:moveTo>
                <a:pt x="0" y="0"/>
              </a:moveTo>
              <a:lnTo>
                <a:pt x="0" y="227348"/>
              </a:lnTo>
              <a:lnTo>
                <a:pt x="1375496" y="227348"/>
              </a:lnTo>
              <a:lnTo>
                <a:pt x="1375496" y="332962"/>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BE3A810D-4473-49B9-AA88-266115064904}">
      <dsp:nvSpPr>
        <dsp:cNvPr id="0" name=""/>
        <dsp:cNvSpPr/>
      </dsp:nvSpPr>
      <dsp:spPr>
        <a:xfrm>
          <a:off x="1288737" y="3474442"/>
          <a:ext cx="666463" cy="284292"/>
        </a:xfrm>
        <a:custGeom>
          <a:avLst/>
          <a:gdLst/>
          <a:ahLst/>
          <a:cxnLst/>
          <a:rect l="0" t="0" r="0" b="0"/>
          <a:pathLst>
            <a:path>
              <a:moveTo>
                <a:pt x="0" y="0"/>
              </a:moveTo>
              <a:lnTo>
                <a:pt x="0" y="178679"/>
              </a:lnTo>
              <a:lnTo>
                <a:pt x="666463" y="178679"/>
              </a:lnTo>
              <a:lnTo>
                <a:pt x="666463" y="284292"/>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EC917635-8763-4EDB-BBA1-F60D9B0D3E42}">
      <dsp:nvSpPr>
        <dsp:cNvPr id="0" name=""/>
        <dsp:cNvSpPr/>
      </dsp:nvSpPr>
      <dsp:spPr>
        <a:xfrm>
          <a:off x="592039" y="3474442"/>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886E1C1E-5931-4B57-A71A-227928D8E252}">
      <dsp:nvSpPr>
        <dsp:cNvPr id="0" name=""/>
        <dsp:cNvSpPr/>
      </dsp:nvSpPr>
      <dsp:spPr>
        <a:xfrm>
          <a:off x="1288737" y="2418945"/>
          <a:ext cx="1393395" cy="331564"/>
        </a:xfrm>
        <a:custGeom>
          <a:avLst/>
          <a:gdLst/>
          <a:ahLst/>
          <a:cxnLst/>
          <a:rect l="0" t="0" r="0" b="0"/>
          <a:pathLst>
            <a:path>
              <a:moveTo>
                <a:pt x="1393395" y="0"/>
              </a:moveTo>
              <a:lnTo>
                <a:pt x="1393395"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DA1D17D7-4602-4F44-A7F6-D5664D049E25}">
      <dsp:nvSpPr>
        <dsp:cNvPr id="0" name=""/>
        <dsp:cNvSpPr/>
      </dsp:nvSpPr>
      <dsp:spPr>
        <a:xfrm>
          <a:off x="2682133" y="1447293"/>
          <a:ext cx="3623932" cy="247719"/>
        </a:xfrm>
        <a:custGeom>
          <a:avLst/>
          <a:gdLst/>
          <a:ahLst/>
          <a:cxnLst/>
          <a:rect l="0" t="0" r="0" b="0"/>
          <a:pathLst>
            <a:path>
              <a:moveTo>
                <a:pt x="3623932" y="0"/>
              </a:moveTo>
              <a:lnTo>
                <a:pt x="3623932" y="142105"/>
              </a:lnTo>
              <a:lnTo>
                <a:pt x="0" y="142105"/>
              </a:lnTo>
              <a:lnTo>
                <a:pt x="0" y="247719"/>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515E72F4-7084-4F0F-B456-99562004AAC7}">
      <dsp:nvSpPr>
        <dsp:cNvPr id="0" name=""/>
        <dsp:cNvSpPr/>
      </dsp:nvSpPr>
      <dsp:spPr>
        <a:xfrm>
          <a:off x="5736039" y="723361"/>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92E8C-FEC5-401B-A4E0-C187C5182B8A}">
      <dsp:nvSpPr>
        <dsp:cNvPr id="0" name=""/>
        <dsp:cNvSpPr/>
      </dsp:nvSpPr>
      <dsp:spPr>
        <a:xfrm>
          <a:off x="5862712" y="843699"/>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EAR</a:t>
          </a:r>
        </a:p>
      </dsp:txBody>
      <dsp:txXfrm>
        <a:off x="5883915" y="864902"/>
        <a:ext cx="1097645" cy="681526"/>
      </dsp:txXfrm>
    </dsp:sp>
    <dsp:sp modelId="{AA420D30-5EAE-43DD-93D1-08D1245D6F8A}">
      <dsp:nvSpPr>
        <dsp:cNvPr id="0" name=""/>
        <dsp:cNvSpPr/>
      </dsp:nvSpPr>
      <dsp:spPr>
        <a:xfrm>
          <a:off x="2112107" y="1695012"/>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D0D90F-7BF0-4967-98DE-8783E9D701A4}">
      <dsp:nvSpPr>
        <dsp:cNvPr id="0" name=""/>
        <dsp:cNvSpPr/>
      </dsp:nvSpPr>
      <dsp:spPr>
        <a:xfrm>
          <a:off x="2238779" y="1815351"/>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Equipament</a:t>
          </a:r>
          <a:r>
            <a:rPr lang="pt-BR" sz="1100" kern="1200" dirty="0">
              <a:latin typeface="Times New Roman" pitchFamily="18" charset="0"/>
              <a:cs typeface="Times New Roman" pitchFamily="18" charset="0"/>
            </a:rPr>
            <a:t>o</a:t>
          </a:r>
        </a:p>
      </dsp:txBody>
      <dsp:txXfrm>
        <a:off x="2259982" y="1836554"/>
        <a:ext cx="1097645" cy="681526"/>
      </dsp:txXfrm>
    </dsp:sp>
    <dsp:sp modelId="{41773D1C-9FE1-4523-BF83-6DDBEC6CA219}">
      <dsp:nvSpPr>
        <dsp:cNvPr id="0" name=""/>
        <dsp:cNvSpPr/>
      </dsp:nvSpPr>
      <dsp:spPr>
        <a:xfrm>
          <a:off x="718711" y="2750509"/>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84772-DDF8-4C03-BF65-70ACB15796DB}">
      <dsp:nvSpPr>
        <dsp:cNvPr id="0" name=""/>
        <dsp:cNvSpPr/>
      </dsp:nvSpPr>
      <dsp:spPr>
        <a:xfrm>
          <a:off x="845384" y="2870848"/>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Obra</a:t>
          </a:r>
        </a:p>
      </dsp:txBody>
      <dsp:txXfrm>
        <a:off x="866587" y="2892051"/>
        <a:ext cx="1097645" cy="681526"/>
      </dsp:txXfrm>
    </dsp:sp>
    <dsp:sp modelId="{1635C14E-8BFB-42F0-A3E0-6AE45EC6B176}">
      <dsp:nvSpPr>
        <dsp:cNvPr id="0" name=""/>
        <dsp:cNvSpPr/>
      </dsp:nvSpPr>
      <dsp:spPr>
        <a:xfrm>
          <a:off x="22013" y="38060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068D6B-8EB9-4B99-A568-1A12F19F313A}">
      <dsp:nvSpPr>
        <dsp:cNvPr id="0" name=""/>
        <dsp:cNvSpPr/>
      </dsp:nvSpPr>
      <dsp:spPr>
        <a:xfrm>
          <a:off x="148686" y="39263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Betoneira</a:t>
          </a:r>
        </a:p>
      </dsp:txBody>
      <dsp:txXfrm>
        <a:off x="169889" y="3947548"/>
        <a:ext cx="1097645" cy="681526"/>
      </dsp:txXfrm>
    </dsp:sp>
    <dsp:sp modelId="{39809A01-2002-4C1C-A9DD-345386D75796}">
      <dsp:nvSpPr>
        <dsp:cNvPr id="0" name=""/>
        <dsp:cNvSpPr/>
      </dsp:nvSpPr>
      <dsp:spPr>
        <a:xfrm>
          <a:off x="1385175" y="375873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BC990E-1C77-42D7-93FA-60ABBBE464C1}">
      <dsp:nvSpPr>
        <dsp:cNvPr id="0" name=""/>
        <dsp:cNvSpPr/>
      </dsp:nvSpPr>
      <dsp:spPr>
        <a:xfrm>
          <a:off x="1511847" y="387907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Guindaste</a:t>
          </a:r>
        </a:p>
      </dsp:txBody>
      <dsp:txXfrm>
        <a:off x="1533050" y="3900276"/>
        <a:ext cx="1097645" cy="681526"/>
      </dsp:txXfrm>
    </dsp:sp>
    <dsp:sp modelId="{4679BCB5-A163-4276-8A35-B6D840DE2D3C}">
      <dsp:nvSpPr>
        <dsp:cNvPr id="0" name=""/>
        <dsp:cNvSpPr/>
      </dsp:nvSpPr>
      <dsp:spPr>
        <a:xfrm>
          <a:off x="3487604"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07A54-D275-4471-AB0E-D7FBE793BE95}">
      <dsp:nvSpPr>
        <dsp:cNvPr id="0" name=""/>
        <dsp:cNvSpPr/>
      </dsp:nvSpPr>
      <dsp:spPr>
        <a:xfrm>
          <a:off x="3614276"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Escritório</a:t>
          </a:r>
        </a:p>
      </dsp:txBody>
      <dsp:txXfrm>
        <a:off x="3635479" y="2893448"/>
        <a:ext cx="1097645" cy="681526"/>
      </dsp:txXfrm>
    </dsp:sp>
    <dsp:sp modelId="{2FF98374-8B88-4AB3-82F5-A8456581D4D7}">
      <dsp:nvSpPr>
        <dsp:cNvPr id="0" name=""/>
        <dsp:cNvSpPr/>
      </dsp:nvSpPr>
      <dsp:spPr>
        <a:xfrm>
          <a:off x="2790906"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2FDA61-FBB5-4D00-845F-FF2BB3EA860B}">
      <dsp:nvSpPr>
        <dsp:cNvPr id="0" name=""/>
        <dsp:cNvSpPr/>
      </dsp:nvSpPr>
      <dsp:spPr>
        <a:xfrm>
          <a:off x="2917578"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Computador</a:t>
          </a:r>
        </a:p>
      </dsp:txBody>
      <dsp:txXfrm>
        <a:off x="2938781" y="3948946"/>
        <a:ext cx="1097645" cy="681526"/>
      </dsp:txXfrm>
    </dsp:sp>
    <dsp:sp modelId="{2F3C06C1-6E76-4A6D-BF5D-98D2979EC87D}">
      <dsp:nvSpPr>
        <dsp:cNvPr id="0" name=""/>
        <dsp:cNvSpPr/>
      </dsp:nvSpPr>
      <dsp:spPr>
        <a:xfrm>
          <a:off x="4184302"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B171DB-63F6-487C-8CA2-F1FC6BF5CCFA}">
      <dsp:nvSpPr>
        <dsp:cNvPr id="0" name=""/>
        <dsp:cNvSpPr/>
      </dsp:nvSpPr>
      <dsp:spPr>
        <a:xfrm>
          <a:off x="4310974"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err="1">
              <a:latin typeface="Arial" panose="020B0604020202020204" pitchFamily="34" charset="0"/>
              <a:cs typeface="Arial" panose="020B0604020202020204" pitchFamily="34" charset="0"/>
            </a:rPr>
            <a:t>Ploter</a:t>
          </a:r>
          <a:endParaRPr lang="pt-BR" sz="1100" kern="1200" dirty="0">
            <a:latin typeface="Arial" panose="020B0604020202020204" pitchFamily="34" charset="0"/>
            <a:cs typeface="Arial" panose="020B0604020202020204" pitchFamily="34" charset="0"/>
          </a:endParaRPr>
        </a:p>
      </dsp:txBody>
      <dsp:txXfrm>
        <a:off x="4332177" y="3948946"/>
        <a:ext cx="1097645" cy="681526"/>
      </dsp:txXfrm>
    </dsp:sp>
    <dsp:sp modelId="{FD62E5ED-8B7D-4038-BADE-805B2488F9E4}">
      <dsp:nvSpPr>
        <dsp:cNvPr id="0" name=""/>
        <dsp:cNvSpPr/>
      </dsp:nvSpPr>
      <dsp:spPr>
        <a:xfrm>
          <a:off x="5577698" y="1696409"/>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D88560-EAD3-400F-92D7-E7F752F84789}">
      <dsp:nvSpPr>
        <dsp:cNvPr id="0" name=""/>
        <dsp:cNvSpPr/>
      </dsp:nvSpPr>
      <dsp:spPr>
        <a:xfrm>
          <a:off x="5704370" y="1816748"/>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Material</a:t>
          </a:r>
        </a:p>
      </dsp:txBody>
      <dsp:txXfrm>
        <a:off x="5725573" y="1837951"/>
        <a:ext cx="1097645" cy="681526"/>
      </dsp:txXfrm>
    </dsp:sp>
    <dsp:sp modelId="{0CF6884D-E419-4788-AEA8-231CD4B2DB68}">
      <dsp:nvSpPr>
        <dsp:cNvPr id="0" name=""/>
        <dsp:cNvSpPr/>
      </dsp:nvSpPr>
      <dsp:spPr>
        <a:xfrm>
          <a:off x="4881000"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C6BBE4-76D5-46C7-8F4B-091C25ECF946}">
      <dsp:nvSpPr>
        <dsp:cNvPr id="0" name=""/>
        <dsp:cNvSpPr/>
      </dsp:nvSpPr>
      <dsp:spPr>
        <a:xfrm>
          <a:off x="5007672"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Cimento</a:t>
          </a:r>
        </a:p>
      </dsp:txBody>
      <dsp:txXfrm>
        <a:off x="5028875" y="2893448"/>
        <a:ext cx="1097645" cy="681526"/>
      </dsp:txXfrm>
    </dsp:sp>
    <dsp:sp modelId="{BF040EAF-2437-494D-A1F8-1D47D48D95C8}">
      <dsp:nvSpPr>
        <dsp:cNvPr id="0" name=""/>
        <dsp:cNvSpPr/>
      </dsp:nvSpPr>
      <dsp:spPr>
        <a:xfrm>
          <a:off x="6274396"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156928-687D-4CAE-BB03-675C369B100A}">
      <dsp:nvSpPr>
        <dsp:cNvPr id="0" name=""/>
        <dsp:cNvSpPr/>
      </dsp:nvSpPr>
      <dsp:spPr>
        <a:xfrm>
          <a:off x="6401068"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Areia</a:t>
          </a:r>
        </a:p>
      </dsp:txBody>
      <dsp:txXfrm>
        <a:off x="6422271" y="2893448"/>
        <a:ext cx="1097645" cy="681526"/>
      </dsp:txXfrm>
    </dsp:sp>
    <dsp:sp modelId="{AF38AEA5-8EBF-4AFD-B124-25EE58B95DBA}">
      <dsp:nvSpPr>
        <dsp:cNvPr id="0" name=""/>
        <dsp:cNvSpPr/>
      </dsp:nvSpPr>
      <dsp:spPr>
        <a:xfrm>
          <a:off x="9061187" y="1696409"/>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FDEA4C-E509-4C67-B476-16D6094ADDD5}">
      <dsp:nvSpPr>
        <dsp:cNvPr id="0" name=""/>
        <dsp:cNvSpPr/>
      </dsp:nvSpPr>
      <dsp:spPr>
        <a:xfrm>
          <a:off x="9187860" y="1816748"/>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Pessoal</a:t>
          </a:r>
        </a:p>
      </dsp:txBody>
      <dsp:txXfrm>
        <a:off x="9209063" y="1837951"/>
        <a:ext cx="1097645" cy="681526"/>
      </dsp:txXfrm>
    </dsp:sp>
    <dsp:sp modelId="{A47AC0FA-A95F-4585-A8EE-E1D4FC887D13}">
      <dsp:nvSpPr>
        <dsp:cNvPr id="0" name=""/>
        <dsp:cNvSpPr/>
      </dsp:nvSpPr>
      <dsp:spPr>
        <a:xfrm>
          <a:off x="7667791"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2E422F-22E0-4142-BE13-1EE17BD0B4D1}">
      <dsp:nvSpPr>
        <dsp:cNvPr id="0" name=""/>
        <dsp:cNvSpPr/>
      </dsp:nvSpPr>
      <dsp:spPr>
        <a:xfrm>
          <a:off x="7794464"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Engenheiro Civil</a:t>
          </a:r>
        </a:p>
      </dsp:txBody>
      <dsp:txXfrm>
        <a:off x="7815667" y="2893448"/>
        <a:ext cx="1097645" cy="681526"/>
      </dsp:txXfrm>
    </dsp:sp>
    <dsp:sp modelId="{EC13F581-A314-463A-B4AC-97BAE9C844D2}">
      <dsp:nvSpPr>
        <dsp:cNvPr id="0" name=""/>
        <dsp:cNvSpPr/>
      </dsp:nvSpPr>
      <dsp:spPr>
        <a:xfrm>
          <a:off x="6971094"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21B4F-2D5A-4692-9DF8-23685F76F49C}">
      <dsp:nvSpPr>
        <dsp:cNvPr id="0" name=""/>
        <dsp:cNvSpPr/>
      </dsp:nvSpPr>
      <dsp:spPr>
        <a:xfrm>
          <a:off x="7097766"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Pleno</a:t>
          </a:r>
        </a:p>
      </dsp:txBody>
      <dsp:txXfrm>
        <a:off x="7118969" y="3948946"/>
        <a:ext cx="1097645" cy="681526"/>
      </dsp:txXfrm>
    </dsp:sp>
    <dsp:sp modelId="{1C0AE0CE-F7F0-47D6-90C7-72A2757B65A8}">
      <dsp:nvSpPr>
        <dsp:cNvPr id="0" name=""/>
        <dsp:cNvSpPr/>
      </dsp:nvSpPr>
      <dsp:spPr>
        <a:xfrm>
          <a:off x="8364489"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0BFDAE-367C-40BC-A140-C875C48E9CB6}">
      <dsp:nvSpPr>
        <dsp:cNvPr id="0" name=""/>
        <dsp:cNvSpPr/>
      </dsp:nvSpPr>
      <dsp:spPr>
        <a:xfrm>
          <a:off x="8491162"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Júnior</a:t>
          </a:r>
        </a:p>
      </dsp:txBody>
      <dsp:txXfrm>
        <a:off x="8512365" y="3948946"/>
        <a:ext cx="1097645" cy="681526"/>
      </dsp:txXfrm>
    </dsp:sp>
    <dsp:sp modelId="{8DEFE081-061D-4AC5-A35C-609E28AE4898}">
      <dsp:nvSpPr>
        <dsp:cNvPr id="0" name=""/>
        <dsp:cNvSpPr/>
      </dsp:nvSpPr>
      <dsp:spPr>
        <a:xfrm>
          <a:off x="9061187"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8D2CD8-6AAE-4A28-BD3B-3A1CB3B44549}">
      <dsp:nvSpPr>
        <dsp:cNvPr id="0" name=""/>
        <dsp:cNvSpPr/>
      </dsp:nvSpPr>
      <dsp:spPr>
        <a:xfrm>
          <a:off x="9187860"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Pedreiro</a:t>
          </a:r>
        </a:p>
      </dsp:txBody>
      <dsp:txXfrm>
        <a:off x="9209063" y="2893448"/>
        <a:ext cx="1097645" cy="681526"/>
      </dsp:txXfrm>
    </dsp:sp>
    <dsp:sp modelId="{96FB3AF8-1F78-4C39-9A75-A02C1BC47694}">
      <dsp:nvSpPr>
        <dsp:cNvPr id="0" name=""/>
        <dsp:cNvSpPr/>
      </dsp:nvSpPr>
      <dsp:spPr>
        <a:xfrm>
          <a:off x="10454583"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7FB560-16F1-493E-8642-C175B39CAD9B}">
      <dsp:nvSpPr>
        <dsp:cNvPr id="0" name=""/>
        <dsp:cNvSpPr/>
      </dsp:nvSpPr>
      <dsp:spPr>
        <a:xfrm>
          <a:off x="10581255"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Servente</a:t>
          </a:r>
        </a:p>
      </dsp:txBody>
      <dsp:txXfrm>
        <a:off x="10602458" y="2893448"/>
        <a:ext cx="1097645" cy="6815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2AF98-7C31-49CF-A724-029539A15540}">
      <dsp:nvSpPr>
        <dsp:cNvPr id="0" name=""/>
        <dsp:cNvSpPr/>
      </dsp:nvSpPr>
      <dsp:spPr>
        <a:xfrm>
          <a:off x="1752" y="1886297"/>
          <a:ext cx="2323404" cy="2323404"/>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pt-BR" sz="3600" kern="1200" dirty="0">
              <a:latin typeface="Verdana" panose="020B0604030504040204" pitchFamily="34" charset="0"/>
              <a:ea typeface="Verdana" panose="020B0604030504040204" pitchFamily="34" charset="0"/>
              <a:cs typeface="Verdana" panose="020B0604030504040204" pitchFamily="34" charset="0"/>
            </a:rPr>
            <a:t>CAPEX</a:t>
          </a:r>
        </a:p>
      </dsp:txBody>
      <dsp:txXfrm>
        <a:off x="342007" y="2226552"/>
        <a:ext cx="1642894" cy="1642894"/>
      </dsp:txXfrm>
    </dsp:sp>
    <dsp:sp modelId="{36C59160-5076-4485-9411-B14E3FA99E41}">
      <dsp:nvSpPr>
        <dsp:cNvPr id="0" name=""/>
        <dsp:cNvSpPr/>
      </dsp:nvSpPr>
      <dsp:spPr>
        <a:xfrm>
          <a:off x="2513818" y="2374212"/>
          <a:ext cx="1347574" cy="1347574"/>
        </a:xfrm>
        <a:prstGeom prst="mathPlus">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pt-BR" sz="2200" kern="1200"/>
        </a:p>
      </dsp:txBody>
      <dsp:txXfrm>
        <a:off x="2692439" y="2889524"/>
        <a:ext cx="990332" cy="316950"/>
      </dsp:txXfrm>
    </dsp:sp>
    <dsp:sp modelId="{BAEBC152-F3B6-4143-96D8-C9C28FE27723}">
      <dsp:nvSpPr>
        <dsp:cNvPr id="0" name=""/>
        <dsp:cNvSpPr/>
      </dsp:nvSpPr>
      <dsp:spPr>
        <a:xfrm>
          <a:off x="4050053" y="1886297"/>
          <a:ext cx="2323404" cy="2323404"/>
        </a:xfrm>
        <a:prstGeom prst="ellipse">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pt-BR" sz="3600" kern="1200" dirty="0">
              <a:latin typeface="Verdana" panose="020B0604030504040204" pitchFamily="34" charset="0"/>
              <a:ea typeface="Verdana" panose="020B0604030504040204" pitchFamily="34" charset="0"/>
              <a:cs typeface="Verdana" panose="020B0604030504040204" pitchFamily="34" charset="0"/>
            </a:rPr>
            <a:t>OPEX</a:t>
          </a:r>
        </a:p>
      </dsp:txBody>
      <dsp:txXfrm>
        <a:off x="4390308" y="2226552"/>
        <a:ext cx="1642894" cy="1642894"/>
      </dsp:txXfrm>
    </dsp:sp>
    <dsp:sp modelId="{B7EFB55F-EFCB-476E-B645-922B7AA8CBF3}">
      <dsp:nvSpPr>
        <dsp:cNvPr id="0" name=""/>
        <dsp:cNvSpPr/>
      </dsp:nvSpPr>
      <dsp:spPr>
        <a:xfrm>
          <a:off x="6562118" y="2374212"/>
          <a:ext cx="1347574" cy="1347574"/>
        </a:xfrm>
        <a:prstGeom prst="mathEqual">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pt-BR" sz="2900" kern="1200"/>
        </a:p>
      </dsp:txBody>
      <dsp:txXfrm>
        <a:off x="6740739" y="2651812"/>
        <a:ext cx="990332" cy="792374"/>
      </dsp:txXfrm>
    </dsp:sp>
    <dsp:sp modelId="{28644C1C-BA58-4CFC-B33F-1CE6D63E9EB4}">
      <dsp:nvSpPr>
        <dsp:cNvPr id="0" name=""/>
        <dsp:cNvSpPr/>
      </dsp:nvSpPr>
      <dsp:spPr>
        <a:xfrm>
          <a:off x="8098354" y="1886297"/>
          <a:ext cx="2323404" cy="2323404"/>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pt-BR" sz="3600" kern="1200" dirty="0">
              <a:latin typeface="Verdana" panose="020B0604030504040204" pitchFamily="34" charset="0"/>
              <a:ea typeface="Verdana" panose="020B0604030504040204" pitchFamily="34" charset="0"/>
              <a:cs typeface="Verdana" panose="020B0604030504040204" pitchFamily="34" charset="0"/>
            </a:rPr>
            <a:t>TCO</a:t>
          </a:r>
        </a:p>
      </dsp:txBody>
      <dsp:txXfrm>
        <a:off x="8438609" y="2226552"/>
        <a:ext cx="1642894" cy="1642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4464243" y="0"/>
          <a:ext cx="11581253"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106680" rIns="199136" bIns="106680" numCol="1" spcCol="1270" anchor="ctr" anchorCtr="0">
          <a:noAutofit/>
        </a:bodyPr>
        <a:lstStyle/>
        <a:p>
          <a:pPr marL="0" lvl="0" indent="0" algn="l" defTabSz="1244600">
            <a:lnSpc>
              <a:spcPct val="90000"/>
            </a:lnSpc>
            <a:spcBef>
              <a:spcPct val="0"/>
            </a:spcBef>
            <a:spcAft>
              <a:spcPct val="35000"/>
            </a:spcAft>
            <a:buNone/>
          </a:pPr>
          <a:r>
            <a:rPr lang="pt-BR" sz="2800" b="1" kern="1200" dirty="0">
              <a:latin typeface="+mn-lt"/>
              <a:ea typeface="Verdana" panose="020B0604030504040204" pitchFamily="34" charset="0"/>
              <a:cs typeface="Verdana" panose="020B0604030504040204" pitchFamily="34" charset="0"/>
            </a:rPr>
            <a:t>Benefício</a:t>
          </a:r>
          <a:r>
            <a:rPr lang="pt-BR" sz="2800" kern="1200" dirty="0">
              <a:latin typeface="+mn-lt"/>
              <a:ea typeface="Verdana" panose="020B0604030504040204" pitchFamily="34" charset="0"/>
              <a:cs typeface="Verdana" panose="020B0604030504040204" pitchFamily="34" charset="0"/>
            </a:rPr>
            <a:t> – Fornecer orientação e instruções sobre como </a:t>
          </a:r>
          <a:r>
            <a:rPr lang="pt-BR" sz="2800" kern="1200">
              <a:latin typeface="+mn-lt"/>
              <a:ea typeface="Verdana" panose="020B0604030504040204" pitchFamily="34" charset="0"/>
              <a:cs typeface="Verdana" panose="020B0604030504040204" pitchFamily="34" charset="0"/>
            </a:rPr>
            <a:t>o cronograma será gerenciado </a:t>
          </a:r>
          <a:r>
            <a:rPr lang="pt-BR" sz="2800" kern="1200" dirty="0">
              <a:latin typeface="+mn-lt"/>
              <a:ea typeface="Verdana" panose="020B0604030504040204" pitchFamily="34" charset="0"/>
              <a:cs typeface="Verdana" panose="020B0604030504040204" pitchFamily="34" charset="0"/>
            </a:rPr>
            <a:t>ao longo de todo o projeto</a:t>
          </a:r>
        </a:p>
      </dsp:txBody>
      <dsp:txXfrm rot="10800000">
        <a:off x="4805013" y="0"/>
        <a:ext cx="11240483" cy="1363080"/>
      </dsp:txXfrm>
    </dsp:sp>
    <dsp:sp modelId="{15133211-2EE8-4DE1-A613-715C7C252194}">
      <dsp:nvSpPr>
        <dsp:cNvPr id="0" name=""/>
        <dsp:cNvSpPr/>
      </dsp:nvSpPr>
      <dsp:spPr>
        <a:xfrm>
          <a:off x="3180639"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3836832" y="0"/>
          <a:ext cx="12417800"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91440" rIns="170688" bIns="91440" numCol="1" spcCol="1270" anchor="ctr" anchorCtr="0">
          <a:noAutofit/>
        </a:bodyPr>
        <a:lstStyle/>
        <a:p>
          <a:pPr marL="0" lvl="0" indent="0" algn="l" defTabSz="1066800">
            <a:lnSpc>
              <a:spcPct val="90000"/>
            </a:lnSpc>
            <a:spcBef>
              <a:spcPct val="0"/>
            </a:spcBef>
            <a:spcAft>
              <a:spcPct val="35000"/>
            </a:spcAft>
            <a:buNone/>
          </a:pPr>
          <a:r>
            <a:rPr lang="pt-BR" sz="2400" b="1" kern="1200" dirty="0">
              <a:latin typeface="+mn-lt"/>
              <a:ea typeface="Verdana" panose="020B0604030504040204" pitchFamily="34" charset="0"/>
              <a:cs typeface="Verdana" panose="020B0604030504040204" pitchFamily="34" charset="0"/>
            </a:rPr>
            <a:t>Benefício</a:t>
          </a:r>
          <a:r>
            <a:rPr lang="pt-BR" sz="2400" kern="1200" dirty="0">
              <a:latin typeface="+mn-lt"/>
              <a:ea typeface="Verdana" panose="020B0604030504040204" pitchFamily="34" charset="0"/>
              <a:cs typeface="Verdana" panose="020B0604030504040204" pitchFamily="34" charset="0"/>
            </a:rPr>
            <a:t> – Divisão dos pacotes de trabalho em atividades que fornecem uma base para estimar, programar, executar, monitorar e controlar os trabalhos do projeto.</a:t>
          </a:r>
        </a:p>
      </dsp:txBody>
      <dsp:txXfrm rot="10800000">
        <a:off x="4177602" y="0"/>
        <a:ext cx="12077030" cy="1363080"/>
      </dsp:txXfrm>
    </dsp:sp>
    <dsp:sp modelId="{15133211-2EE8-4DE1-A613-715C7C252194}">
      <dsp:nvSpPr>
        <dsp:cNvPr id="0" name=""/>
        <dsp:cNvSpPr/>
      </dsp:nvSpPr>
      <dsp:spPr>
        <a:xfrm>
          <a:off x="2971502"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5A398-C100-4685-88EF-556FB87D8FDA}">
      <dsp:nvSpPr>
        <dsp:cNvPr id="0" name=""/>
        <dsp:cNvSpPr/>
      </dsp:nvSpPr>
      <dsp:spPr>
        <a:xfrm>
          <a:off x="3307655" y="2024753"/>
          <a:ext cx="250770" cy="1956012"/>
        </a:xfrm>
        <a:custGeom>
          <a:avLst/>
          <a:gdLst/>
          <a:ahLst/>
          <a:cxnLst/>
          <a:rect l="0" t="0" r="0" b="0"/>
          <a:pathLst>
            <a:path>
              <a:moveTo>
                <a:pt x="0" y="0"/>
              </a:moveTo>
              <a:lnTo>
                <a:pt x="0" y="1956012"/>
              </a:lnTo>
              <a:lnTo>
                <a:pt x="250770" y="19560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C46AD2-595C-449D-9F41-2172A319E7B5}">
      <dsp:nvSpPr>
        <dsp:cNvPr id="0" name=""/>
        <dsp:cNvSpPr/>
      </dsp:nvSpPr>
      <dsp:spPr>
        <a:xfrm>
          <a:off x="3307655" y="2024753"/>
          <a:ext cx="250770" cy="769030"/>
        </a:xfrm>
        <a:custGeom>
          <a:avLst/>
          <a:gdLst/>
          <a:ahLst/>
          <a:cxnLst/>
          <a:rect l="0" t="0" r="0" b="0"/>
          <a:pathLst>
            <a:path>
              <a:moveTo>
                <a:pt x="0" y="0"/>
              </a:moveTo>
              <a:lnTo>
                <a:pt x="0" y="769030"/>
              </a:lnTo>
              <a:lnTo>
                <a:pt x="250770" y="76903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1FE373-55F5-4267-96DD-B6A041BCB7D3}">
      <dsp:nvSpPr>
        <dsp:cNvPr id="0" name=""/>
        <dsp:cNvSpPr/>
      </dsp:nvSpPr>
      <dsp:spPr>
        <a:xfrm>
          <a:off x="2964935" y="837771"/>
          <a:ext cx="1011442" cy="351079"/>
        </a:xfrm>
        <a:custGeom>
          <a:avLst/>
          <a:gdLst/>
          <a:ahLst/>
          <a:cxnLst/>
          <a:rect l="0" t="0" r="0" b="0"/>
          <a:pathLst>
            <a:path>
              <a:moveTo>
                <a:pt x="0" y="0"/>
              </a:moveTo>
              <a:lnTo>
                <a:pt x="0" y="175539"/>
              </a:lnTo>
              <a:lnTo>
                <a:pt x="1011442" y="175539"/>
              </a:lnTo>
              <a:lnTo>
                <a:pt x="1011442" y="35107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BDD07E-49A0-4BE5-8850-28F026A5F58F}">
      <dsp:nvSpPr>
        <dsp:cNvPr id="0" name=""/>
        <dsp:cNvSpPr/>
      </dsp:nvSpPr>
      <dsp:spPr>
        <a:xfrm>
          <a:off x="1953493" y="837771"/>
          <a:ext cx="1011442" cy="351079"/>
        </a:xfrm>
        <a:custGeom>
          <a:avLst/>
          <a:gdLst/>
          <a:ahLst/>
          <a:cxnLst/>
          <a:rect l="0" t="0" r="0" b="0"/>
          <a:pathLst>
            <a:path>
              <a:moveTo>
                <a:pt x="1011442" y="0"/>
              </a:moveTo>
              <a:lnTo>
                <a:pt x="1011442" y="175539"/>
              </a:lnTo>
              <a:lnTo>
                <a:pt x="0" y="175539"/>
              </a:lnTo>
              <a:lnTo>
                <a:pt x="0" y="35107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976F67-6664-4F21-BC31-18B78931BDAC}">
      <dsp:nvSpPr>
        <dsp:cNvPr id="0" name=""/>
        <dsp:cNvSpPr/>
      </dsp:nvSpPr>
      <dsp:spPr>
        <a:xfrm>
          <a:off x="2129033" y="1869"/>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kern="1200" dirty="0">
              <a:latin typeface="+mn-lt"/>
              <a:cs typeface="Arial" pitchFamily="34" charset="0"/>
            </a:rPr>
            <a:t>Projeto</a:t>
          </a:r>
        </a:p>
      </dsp:txBody>
      <dsp:txXfrm>
        <a:off x="2129033" y="1869"/>
        <a:ext cx="1671805" cy="835902"/>
      </dsp:txXfrm>
    </dsp:sp>
    <dsp:sp modelId="{47B04F8F-F070-42A0-8712-0BEB00D53010}">
      <dsp:nvSpPr>
        <dsp:cNvPr id="0" name=""/>
        <dsp:cNvSpPr/>
      </dsp:nvSpPr>
      <dsp:spPr>
        <a:xfrm>
          <a:off x="1117591" y="1188850"/>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kern="1200" dirty="0">
              <a:latin typeface="+mn-lt"/>
              <a:cs typeface="Arial" pitchFamily="34" charset="0"/>
            </a:rPr>
            <a:t>Pacote 1</a:t>
          </a:r>
        </a:p>
      </dsp:txBody>
      <dsp:txXfrm>
        <a:off x="1117591" y="1188850"/>
        <a:ext cx="1671805" cy="835902"/>
      </dsp:txXfrm>
    </dsp:sp>
    <dsp:sp modelId="{F9D93BE6-749A-4A4C-A5B5-61514D914E72}">
      <dsp:nvSpPr>
        <dsp:cNvPr id="0" name=""/>
        <dsp:cNvSpPr/>
      </dsp:nvSpPr>
      <dsp:spPr>
        <a:xfrm>
          <a:off x="3140475" y="1188850"/>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kern="1200" dirty="0">
              <a:latin typeface="+mn-lt"/>
              <a:cs typeface="Arial" pitchFamily="34" charset="0"/>
            </a:rPr>
            <a:t>Pacote 2</a:t>
          </a:r>
        </a:p>
      </dsp:txBody>
      <dsp:txXfrm>
        <a:off x="3140475" y="1188850"/>
        <a:ext cx="1671805" cy="835902"/>
      </dsp:txXfrm>
    </dsp:sp>
    <dsp:sp modelId="{F874B76F-9CCC-45DA-8E8A-2F10985D1A7A}">
      <dsp:nvSpPr>
        <dsp:cNvPr id="0" name=""/>
        <dsp:cNvSpPr/>
      </dsp:nvSpPr>
      <dsp:spPr>
        <a:xfrm>
          <a:off x="3558426" y="2375832"/>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mn-lt"/>
              <a:cs typeface="Arial" panose="020B0604020202020204" pitchFamily="34" charset="0"/>
            </a:rPr>
            <a:t>Atividade 2.1</a:t>
          </a:r>
        </a:p>
      </dsp:txBody>
      <dsp:txXfrm>
        <a:off x="3558426" y="2375832"/>
        <a:ext cx="1671805" cy="835902"/>
      </dsp:txXfrm>
    </dsp:sp>
    <dsp:sp modelId="{7CFA0329-2A88-4C54-9A54-D82DFF97F437}">
      <dsp:nvSpPr>
        <dsp:cNvPr id="0" name=""/>
        <dsp:cNvSpPr/>
      </dsp:nvSpPr>
      <dsp:spPr>
        <a:xfrm>
          <a:off x="3558426" y="3562814"/>
          <a:ext cx="1671805" cy="835902"/>
        </a:xfrm>
        <a:prstGeom prst="flowChartDecision">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latin typeface="+mn-lt"/>
              <a:cs typeface="Arial" panose="020B0604020202020204" pitchFamily="34" charset="0"/>
            </a:rPr>
            <a:t>Marco 2</a:t>
          </a:r>
        </a:p>
      </dsp:txBody>
      <dsp:txXfrm>
        <a:off x="3976377" y="3771790"/>
        <a:ext cx="835903" cy="4179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5284348" y="665"/>
          <a:ext cx="10487336" cy="136174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493" tIns="106680" rIns="199136" bIns="106680" numCol="1" spcCol="1270" anchor="ctr" anchorCtr="0">
          <a:noAutofit/>
        </a:bodyPr>
        <a:lstStyle/>
        <a:p>
          <a:pPr marL="0" lvl="0" indent="0" algn="l" defTabSz="1244600">
            <a:lnSpc>
              <a:spcPct val="90000"/>
            </a:lnSpc>
            <a:spcBef>
              <a:spcPct val="0"/>
            </a:spcBef>
            <a:spcAft>
              <a:spcPct val="35000"/>
            </a:spcAft>
            <a:buNone/>
          </a:pPr>
          <a:r>
            <a:rPr lang="pt-BR" sz="2800" b="1" kern="1200" dirty="0">
              <a:latin typeface="+mn-lt"/>
              <a:ea typeface="Verdana" panose="020B0604030504040204" pitchFamily="34" charset="0"/>
              <a:cs typeface="Verdana" panose="020B0604030504040204" pitchFamily="34" charset="0"/>
            </a:rPr>
            <a:t>Benefício</a:t>
          </a:r>
          <a:r>
            <a:rPr lang="pt-BR" sz="2800" kern="1200" dirty="0">
              <a:latin typeface="+mn-lt"/>
              <a:ea typeface="Verdana" panose="020B0604030504040204" pitchFamily="34" charset="0"/>
              <a:cs typeface="Verdana" panose="020B0604030504040204" pitchFamily="34" charset="0"/>
            </a:rPr>
            <a:t> – Definir a sequência lógica do trabalho afim de obter o mais alto nível de eficiência em face de todas as restrições do projeto.</a:t>
          </a:r>
        </a:p>
      </dsp:txBody>
      <dsp:txXfrm rot="10800000">
        <a:off x="5624785" y="665"/>
        <a:ext cx="10146899" cy="1361748"/>
      </dsp:txXfrm>
    </dsp:sp>
    <dsp:sp modelId="{15133211-2EE8-4DE1-A613-715C7C252194}">
      <dsp:nvSpPr>
        <dsp:cNvPr id="0" name=""/>
        <dsp:cNvSpPr/>
      </dsp:nvSpPr>
      <dsp:spPr>
        <a:xfrm>
          <a:off x="3454451" y="665"/>
          <a:ext cx="1361748" cy="1361748"/>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482D0-B077-4668-AC88-8411D7CEE2E0}">
      <dsp:nvSpPr>
        <dsp:cNvPr id="0" name=""/>
        <dsp:cNvSpPr/>
      </dsp:nvSpPr>
      <dsp:spPr>
        <a:xfrm rot="5400000">
          <a:off x="5190904" y="-1809905"/>
          <a:ext cx="1458181" cy="5498859"/>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inicia após o término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construir uma parede e depois pintá-la.</a:t>
          </a:r>
        </a:p>
      </dsp:txBody>
      <dsp:txXfrm rot="-5400000">
        <a:off x="3170566" y="281616"/>
        <a:ext cx="5427676" cy="1315815"/>
      </dsp:txXfrm>
    </dsp:sp>
    <dsp:sp modelId="{92710499-BC9C-4106-9519-89F0C7023F22}">
      <dsp:nvSpPr>
        <dsp:cNvPr id="0" name=""/>
        <dsp:cNvSpPr/>
      </dsp:nvSpPr>
      <dsp:spPr>
        <a:xfrm>
          <a:off x="0" y="3890"/>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Término – Início (TI) ou </a:t>
          </a:r>
        </a:p>
        <a:p>
          <a:pPr marL="0" lvl="0" indent="0" algn="ctr" defTabSz="889000">
            <a:lnSpc>
              <a:spcPct val="90000"/>
            </a:lnSpc>
            <a:spcBef>
              <a:spcPct val="0"/>
            </a:spcBef>
            <a:spcAft>
              <a:spcPct val="35000"/>
            </a:spcAft>
            <a:buNone/>
          </a:pPr>
          <a:r>
            <a:rPr lang="pt-BR" sz="2000" b="1" i="1" kern="1200">
              <a:latin typeface="Arial" panose="020B0604020202020204" pitchFamily="34" charset="0"/>
              <a:cs typeface="Arial" panose="020B0604020202020204" pitchFamily="34" charset="0"/>
            </a:rPr>
            <a:t>Finish to Start</a:t>
          </a:r>
          <a:r>
            <a:rPr lang="pt-BR" sz="2000" b="1" kern="1200">
              <a:latin typeface="Arial" panose="020B0604020202020204" pitchFamily="34" charset="0"/>
              <a:cs typeface="Arial" panose="020B0604020202020204" pitchFamily="34" charset="0"/>
            </a:rPr>
            <a:t> (FS)</a:t>
          </a:r>
          <a:endParaRPr lang="pt-BR" sz="2000" b="1" kern="1200" dirty="0">
            <a:latin typeface="Arial" panose="020B0604020202020204" pitchFamily="34" charset="0"/>
            <a:cs typeface="Arial" panose="020B0604020202020204" pitchFamily="34" charset="0"/>
          </a:endParaRPr>
        </a:p>
      </dsp:txBody>
      <dsp:txXfrm>
        <a:off x="91348" y="95238"/>
        <a:ext cx="2987869" cy="1688571"/>
      </dsp:txXfrm>
    </dsp:sp>
    <dsp:sp modelId="{065F6420-1873-4E99-B8C1-519C4607A174}">
      <dsp:nvSpPr>
        <dsp:cNvPr id="0" name=""/>
        <dsp:cNvSpPr/>
      </dsp:nvSpPr>
      <dsp:spPr>
        <a:xfrm rot="5400000">
          <a:off x="5240338" y="86075"/>
          <a:ext cx="1497014" cy="5636560"/>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termina após o término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Construção de um prédio: fazer a forma e fazer a armação.</a:t>
          </a:r>
        </a:p>
      </dsp:txBody>
      <dsp:txXfrm rot="-5400000">
        <a:off x="3170565" y="2228926"/>
        <a:ext cx="5563482" cy="1350858"/>
      </dsp:txXfrm>
    </dsp:sp>
    <dsp:sp modelId="{4D5F0842-758F-44B0-9ACE-01CC6BDA1D6E}">
      <dsp:nvSpPr>
        <dsp:cNvPr id="0" name=""/>
        <dsp:cNvSpPr/>
      </dsp:nvSpPr>
      <dsp:spPr>
        <a:xfrm>
          <a:off x="0" y="1968721"/>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Término – Término (TT) ou </a:t>
          </a:r>
        </a:p>
        <a:p>
          <a:pPr marL="0" lvl="0" indent="0" algn="ctr" defTabSz="889000">
            <a:lnSpc>
              <a:spcPct val="90000"/>
            </a:lnSpc>
            <a:spcBef>
              <a:spcPct val="0"/>
            </a:spcBef>
            <a:spcAft>
              <a:spcPct val="35000"/>
            </a:spcAft>
            <a:buNone/>
          </a:pPr>
          <a:r>
            <a:rPr lang="pt-BR" sz="2000" b="1" i="1" kern="1200">
              <a:latin typeface="Arial" panose="020B0604020202020204" pitchFamily="34" charset="0"/>
              <a:cs typeface="Arial" panose="020B0604020202020204" pitchFamily="34" charset="0"/>
            </a:rPr>
            <a:t>Finish to Finish </a:t>
          </a:r>
          <a:r>
            <a:rPr lang="pt-BR" sz="2000" b="1" kern="1200">
              <a:latin typeface="Arial" panose="020B0604020202020204" pitchFamily="34" charset="0"/>
              <a:cs typeface="Arial" panose="020B0604020202020204" pitchFamily="34" charset="0"/>
            </a:rPr>
            <a:t>(FF)</a:t>
          </a:r>
          <a:endParaRPr lang="pt-BR" sz="2000" b="1" kern="1200" dirty="0">
            <a:latin typeface="Arial" panose="020B0604020202020204" pitchFamily="34" charset="0"/>
            <a:cs typeface="Arial" panose="020B0604020202020204" pitchFamily="34" charset="0"/>
          </a:endParaRPr>
        </a:p>
      </dsp:txBody>
      <dsp:txXfrm>
        <a:off x="91348" y="2060069"/>
        <a:ext cx="2987869" cy="1688571"/>
      </dsp:txXfrm>
    </dsp:sp>
    <dsp:sp modelId="{89589B0B-5245-46A1-AB9C-F644599AD49F}">
      <dsp:nvSpPr>
        <dsp:cNvPr id="0" name=""/>
        <dsp:cNvSpPr/>
      </dsp:nvSpPr>
      <dsp:spPr>
        <a:xfrm rot="5400000">
          <a:off x="5240338" y="2050906"/>
          <a:ext cx="1497014" cy="5636560"/>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começa após o início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Construir rede de computadores: instalação física e lógica</a:t>
          </a:r>
        </a:p>
      </dsp:txBody>
      <dsp:txXfrm rot="-5400000">
        <a:off x="3170565" y="4193757"/>
        <a:ext cx="5563482" cy="1350858"/>
      </dsp:txXfrm>
    </dsp:sp>
    <dsp:sp modelId="{5CBDA1F7-7579-46BD-82D2-2DB4FF9BB12C}">
      <dsp:nvSpPr>
        <dsp:cNvPr id="0" name=""/>
        <dsp:cNvSpPr/>
      </dsp:nvSpPr>
      <dsp:spPr>
        <a:xfrm>
          <a:off x="0" y="3933553"/>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Início – Início (II)        </a:t>
          </a:r>
        </a:p>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ou </a:t>
          </a:r>
        </a:p>
        <a:p>
          <a:pPr marL="0" lvl="0" indent="0" algn="ctr" defTabSz="889000">
            <a:lnSpc>
              <a:spcPct val="90000"/>
            </a:lnSpc>
            <a:spcBef>
              <a:spcPct val="0"/>
            </a:spcBef>
            <a:spcAft>
              <a:spcPct val="35000"/>
            </a:spcAft>
            <a:buNone/>
          </a:pPr>
          <a:r>
            <a:rPr lang="pt-BR" sz="2000" b="1" i="1" kern="1200" dirty="0">
              <a:latin typeface="Arial" panose="020B0604020202020204" pitchFamily="34" charset="0"/>
              <a:cs typeface="Arial" panose="020B0604020202020204" pitchFamily="34" charset="0"/>
            </a:rPr>
            <a:t>Start </a:t>
          </a:r>
          <a:r>
            <a:rPr lang="pt-BR" sz="2000" b="1" i="1" kern="1200" dirty="0" err="1">
              <a:latin typeface="Arial" panose="020B0604020202020204" pitchFamily="34" charset="0"/>
              <a:cs typeface="Arial" panose="020B0604020202020204" pitchFamily="34" charset="0"/>
            </a:rPr>
            <a:t>to</a:t>
          </a:r>
          <a:r>
            <a:rPr lang="pt-BR" sz="2000" b="1" i="1" kern="1200" dirty="0">
              <a:latin typeface="Arial" panose="020B0604020202020204" pitchFamily="34" charset="0"/>
              <a:cs typeface="Arial" panose="020B0604020202020204" pitchFamily="34" charset="0"/>
            </a:rPr>
            <a:t> Start</a:t>
          </a:r>
          <a:r>
            <a:rPr lang="pt-BR" sz="2000" b="1" kern="1200" dirty="0">
              <a:latin typeface="Arial" panose="020B0604020202020204" pitchFamily="34" charset="0"/>
              <a:cs typeface="Arial" panose="020B0604020202020204" pitchFamily="34" charset="0"/>
            </a:rPr>
            <a:t> (SS)</a:t>
          </a:r>
        </a:p>
      </dsp:txBody>
      <dsp:txXfrm>
        <a:off x="91348" y="4024901"/>
        <a:ext cx="2987869" cy="1688571"/>
      </dsp:txXfrm>
    </dsp:sp>
    <dsp:sp modelId="{9E434096-5F11-4B2C-9BAA-215BFFE91884}">
      <dsp:nvSpPr>
        <dsp:cNvPr id="0" name=""/>
        <dsp:cNvSpPr/>
      </dsp:nvSpPr>
      <dsp:spPr>
        <a:xfrm rot="5400000">
          <a:off x="5240338" y="4015738"/>
          <a:ext cx="1497014" cy="5636560"/>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termina após o início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Troca de equipamentos: tirar o atual e montar o novo.</a:t>
          </a:r>
        </a:p>
      </dsp:txBody>
      <dsp:txXfrm rot="-5400000">
        <a:off x="3170565" y="6158589"/>
        <a:ext cx="5563482" cy="1350858"/>
      </dsp:txXfrm>
    </dsp:sp>
    <dsp:sp modelId="{E4BFE496-0ED1-4EFC-AF18-03145DFB8565}">
      <dsp:nvSpPr>
        <dsp:cNvPr id="0" name=""/>
        <dsp:cNvSpPr/>
      </dsp:nvSpPr>
      <dsp:spPr>
        <a:xfrm>
          <a:off x="0" y="5898384"/>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Início – Término (IT) </a:t>
          </a:r>
        </a:p>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ou </a:t>
          </a:r>
        </a:p>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Start </a:t>
          </a:r>
          <a:r>
            <a:rPr lang="pt-BR" sz="2000" b="1" kern="1200" dirty="0" err="1">
              <a:latin typeface="Arial" panose="020B0604020202020204" pitchFamily="34" charset="0"/>
              <a:cs typeface="Arial" panose="020B0604020202020204" pitchFamily="34" charset="0"/>
            </a:rPr>
            <a:t>to</a:t>
          </a:r>
          <a:r>
            <a:rPr lang="pt-BR" sz="2000" b="1" kern="1200" dirty="0">
              <a:latin typeface="Arial" panose="020B0604020202020204" pitchFamily="34" charset="0"/>
              <a:cs typeface="Arial" panose="020B0604020202020204" pitchFamily="34" charset="0"/>
            </a:rPr>
            <a:t> </a:t>
          </a:r>
          <a:r>
            <a:rPr lang="pt-BR" sz="2000" b="1" kern="1200" dirty="0" err="1">
              <a:latin typeface="Arial" panose="020B0604020202020204" pitchFamily="34" charset="0"/>
              <a:cs typeface="Arial" panose="020B0604020202020204" pitchFamily="34" charset="0"/>
            </a:rPr>
            <a:t>Finish</a:t>
          </a:r>
          <a:r>
            <a:rPr lang="pt-BR" sz="2000" b="1" kern="1200" dirty="0">
              <a:latin typeface="Arial" panose="020B0604020202020204" pitchFamily="34" charset="0"/>
              <a:cs typeface="Arial" panose="020B0604020202020204" pitchFamily="34" charset="0"/>
            </a:rPr>
            <a:t> (SF)</a:t>
          </a:r>
        </a:p>
      </dsp:txBody>
      <dsp:txXfrm>
        <a:off x="91348" y="5989732"/>
        <a:ext cx="2987869" cy="16885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3836832" y="0"/>
          <a:ext cx="12417800"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91440" rIns="170688" bIns="91440" numCol="1" spcCol="1270" anchor="ctr" anchorCtr="0">
          <a:noAutofit/>
        </a:bodyPr>
        <a:lstStyle/>
        <a:p>
          <a:pPr marL="0" lvl="0" indent="0" algn="l" defTabSz="1066800">
            <a:lnSpc>
              <a:spcPct val="90000"/>
            </a:lnSpc>
            <a:spcBef>
              <a:spcPct val="0"/>
            </a:spcBef>
            <a:spcAft>
              <a:spcPct val="35000"/>
            </a:spcAft>
            <a:buNone/>
          </a:pPr>
          <a:r>
            <a:rPr lang="pt-BR" sz="2400" b="1" kern="1200" dirty="0">
              <a:latin typeface="Verdana" panose="020B0604030504040204" pitchFamily="34" charset="0"/>
              <a:ea typeface="Verdana" panose="020B0604030504040204" pitchFamily="34" charset="0"/>
              <a:cs typeface="Verdana" panose="020B0604030504040204" pitchFamily="34" charset="0"/>
            </a:rPr>
            <a:t>Benefício</a:t>
          </a:r>
          <a:r>
            <a:rPr lang="pt-BR" sz="2400" kern="1200" dirty="0">
              <a:latin typeface="Verdana" panose="020B0604030504040204" pitchFamily="34" charset="0"/>
              <a:ea typeface="Verdana" panose="020B0604030504040204" pitchFamily="34" charset="0"/>
              <a:cs typeface="Verdana" panose="020B0604030504040204" pitchFamily="34" charset="0"/>
            </a:rPr>
            <a:t> – Fornecer a quantidade de tempo necessária para concluir cada atividade. </a:t>
          </a:r>
        </a:p>
      </dsp:txBody>
      <dsp:txXfrm rot="10800000">
        <a:off x="4177602" y="0"/>
        <a:ext cx="12077030" cy="1363080"/>
      </dsp:txXfrm>
    </dsp:sp>
    <dsp:sp modelId="{15133211-2EE8-4DE1-A613-715C7C252194}">
      <dsp:nvSpPr>
        <dsp:cNvPr id="0" name=""/>
        <dsp:cNvSpPr/>
      </dsp:nvSpPr>
      <dsp:spPr>
        <a:xfrm>
          <a:off x="2971502"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DA748-AEF3-499D-9AE7-A7F5A416561E}">
      <dsp:nvSpPr>
        <dsp:cNvPr id="0" name=""/>
        <dsp:cNvSpPr/>
      </dsp:nvSpPr>
      <dsp:spPr>
        <a:xfrm rot="10800000">
          <a:off x="2156269" y="0"/>
          <a:ext cx="9926386" cy="154309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461"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latin typeface="Verdana" panose="020B0604030504040204" pitchFamily="34" charset="0"/>
              <a:ea typeface="Verdana" panose="020B0604030504040204" pitchFamily="34" charset="0"/>
              <a:cs typeface="Verdana" panose="020B0604030504040204" pitchFamily="34" charset="0"/>
            </a:rPr>
            <a:t>Duração = Trabalho / Produtividade</a:t>
          </a:r>
          <a:endParaRPr lang="pt-BR" sz="2400" kern="1200" dirty="0"/>
        </a:p>
      </dsp:txBody>
      <dsp:txXfrm rot="10800000">
        <a:off x="2542042" y="0"/>
        <a:ext cx="9540613" cy="1543092"/>
      </dsp:txXfrm>
    </dsp:sp>
    <dsp:sp modelId="{ADB87880-C743-454C-B8A9-04F9F741016B}">
      <dsp:nvSpPr>
        <dsp:cNvPr id="0" name=""/>
        <dsp:cNvSpPr/>
      </dsp:nvSpPr>
      <dsp:spPr>
        <a:xfrm>
          <a:off x="1748918" y="0"/>
          <a:ext cx="1543092" cy="1543092"/>
        </a:xfrm>
        <a:prstGeom prst="ellipse">
          <a:avLst/>
        </a:prstGeom>
        <a:blipFill rotWithShape="1">
          <a:blip xmlns:r="http://schemas.openxmlformats.org/officeDocument/2006/relationships" r:embed="rId1"/>
          <a:srcRect/>
          <a:stretch>
            <a:fillRect l="-26000" r="-2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4808156" y="665"/>
          <a:ext cx="11122258" cy="136174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493" tIns="106680" rIns="199136" bIns="106680" numCol="1" spcCol="1270" anchor="ctr" anchorCtr="0">
          <a:noAutofit/>
        </a:bodyPr>
        <a:lstStyle/>
        <a:p>
          <a:pPr marL="0" lvl="0" indent="0" algn="l" defTabSz="1244600">
            <a:lnSpc>
              <a:spcPct val="90000"/>
            </a:lnSpc>
            <a:spcBef>
              <a:spcPct val="0"/>
            </a:spcBef>
            <a:spcAft>
              <a:spcPct val="35000"/>
            </a:spcAft>
            <a:buNone/>
          </a:pPr>
          <a:r>
            <a:rPr lang="pt-BR" sz="2800" b="1" kern="1200" dirty="0">
              <a:latin typeface="+mn-lt"/>
              <a:ea typeface="Verdana" panose="020B0604030504040204" pitchFamily="34" charset="0"/>
              <a:cs typeface="Verdana" panose="020B0604030504040204" pitchFamily="34" charset="0"/>
            </a:rPr>
            <a:t>Benefício</a:t>
          </a:r>
          <a:r>
            <a:rPr lang="pt-BR" sz="2800" kern="1200" dirty="0">
              <a:latin typeface="+mn-lt"/>
              <a:ea typeface="Verdana" panose="020B0604030504040204" pitchFamily="34" charset="0"/>
              <a:cs typeface="Verdana" panose="020B0604030504040204" pitchFamily="34" charset="0"/>
            </a:rPr>
            <a:t> – O principal benefício deste processo é a geração de um modelo de cronograma com datas planejadas de conclusão das atividades do projeto.</a:t>
          </a:r>
        </a:p>
      </dsp:txBody>
      <dsp:txXfrm rot="10800000">
        <a:off x="5148593" y="665"/>
        <a:ext cx="10781821" cy="1361748"/>
      </dsp:txXfrm>
    </dsp:sp>
    <dsp:sp modelId="{15133211-2EE8-4DE1-A613-715C7C252194}">
      <dsp:nvSpPr>
        <dsp:cNvPr id="0" name=""/>
        <dsp:cNvSpPr/>
      </dsp:nvSpPr>
      <dsp:spPr>
        <a:xfrm>
          <a:off x="3295721" y="665"/>
          <a:ext cx="1361748" cy="1361748"/>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mn-cs"/>
              </a:defRPr>
            </a:lvl1pPr>
          </a:lstStyle>
          <a:p>
            <a:pPr>
              <a:defRPr/>
            </a:pPr>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mn-cs"/>
              </a:defRPr>
            </a:lvl1pPr>
          </a:lstStyle>
          <a:p>
            <a:pPr>
              <a:defRPr/>
            </a:pPr>
            <a:fld id="{09D3BAD1-04B5-4EEE-A8EB-0A8F5F6AB81D}" type="datetimeFigureOut">
              <a:rPr lang="pt-BR"/>
              <a:pPr>
                <a:defRPr/>
              </a:pPr>
              <a:t>09/07/2023</a:t>
            </a:fld>
            <a:endParaRPr lang="pt-B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mn-cs"/>
              </a:defRPr>
            </a:lvl1pPr>
          </a:lstStyle>
          <a:p>
            <a:pPr>
              <a:defRPr/>
            </a:pPr>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D25ECD6-F5DB-4F3E-9689-E133323AC37E}" type="slidenum">
              <a:rPr lang="pt-BR" altLang="pt-BR"/>
              <a:pPr/>
              <a:t>‹nº›</a:t>
            </a:fld>
            <a:endParaRPr lang="pt-BR" altLang="pt-BR"/>
          </a:p>
        </p:txBody>
      </p:sp>
    </p:spTree>
    <p:extLst>
      <p:ext uri="{BB962C8B-B14F-4D97-AF65-F5344CB8AC3E}">
        <p14:creationId xmlns:p14="http://schemas.microsoft.com/office/powerpoint/2010/main" val="3289726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55B27D2-8001-409F-9786-9B08DAA3F560}" type="datetimeFigureOut">
              <a:rPr lang="pt-BR"/>
              <a:pPr>
                <a:defRPr/>
              </a:pPr>
              <a:t>09/07/2023</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AC094A0-DBFF-4992-80E8-A859C9DC321E}" type="slidenum">
              <a:rPr lang="pt-BR" altLang="pt-BR"/>
              <a:pPr/>
              <a:t>‹nº›</a:t>
            </a:fld>
            <a:endParaRPr lang="pt-BR" altLang="pt-BR"/>
          </a:p>
        </p:txBody>
      </p:sp>
    </p:spTree>
    <p:extLst>
      <p:ext uri="{BB962C8B-B14F-4D97-AF65-F5344CB8AC3E}">
        <p14:creationId xmlns:p14="http://schemas.microsoft.com/office/powerpoint/2010/main" val="25340755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00" kern="1200">
        <a:solidFill>
          <a:schemeClr val="tx1"/>
        </a:solidFill>
        <a:latin typeface="+mn-lt"/>
        <a:ea typeface="+mn-ea"/>
        <a:cs typeface="+mn-cs"/>
      </a:defRPr>
    </a:lvl1pPr>
    <a:lvl2pPr marL="685619" algn="l" rtl="0" eaLnBrk="0" fontAlgn="base" hangingPunct="0">
      <a:spcBef>
        <a:spcPct val="30000"/>
      </a:spcBef>
      <a:spcAft>
        <a:spcPct val="0"/>
      </a:spcAft>
      <a:defRPr sz="1800" kern="1200">
        <a:solidFill>
          <a:schemeClr val="tx1"/>
        </a:solidFill>
        <a:latin typeface="+mn-lt"/>
        <a:ea typeface="+mn-ea"/>
        <a:cs typeface="+mn-cs"/>
      </a:defRPr>
    </a:lvl2pPr>
    <a:lvl3pPr marL="1371239" algn="l" rtl="0" eaLnBrk="0" fontAlgn="base" hangingPunct="0">
      <a:spcBef>
        <a:spcPct val="30000"/>
      </a:spcBef>
      <a:spcAft>
        <a:spcPct val="0"/>
      </a:spcAft>
      <a:defRPr sz="1800" kern="1200">
        <a:solidFill>
          <a:schemeClr val="tx1"/>
        </a:solidFill>
        <a:latin typeface="+mn-lt"/>
        <a:ea typeface="+mn-ea"/>
        <a:cs typeface="+mn-cs"/>
      </a:defRPr>
    </a:lvl3pPr>
    <a:lvl4pPr marL="2056856" algn="l" rtl="0" eaLnBrk="0" fontAlgn="base" hangingPunct="0">
      <a:spcBef>
        <a:spcPct val="30000"/>
      </a:spcBef>
      <a:spcAft>
        <a:spcPct val="0"/>
      </a:spcAft>
      <a:defRPr sz="1800" kern="1200">
        <a:solidFill>
          <a:schemeClr val="tx1"/>
        </a:solidFill>
        <a:latin typeface="+mn-lt"/>
        <a:ea typeface="+mn-ea"/>
        <a:cs typeface="+mn-cs"/>
      </a:defRPr>
    </a:lvl4pPr>
    <a:lvl5pPr marL="2742473" algn="l" rtl="0" eaLnBrk="0" fontAlgn="base" hangingPunct="0">
      <a:spcBef>
        <a:spcPct val="30000"/>
      </a:spcBef>
      <a:spcAft>
        <a:spcPct val="0"/>
      </a:spcAft>
      <a:defRPr sz="1800" kern="1200">
        <a:solidFill>
          <a:schemeClr val="tx1"/>
        </a:solidFill>
        <a:latin typeface="+mn-lt"/>
        <a:ea typeface="+mn-ea"/>
        <a:cs typeface="+mn-cs"/>
      </a:defRPr>
    </a:lvl5pPr>
    <a:lvl6pPr marL="3428091" algn="l" defTabSz="1371239" rtl="0" eaLnBrk="1" latinLnBrk="0" hangingPunct="1">
      <a:defRPr sz="1800" kern="1200">
        <a:solidFill>
          <a:schemeClr val="tx1"/>
        </a:solidFill>
        <a:latin typeface="+mn-lt"/>
        <a:ea typeface="+mn-ea"/>
        <a:cs typeface="+mn-cs"/>
      </a:defRPr>
    </a:lvl6pPr>
    <a:lvl7pPr marL="4113710" algn="l" defTabSz="1371239" rtl="0" eaLnBrk="1" latinLnBrk="0" hangingPunct="1">
      <a:defRPr sz="1800" kern="1200">
        <a:solidFill>
          <a:schemeClr val="tx1"/>
        </a:solidFill>
        <a:latin typeface="+mn-lt"/>
        <a:ea typeface="+mn-ea"/>
        <a:cs typeface="+mn-cs"/>
      </a:defRPr>
    </a:lvl7pPr>
    <a:lvl8pPr marL="4799328" algn="l" defTabSz="1371239" rtl="0" eaLnBrk="1" latinLnBrk="0" hangingPunct="1">
      <a:defRPr sz="1800" kern="1200">
        <a:solidFill>
          <a:schemeClr val="tx1"/>
        </a:solidFill>
        <a:latin typeface="+mn-lt"/>
        <a:ea typeface="+mn-ea"/>
        <a:cs typeface="+mn-cs"/>
      </a:defRPr>
    </a:lvl8pPr>
    <a:lvl9pPr marL="5484947" algn="l" defTabSz="137123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a:t>
            </a:fld>
            <a:endParaRPr lang="pt-BR" altLang="pt-BR"/>
          </a:p>
        </p:txBody>
      </p:sp>
    </p:spTree>
    <p:extLst>
      <p:ext uri="{BB962C8B-B14F-4D97-AF65-F5344CB8AC3E}">
        <p14:creationId xmlns:p14="http://schemas.microsoft.com/office/powerpoint/2010/main" val="144874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20</a:t>
            </a:fld>
            <a:endParaRPr lang="pt-BR" altLang="pt-BR"/>
          </a:p>
        </p:txBody>
      </p:sp>
    </p:spTree>
    <p:extLst>
      <p:ext uri="{BB962C8B-B14F-4D97-AF65-F5344CB8AC3E}">
        <p14:creationId xmlns:p14="http://schemas.microsoft.com/office/powerpoint/2010/main" val="22108954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C44C06-471C-492A-BB9B-FD7D0A477D2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39619" name="Rectangle 2"/>
          <p:cNvSpPr>
            <a:spLocks noGrp="1" noRot="1" noChangeAspect="1" noChangeArrowheads="1" noTextEdit="1"/>
          </p:cNvSpPr>
          <p:nvPr>
            <p:ph type="sldImg"/>
          </p:nvPr>
        </p:nvSpPr>
        <p:spPr>
          <a:xfrm>
            <a:off x="993775" y="730250"/>
            <a:ext cx="4868863" cy="3651250"/>
          </a:xfrm>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1293632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02BA00-532A-4AA5-84A7-FF2FD09E0DBC}"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41667" name="Rectangle 2"/>
          <p:cNvSpPr>
            <a:spLocks noGrp="1" noRot="1" noChangeAspect="1" noChangeArrowheads="1" noTextEdit="1"/>
          </p:cNvSpPr>
          <p:nvPr>
            <p:ph type="sldImg"/>
          </p:nvPr>
        </p:nvSpPr>
        <p:spPr>
          <a:xfrm>
            <a:off x="993775" y="730250"/>
            <a:ext cx="4868863" cy="3651250"/>
          </a:xfrm>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021222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6CA095-3324-4A80-9BBD-C8365BA3022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461418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1C34E7DB-4241-4997-8077-C51E0430416B}" type="slidenum">
              <a:rPr lang="pt-BR" smtClean="0">
                <a:cs typeface="Arial" charset="0"/>
              </a:rPr>
              <a:pPr/>
              <a:t>21</a:t>
            </a:fld>
            <a:endParaRPr lang="pt-BR">
              <a:cs typeface="Arial"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en-US">
              <a:cs typeface="Arial" charset="0"/>
            </a:endParaRPr>
          </a:p>
        </p:txBody>
      </p:sp>
      <p:sp>
        <p:nvSpPr>
          <p:cNvPr id="2" name="Espaço Reservado para Rodapé 1">
            <a:extLst>
              <a:ext uri="{FF2B5EF4-FFF2-40B4-BE49-F238E27FC236}">
                <a16:creationId xmlns:a16="http://schemas.microsoft.com/office/drawing/2014/main" id="{8CA3A898-C43E-4BBC-834A-F20DF82531B2}"/>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221129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pPr defTabSz="889437">
              <a:defRPr/>
            </a:pPr>
            <a:fld id="{39005D61-D51A-48EC-B668-DDCDE7FE7D80}" type="slidenum">
              <a:rPr lang="pt-BR">
                <a:solidFill>
                  <a:srgbClr val="000000"/>
                </a:solidFill>
              </a:rPr>
              <a:pPr defTabSz="889437">
                <a:defRPr/>
              </a:pPr>
              <a:t>22</a:t>
            </a:fld>
            <a:endParaRPr lang="pt-BR">
              <a:solidFill>
                <a:srgbClr val="000000"/>
              </a:solidFill>
            </a:endParaRPr>
          </a:p>
        </p:txBody>
      </p:sp>
    </p:spTree>
    <p:extLst>
      <p:ext uri="{BB962C8B-B14F-4D97-AF65-F5344CB8AC3E}">
        <p14:creationId xmlns:p14="http://schemas.microsoft.com/office/powerpoint/2010/main" val="2593266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8FCDCB0-F704-40D9-A5C0-6CE07E13AA3D}" type="slidenum">
              <a:rPr kumimoji="0" lang="en-US" sz="1300" b="0" i="0" u="none" strike="noStrike" kern="1200" cap="none" spc="0" normalizeH="0" baseline="0" noProof="0" smtClean="0">
                <a:ln>
                  <a:noFill/>
                </a:ln>
                <a:solidFill>
                  <a:srgbClr val="000000"/>
                </a:solidFill>
                <a:effectLst/>
                <a:uLnTx/>
                <a:uFillTx/>
                <a:latin typeface="Times New Roman" pitchFamily="32"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Times New Roman" pitchFamily="32" charset="0"/>
              <a:ea typeface="+mn-ea"/>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46574" y="4861441"/>
            <a:ext cx="5206153" cy="4605576"/>
          </a:xfrm>
          <a:noFill/>
          <a:ln/>
        </p:spPr>
        <p:txBody>
          <a:bodyPr/>
          <a:lstStyle/>
          <a:p>
            <a:pPr eaLnBrk="1" hangingPunct="1"/>
            <a:endParaRPr lang="en-US"/>
          </a:p>
        </p:txBody>
      </p:sp>
    </p:spTree>
    <p:extLst>
      <p:ext uri="{BB962C8B-B14F-4D97-AF65-F5344CB8AC3E}">
        <p14:creationId xmlns:p14="http://schemas.microsoft.com/office/powerpoint/2010/main" val="244675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a:ln/>
        </p:spPr>
      </p:sp>
      <p:sp>
        <p:nvSpPr>
          <p:cNvPr id="264195" name="Notes Placeholder 2"/>
          <p:cNvSpPr>
            <a:spLocks noGrp="1"/>
          </p:cNvSpPr>
          <p:nvPr>
            <p:ph type="body" idx="1"/>
            <p:custDataLst>
              <p:tags r:id="rId1"/>
            </p:custDataLst>
          </p:nvPr>
        </p:nvSpPr>
        <p:spPr>
          <a:noFill/>
          <a:ln/>
        </p:spPr>
        <p:txBody>
          <a:bodyPr/>
          <a:lstStyle/>
          <a:p>
            <a:endParaRPr lang="en-US"/>
          </a:p>
        </p:txBody>
      </p:sp>
      <p:sp>
        <p:nvSpPr>
          <p:cNvPr id="264196" name="Slide Number Placeholder 3"/>
          <p:cNvSpPr txBox="1">
            <a:spLocks noGrp="1"/>
          </p:cNvSpPr>
          <p:nvPr/>
        </p:nvSpPr>
        <p:spPr bwMode="auto">
          <a:xfrm>
            <a:off x="5665147" y="7121244"/>
            <a:ext cx="4332931" cy="374281"/>
          </a:xfrm>
          <a:prstGeom prst="rect">
            <a:avLst/>
          </a:prstGeom>
          <a:noFill/>
          <a:ln w="9525">
            <a:noFill/>
            <a:miter lim="800000"/>
            <a:headEnd/>
            <a:tailEnd/>
          </a:ln>
        </p:spPr>
        <p:txBody>
          <a:bodyPr lIns="90932" tIns="45466" rIns="90932" bIns="45466" anchor="b"/>
          <a:lstStyle/>
          <a:p>
            <a:pPr algn="r" defTabSz="909828"/>
            <a:fld id="{02D7574E-C8EA-46C0-B339-B2940B1710AF}" type="slidenum">
              <a:rPr lang="en-US" sz="1200"/>
              <a:pPr algn="r" defTabSz="909828"/>
              <a:t>27</a:t>
            </a:fld>
            <a:endParaRPr lang="en-US" sz="1200" dirty="0"/>
          </a:p>
        </p:txBody>
      </p:sp>
    </p:spTree>
    <p:extLst>
      <p:ext uri="{BB962C8B-B14F-4D97-AF65-F5344CB8AC3E}">
        <p14:creationId xmlns:p14="http://schemas.microsoft.com/office/powerpoint/2010/main" val="1198752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53DDC84A-F00B-461C-AE46-D3F14104DDA4}" type="slidenum">
              <a:rPr lang="pt-BR" smtClean="0"/>
              <a:pPr/>
              <a:t>28</a:t>
            </a:fld>
            <a:endParaRPr lang="pt-BR"/>
          </a:p>
        </p:txBody>
      </p:sp>
      <p:sp>
        <p:nvSpPr>
          <p:cNvPr id="218115" name="Rectangle 2"/>
          <p:cNvSpPr>
            <a:spLocks noGrp="1" noRot="1" noChangeAspect="1" noChangeArrowheads="1" noTextEdit="1"/>
          </p:cNvSpPr>
          <p:nvPr>
            <p:ph type="sldImg"/>
          </p:nvPr>
        </p:nvSpPr>
        <p:spPr>
          <a:xfrm>
            <a:off x="946150" y="746125"/>
            <a:ext cx="4976813" cy="3733800"/>
          </a:xfrm>
          <a:ln/>
        </p:spPr>
      </p:sp>
      <p:sp>
        <p:nvSpPr>
          <p:cNvPr id="218116" name="Rectangle 3"/>
          <p:cNvSpPr>
            <a:spLocks noGrp="1" noChangeArrowheads="1"/>
          </p:cNvSpPr>
          <p:nvPr>
            <p:ph type="body" idx="1"/>
          </p:nvPr>
        </p:nvSpPr>
        <p:spPr>
          <a:xfrm>
            <a:off x="917261" y="4726756"/>
            <a:ext cx="5033006" cy="4482089"/>
          </a:xfrm>
          <a:noFill/>
          <a:ln/>
        </p:spPr>
        <p:txBody>
          <a:bodyPr/>
          <a:lstStyle/>
          <a:p>
            <a:pPr eaLnBrk="1" hangingPunct="1"/>
            <a:endParaRPr lang="en-US"/>
          </a:p>
        </p:txBody>
      </p:sp>
      <p:sp>
        <p:nvSpPr>
          <p:cNvPr id="2" name="Espaço Reservado para Rodapé 1">
            <a:extLst>
              <a:ext uri="{FF2B5EF4-FFF2-40B4-BE49-F238E27FC236}">
                <a16:creationId xmlns:a16="http://schemas.microsoft.com/office/drawing/2014/main" id="{2C94CCA1-9967-4F33-B3C7-0DC9DD5F24A8}"/>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3273832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CF613F1-556E-4C8E-8C27-3F6683DD0C86}" type="slidenum">
              <a:rPr lang="en-US"/>
              <a:pPr>
                <a:defRPr/>
              </a:pPr>
              <a:t>29</a:t>
            </a:fld>
            <a:endParaRPr lang="en-US"/>
          </a:p>
        </p:txBody>
      </p:sp>
      <p:sp>
        <p:nvSpPr>
          <p:cNvPr id="206851" name="Rectangle 2"/>
          <p:cNvSpPr>
            <a:spLocks noGrp="1" noRot="1" noChangeAspect="1" noChangeArrowheads="1" noTextEdit="1"/>
          </p:cNvSpPr>
          <p:nvPr>
            <p:ph type="sldImg"/>
          </p:nvPr>
        </p:nvSpPr>
        <p:spPr bwMode="auto">
          <a:xfrm>
            <a:off x="936625" y="750888"/>
            <a:ext cx="4994275" cy="37465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2" name="Rectangle 3"/>
          <p:cNvSpPr>
            <a:spLocks noGrp="1" noChangeArrowheads="1"/>
          </p:cNvSpPr>
          <p:nvPr>
            <p:ph type="body" idx="1"/>
          </p:nvPr>
        </p:nvSpPr>
        <p:spPr bwMode="auto">
          <a:xfrm>
            <a:off x="915261" y="4747073"/>
            <a:ext cx="5037004" cy="4497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2" name="Espaço Reservado para Rodapé 1">
            <a:extLst>
              <a:ext uri="{FF2B5EF4-FFF2-40B4-BE49-F238E27FC236}">
                <a16:creationId xmlns:a16="http://schemas.microsoft.com/office/drawing/2014/main" id="{2FC5B168-D8D6-462E-87E1-B57D0F5159A9}"/>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23659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F1664C8-FFA8-4723-B7CD-44D79C88D1D3}" type="slidenum">
              <a:rPr lang="en-US"/>
              <a:pPr>
                <a:defRPr/>
              </a:pPr>
              <a:t>30</a:t>
            </a:fld>
            <a:endParaRPr lang="en-US"/>
          </a:p>
        </p:txBody>
      </p:sp>
      <p:sp>
        <p:nvSpPr>
          <p:cNvPr id="209923" name="Rectangle 2"/>
          <p:cNvSpPr>
            <a:spLocks noGrp="1" noRot="1" noChangeAspect="1" noChangeArrowheads="1" noTextEdit="1"/>
          </p:cNvSpPr>
          <p:nvPr>
            <p:ph type="sldImg"/>
          </p:nvPr>
        </p:nvSpPr>
        <p:spPr bwMode="auto">
          <a:xfrm>
            <a:off x="936625" y="750888"/>
            <a:ext cx="4994275" cy="37465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p:cNvSpPr>
            <a:spLocks noGrp="1" noChangeArrowheads="1"/>
          </p:cNvSpPr>
          <p:nvPr>
            <p:ph type="body" idx="1"/>
          </p:nvPr>
        </p:nvSpPr>
        <p:spPr bwMode="auto">
          <a:xfrm>
            <a:off x="915261" y="4747073"/>
            <a:ext cx="5037004" cy="4497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2" name="Espaço Reservado para Rodapé 1">
            <a:extLst>
              <a:ext uri="{FF2B5EF4-FFF2-40B4-BE49-F238E27FC236}">
                <a16:creationId xmlns:a16="http://schemas.microsoft.com/office/drawing/2014/main" id="{EDF4CB8C-2ED8-4549-A75F-844266E62533}"/>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3309644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5364656-2311-403D-A02B-A0A7100FAC16}" type="slidenum">
              <a:rPr lang="en-US"/>
              <a:pPr>
                <a:defRPr/>
              </a:pPr>
              <a:t>37</a:t>
            </a:fld>
            <a:endParaRPr lang="en-US"/>
          </a:p>
        </p:txBody>
      </p:sp>
      <p:sp>
        <p:nvSpPr>
          <p:cNvPr id="230403" name="Rectangle 2"/>
          <p:cNvSpPr>
            <a:spLocks noGrp="1" noRot="1" noChangeAspect="1" noChangeArrowheads="1" noTextEdit="1"/>
          </p:cNvSpPr>
          <p:nvPr>
            <p:ph type="sldImg"/>
          </p:nvPr>
        </p:nvSpPr>
        <p:spPr bwMode="auto">
          <a:xfrm>
            <a:off x="936625" y="750888"/>
            <a:ext cx="4994275" cy="37465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4" name="Rectangle 3"/>
          <p:cNvSpPr>
            <a:spLocks noGrp="1" noChangeArrowheads="1"/>
          </p:cNvSpPr>
          <p:nvPr>
            <p:ph type="body" idx="1"/>
          </p:nvPr>
        </p:nvSpPr>
        <p:spPr bwMode="auto">
          <a:xfrm>
            <a:off x="915261" y="4747073"/>
            <a:ext cx="5037004" cy="4497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2" name="Espaço Reservado para Rodapé 1">
            <a:extLst>
              <a:ext uri="{FF2B5EF4-FFF2-40B4-BE49-F238E27FC236}">
                <a16:creationId xmlns:a16="http://schemas.microsoft.com/office/drawing/2014/main" id="{3AEE3E34-00E3-4F1A-AF49-2DE32076B93E}"/>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99976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ço Reservado para Imagem de Slide 1"/>
          <p:cNvSpPr>
            <a:spLocks noGrp="1" noRot="1" noChangeAspect="1" noTextEdit="1"/>
          </p:cNvSpPr>
          <p:nvPr>
            <p:ph type="sldImg"/>
          </p:nvPr>
        </p:nvSpPr>
        <p:spPr>
          <a:ln/>
        </p:spPr>
      </p:sp>
      <p:sp>
        <p:nvSpPr>
          <p:cNvPr id="189443" name="Espaço Reservado para Anotações 2"/>
          <p:cNvSpPr>
            <a:spLocks noGrp="1"/>
          </p:cNvSpPr>
          <p:nvPr>
            <p:ph type="body" idx="1"/>
          </p:nvPr>
        </p:nvSpPr>
        <p:spPr>
          <a:noFill/>
          <a:ln/>
        </p:spPr>
        <p:txBody>
          <a:bodyPr/>
          <a:lstStyle/>
          <a:p>
            <a:endParaRPr lang="pt-BR"/>
          </a:p>
        </p:txBody>
      </p:sp>
      <p:sp>
        <p:nvSpPr>
          <p:cNvPr id="189444" name="Espaço Reservado para Número de Slide 3"/>
          <p:cNvSpPr>
            <a:spLocks noGrp="1"/>
          </p:cNvSpPr>
          <p:nvPr>
            <p:ph type="sldNum" sz="quarter" idx="5"/>
          </p:nvPr>
        </p:nvSpPr>
        <p:spPr>
          <a:noFill/>
        </p:spPr>
        <p:txBody>
          <a:bodyPr/>
          <a:lstStyle/>
          <a:p>
            <a:pPr defTabSz="962013"/>
            <a:fld id="{13D23298-B5D6-4058-82E6-4535711A27F3}" type="slidenum">
              <a:rPr lang="pt-BR" smtClean="0"/>
              <a:pPr defTabSz="962013"/>
              <a:t>46</a:t>
            </a:fld>
            <a:endParaRPr lang="pt-BR"/>
          </a:p>
        </p:txBody>
      </p:sp>
      <p:sp>
        <p:nvSpPr>
          <p:cNvPr id="2" name="Espaço Reservado para Rodapé 1">
            <a:extLst>
              <a:ext uri="{FF2B5EF4-FFF2-40B4-BE49-F238E27FC236}">
                <a16:creationId xmlns:a16="http://schemas.microsoft.com/office/drawing/2014/main" id="{45C78D29-C11A-4AE9-B65C-CC06563E3798}"/>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4207910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a:t>
            </a:fld>
            <a:endParaRPr lang="pt-BR" altLang="pt-BR" dirty="0"/>
          </a:p>
        </p:txBody>
      </p:sp>
    </p:spTree>
    <p:extLst>
      <p:ext uri="{BB962C8B-B14F-4D97-AF65-F5344CB8AC3E}">
        <p14:creationId xmlns:p14="http://schemas.microsoft.com/office/powerpoint/2010/main" val="142380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96CA82-F6F1-4F42-88E3-BC73A1F5E96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endParaRPr lang="pt-BR">
              <a:latin typeface="Arial" charset="0"/>
              <a:cs typeface="Arial" charset="0"/>
            </a:endParaRPr>
          </a:p>
        </p:txBody>
      </p:sp>
    </p:spTree>
    <p:extLst>
      <p:ext uri="{BB962C8B-B14F-4D97-AF65-F5344CB8AC3E}">
        <p14:creationId xmlns:p14="http://schemas.microsoft.com/office/powerpoint/2010/main" val="3433723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AF02A2-EEC1-4802-83B5-7A0C2D2CAA2B}"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pPr eaLnBrk="1" hangingPunct="1"/>
            <a:endParaRPr lang="pt-BR">
              <a:latin typeface="Arial" charset="0"/>
              <a:cs typeface="Arial" charset="0"/>
            </a:endParaRPr>
          </a:p>
        </p:txBody>
      </p:sp>
    </p:spTree>
    <p:extLst>
      <p:ext uri="{BB962C8B-B14F-4D97-AF65-F5344CB8AC3E}">
        <p14:creationId xmlns:p14="http://schemas.microsoft.com/office/powerpoint/2010/main" val="812534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custDataLst>
              <p:tags r:id="rId1"/>
            </p:custDataLst>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E4A82C-AE65-4811-8B11-512C72086F15}" type="slidenum">
              <a:rPr kumimoji="0" lang="pt-BR" sz="1300" b="0" i="0" u="none" strike="noStrike" kern="1200" cap="none" spc="0" normalizeH="0" baseline="0" noProof="0" smtClean="0">
                <a:ln>
                  <a:noFill/>
                </a:ln>
                <a:solidFill>
                  <a:srgbClr val="000000"/>
                </a:solidFill>
                <a:effectLst/>
                <a:uLnTx/>
                <a:uFillTx/>
                <a:latin typeface="Times New Roman" pitchFamily="32"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pt-BR" sz="1300" b="0" i="0" u="none" strike="noStrike" kern="1200" cap="none" spc="0" normalizeH="0" baseline="0" noProof="0">
              <a:ln>
                <a:noFill/>
              </a:ln>
              <a:solidFill>
                <a:srgbClr val="000000"/>
              </a:solidFill>
              <a:effectLst/>
              <a:uLnTx/>
              <a:uFillTx/>
              <a:latin typeface="Times New Roman" pitchFamily="32" charset="0"/>
              <a:ea typeface="+mn-ea"/>
              <a:cs typeface="+mn-cs"/>
            </a:endParaRPr>
          </a:p>
        </p:txBody>
      </p:sp>
    </p:spTree>
    <p:extLst>
      <p:ext uri="{BB962C8B-B14F-4D97-AF65-F5344CB8AC3E}">
        <p14:creationId xmlns:p14="http://schemas.microsoft.com/office/powerpoint/2010/main" val="215378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51</a:t>
            </a:fld>
            <a:endParaRPr lang="pt-BR"/>
          </a:p>
        </p:txBody>
      </p:sp>
      <p:sp>
        <p:nvSpPr>
          <p:cNvPr id="5" name="Espaço Reservado para Rodapé 4">
            <a:extLst>
              <a:ext uri="{FF2B5EF4-FFF2-40B4-BE49-F238E27FC236}">
                <a16:creationId xmlns:a16="http://schemas.microsoft.com/office/drawing/2014/main" id="{399F454D-DA64-45E3-8E8C-3179DD82D198}"/>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2832800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52</a:t>
            </a:fld>
            <a:endParaRPr lang="pt-BR"/>
          </a:p>
        </p:txBody>
      </p:sp>
      <p:sp>
        <p:nvSpPr>
          <p:cNvPr id="5" name="Espaço Reservado para Rodapé 4">
            <a:extLst>
              <a:ext uri="{FF2B5EF4-FFF2-40B4-BE49-F238E27FC236}">
                <a16:creationId xmlns:a16="http://schemas.microsoft.com/office/drawing/2014/main" id="{37FBE0D5-0A14-4FB9-BBBE-9D9C570D889E}"/>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1554796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53</a:t>
            </a:fld>
            <a:endParaRPr lang="pt-BR"/>
          </a:p>
        </p:txBody>
      </p:sp>
      <p:sp>
        <p:nvSpPr>
          <p:cNvPr id="5" name="Espaço Reservado para Rodapé 4">
            <a:extLst>
              <a:ext uri="{FF2B5EF4-FFF2-40B4-BE49-F238E27FC236}">
                <a16:creationId xmlns:a16="http://schemas.microsoft.com/office/drawing/2014/main" id="{BEBD0DAC-E539-486D-9813-F3B83FC53A52}"/>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2166779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txBox="1">
            <a:spLocks noGrp="1" noChangeArrowheads="1"/>
          </p:cNvSpPr>
          <p:nvPr/>
        </p:nvSpPr>
        <p:spPr bwMode="auto">
          <a:xfrm>
            <a:off x="3891301" y="9495817"/>
            <a:ext cx="2976225" cy="499083"/>
          </a:xfrm>
          <a:prstGeom prst="rect">
            <a:avLst/>
          </a:prstGeom>
          <a:noFill/>
          <a:ln w="9525">
            <a:noFill/>
            <a:miter lim="800000"/>
            <a:headEnd/>
            <a:tailEnd/>
          </a:ln>
        </p:spPr>
        <p:txBody>
          <a:bodyPr lIns="90922" tIns="45461" rIns="90922" bIns="45461" anchor="b"/>
          <a:lstStyle/>
          <a:p>
            <a:pPr algn="r" defTabSz="909734"/>
            <a:fld id="{7B4CE6A8-DC06-4344-B4FA-23625C4F391C}" type="slidenum">
              <a:rPr lang="en-US" sz="1200"/>
              <a:pPr algn="r" defTabSz="909734"/>
              <a:t>56</a:t>
            </a:fld>
            <a:endParaRPr lang="en-US" sz="1200" dirty="0"/>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noFill/>
          <a:ln/>
        </p:spPr>
        <p:txBody>
          <a:bodyPr/>
          <a:lstStyle/>
          <a:p>
            <a:pPr eaLnBrk="1" hangingPunct="1"/>
            <a:endParaRPr lang="en-US" dirty="0"/>
          </a:p>
        </p:txBody>
      </p:sp>
      <p:sp>
        <p:nvSpPr>
          <p:cNvPr id="2" name="Espaço Reservado para Rodapé 1">
            <a:extLst>
              <a:ext uri="{FF2B5EF4-FFF2-40B4-BE49-F238E27FC236}">
                <a16:creationId xmlns:a16="http://schemas.microsoft.com/office/drawing/2014/main" id="{8CB5933F-7894-4DCA-9D4B-563BF51EE214}"/>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609430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57</a:t>
            </a:fld>
            <a:endParaRPr lang="pt-BR"/>
          </a:p>
        </p:txBody>
      </p:sp>
      <p:sp>
        <p:nvSpPr>
          <p:cNvPr id="5" name="Espaço Reservado para Rodapé 4">
            <a:extLst>
              <a:ext uri="{FF2B5EF4-FFF2-40B4-BE49-F238E27FC236}">
                <a16:creationId xmlns:a16="http://schemas.microsoft.com/office/drawing/2014/main" id="{64A9638B-BF5E-4739-81BE-6F860195F57A}"/>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1596914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246188" y="1279525"/>
            <a:ext cx="4606925" cy="3454400"/>
          </a:xfrm>
        </p:spPr>
      </p:sp>
      <p:sp>
        <p:nvSpPr>
          <p:cNvPr id="3" name="Espaço Reservado para Anotações 2"/>
          <p:cNvSpPr>
            <a:spLocks noGrp="1"/>
          </p:cNvSpPr>
          <p:nvPr>
            <p:ph type="body" idx="1"/>
          </p:nvPr>
        </p:nvSpPr>
        <p:spPr/>
        <p:txBody>
          <a:bodyPr/>
          <a:lstStyle/>
          <a:p>
            <a:r>
              <a:rPr lang="pt-BR" dirty="0"/>
              <a:t>Comentário</a:t>
            </a:r>
            <a:r>
              <a:rPr lang="pt-BR" baseline="0" dirty="0"/>
              <a:t> do Alvaro Camargo em 29/03/2017: Alterado o item 9.3 (Estava com uma virgula entre o nove e o três). Concordo com a posição do Robin que “obter" recursos é mais adequado do que “adquirir” recursos.</a:t>
            </a:r>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58</a:t>
            </a:fld>
            <a:endParaRPr lang="pt-BR"/>
          </a:p>
        </p:txBody>
      </p:sp>
    </p:spTree>
    <p:extLst>
      <p:ext uri="{BB962C8B-B14F-4D97-AF65-F5344CB8AC3E}">
        <p14:creationId xmlns:p14="http://schemas.microsoft.com/office/powerpoint/2010/main" val="2973471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ço Reservado para Imagem de Slide 1"/>
          <p:cNvSpPr>
            <a:spLocks noGrp="1" noRot="1" noChangeAspect="1" noTextEdit="1"/>
          </p:cNvSpPr>
          <p:nvPr>
            <p:ph type="sldImg"/>
          </p:nvPr>
        </p:nvSpPr>
        <p:spPr>
          <a:ln/>
        </p:spPr>
      </p:sp>
      <p:sp>
        <p:nvSpPr>
          <p:cNvPr id="66563" name="Espaço Reservado para Anotações 2"/>
          <p:cNvSpPr>
            <a:spLocks noGrp="1"/>
          </p:cNvSpPr>
          <p:nvPr>
            <p:ph type="body" idx="1"/>
          </p:nvPr>
        </p:nvSpPr>
        <p:spPr>
          <a:noFill/>
        </p:spPr>
        <p:txBody>
          <a:bodyPr/>
          <a:lstStyle/>
          <a:p>
            <a:pPr eaLnBrk="1" hangingPunct="1">
              <a:spcBef>
                <a:spcPct val="0"/>
              </a:spcBef>
            </a:pPr>
            <a:endParaRPr lang="es-AR" altLang="es-AR" dirty="0"/>
          </a:p>
        </p:txBody>
      </p:sp>
      <p:sp>
        <p:nvSpPr>
          <p:cNvPr id="66564" name="Espaço Reservado para Número de Slide 3"/>
          <p:cNvSpPr txBox="1">
            <a:spLocks noGrp="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34686964-55DF-4C5B-9273-6183F1F8D243}" type="slidenum">
              <a:rPr lang="pt-BR" altLang="es-AR">
                <a:latin typeface="Aharoni" panose="02010803020104030203" pitchFamily="2" charset="-79"/>
              </a:rPr>
              <a:pPr algn="r" eaLnBrk="1" hangingPunct="1">
                <a:spcBef>
                  <a:spcPct val="0"/>
                </a:spcBef>
              </a:pPr>
              <a:t>59</a:t>
            </a:fld>
            <a:endParaRPr lang="pt-BR" altLang="es-AR" dirty="0">
              <a:latin typeface="Aharoni" panose="02010803020104030203" pitchFamily="2" charset="-79"/>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a:t>
            </a:fld>
            <a:endParaRPr lang="pt-BR" altLang="pt-BR"/>
          </a:p>
        </p:txBody>
      </p:sp>
    </p:spTree>
    <p:extLst>
      <p:ext uri="{BB962C8B-B14F-4D97-AF65-F5344CB8AC3E}">
        <p14:creationId xmlns:p14="http://schemas.microsoft.com/office/powerpoint/2010/main" val="3032647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246188" y="1279525"/>
            <a:ext cx="4606925" cy="3454400"/>
          </a:xfrm>
        </p:spPr>
      </p:sp>
      <p:sp>
        <p:nvSpPr>
          <p:cNvPr id="3" name="Espaço Reservado para Anotações 2"/>
          <p:cNvSpPr>
            <a:spLocks noGrp="1"/>
          </p:cNvSpPr>
          <p:nvPr>
            <p:ph type="body" idx="1"/>
          </p:nvPr>
        </p:nvSpPr>
        <p:spPr/>
        <p:txBody>
          <a:bodyPr/>
          <a:lstStyle/>
          <a:p>
            <a:pPr defTabSz="990478" eaLnBrk="1" fontAlgn="auto" hangingPunct="1">
              <a:spcBef>
                <a:spcPts val="0"/>
              </a:spcBef>
              <a:spcAft>
                <a:spcPts val="0"/>
              </a:spcAft>
              <a:defRPr/>
            </a:pPr>
            <a:r>
              <a:rPr lang="pt-BR" dirty="0"/>
              <a:t>Aprovado por Alvaro Camargo</a:t>
            </a:r>
            <a:r>
              <a:rPr lang="pt-BR" baseline="0" dirty="0"/>
              <a:t> em 29/03/2017!</a:t>
            </a:r>
            <a:endParaRPr lang="pt-BR" dirty="0"/>
          </a:p>
          <a:p>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62</a:t>
            </a:fld>
            <a:endParaRPr lang="pt-BR"/>
          </a:p>
        </p:txBody>
      </p:sp>
    </p:spTree>
    <p:extLst>
      <p:ext uri="{BB962C8B-B14F-4D97-AF65-F5344CB8AC3E}">
        <p14:creationId xmlns:p14="http://schemas.microsoft.com/office/powerpoint/2010/main" val="557118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ço Reservado para Imagem de Slide 1"/>
          <p:cNvSpPr>
            <a:spLocks noGrp="1" noRot="1" noChangeAspect="1" noTextEdit="1"/>
          </p:cNvSpPr>
          <p:nvPr>
            <p:ph type="sldImg"/>
          </p:nvPr>
        </p:nvSpPr>
        <p:spPr>
          <a:xfrm>
            <a:off x="1246188" y="1279525"/>
            <a:ext cx="4606925" cy="3454400"/>
          </a:xfrm>
          <a:ln/>
        </p:spPr>
      </p:sp>
      <p:sp>
        <p:nvSpPr>
          <p:cNvPr id="74755" name="Espaço Reservado para Anotações 2"/>
          <p:cNvSpPr>
            <a:spLocks noGrp="1"/>
          </p:cNvSpPr>
          <p:nvPr>
            <p:ph type="body" idx="1"/>
          </p:nvPr>
        </p:nvSpPr>
        <p:spPr>
          <a:noFill/>
        </p:spPr>
        <p:txBody>
          <a:bodyPr/>
          <a:lstStyle/>
          <a:p>
            <a:pPr defTabSz="990478" eaLnBrk="1" fontAlgn="auto" hangingPunct="1">
              <a:spcBef>
                <a:spcPct val="0"/>
              </a:spcBef>
              <a:spcAft>
                <a:spcPts val="0"/>
              </a:spcAft>
              <a:defRPr/>
            </a:pPr>
            <a:r>
              <a:rPr lang="pt-BR" dirty="0"/>
              <a:t>Comentário</a:t>
            </a:r>
            <a:r>
              <a:rPr lang="pt-BR" baseline="0" dirty="0"/>
              <a:t> do </a:t>
            </a:r>
            <a:r>
              <a:rPr lang="pt-BR" dirty="0"/>
              <a:t>Alvaro Camargo</a:t>
            </a:r>
            <a:r>
              <a:rPr lang="pt-BR" baseline="0" dirty="0"/>
              <a:t> em 29/03/2017: Ativos de processos ambientais não são fatores que podem ser usados ou que podem influenciar o projeto segundo o meu entendimento. Eu defino ativos de processos organizacionais como sendo “artefatos tangíveis ou intangíveis que viabilizam processos organizacionais”. Podemos citar como ativos de processos ambientais sistemas de informática, sistemas da qualidade, lições aprendidas em projetos, formulários padronizados e coisas desse tipo.</a:t>
            </a:r>
          </a:p>
          <a:p>
            <a:pPr defTabSz="990478" eaLnBrk="1" fontAlgn="auto" hangingPunct="1">
              <a:spcBef>
                <a:spcPct val="0"/>
              </a:spcBef>
              <a:spcAft>
                <a:spcPts val="0"/>
              </a:spcAft>
              <a:defRPr/>
            </a:pPr>
            <a:r>
              <a:rPr lang="pt-BR" baseline="0" dirty="0"/>
              <a:t>A existências de ativos de processos organizacionais é um fator do ambiente organizacional. Mas o ativo em si não é um fator. Fica aberta a discussão.</a:t>
            </a:r>
          </a:p>
        </p:txBody>
      </p:sp>
      <p:sp>
        <p:nvSpPr>
          <p:cNvPr id="74756" name="Espaço Reservado para Número de Slide 3"/>
          <p:cNvSpPr txBox="1">
            <a:spLocks noGrp="1"/>
          </p:cNvSpPr>
          <p:nvPr/>
        </p:nvSpPr>
        <p:spPr bwMode="auto">
          <a:xfrm>
            <a:off x="4021294" y="9721107"/>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26E5B33D-30D6-48E9-9E8E-D14223443AFC}" type="slidenum">
              <a:rPr lang="pt-BR" altLang="es-AR">
                <a:latin typeface="Aharoni" panose="02010803020104030203" pitchFamily="2" charset="-79"/>
              </a:rPr>
              <a:pPr algn="r" eaLnBrk="1" hangingPunct="1">
                <a:spcBef>
                  <a:spcPct val="0"/>
                </a:spcBef>
              </a:pPr>
              <a:t>63</a:t>
            </a:fld>
            <a:endParaRPr lang="pt-BR" altLang="es-AR" dirty="0">
              <a:latin typeface="Aharoni" panose="02010803020104030203" pitchFamily="2" charset="-79"/>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992188" y="768350"/>
            <a:ext cx="5114925" cy="3836988"/>
          </a:xfrm>
        </p:spPr>
      </p:sp>
      <p:sp>
        <p:nvSpPr>
          <p:cNvPr id="3" name="Espaço Reservado para Anotações 2"/>
          <p:cNvSpPr>
            <a:spLocks noGrp="1"/>
          </p:cNvSpPr>
          <p:nvPr>
            <p:ph type="body" idx="1"/>
          </p:nvPr>
        </p:nvSpPr>
        <p:spPr/>
        <p:txBody>
          <a:bodyPr/>
          <a:lstStyle/>
          <a:p>
            <a:pPr defTabSz="990478" eaLnBrk="1" fontAlgn="auto" hangingPunct="1">
              <a:spcBef>
                <a:spcPts val="0"/>
              </a:spcBef>
              <a:spcAft>
                <a:spcPts val="0"/>
              </a:spcAft>
              <a:defRPr/>
            </a:pPr>
            <a:r>
              <a:rPr lang="pt-BR" dirty="0"/>
              <a:t>Aprovado pelo Alvaro Camargo em</a:t>
            </a:r>
            <a:r>
              <a:rPr lang="pt-BR" baseline="0" dirty="0"/>
              <a:t> 29/03/2017!</a:t>
            </a:r>
            <a:endParaRPr lang="pt-BR" dirty="0"/>
          </a:p>
          <a:p>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64</a:t>
            </a:fld>
            <a:endParaRPr lang="pt-BR"/>
          </a:p>
        </p:txBody>
      </p:sp>
    </p:spTree>
    <p:extLst>
      <p:ext uri="{BB962C8B-B14F-4D97-AF65-F5344CB8AC3E}">
        <p14:creationId xmlns:p14="http://schemas.microsoft.com/office/powerpoint/2010/main" val="318720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246188" y="1279525"/>
            <a:ext cx="4606925" cy="3454400"/>
          </a:xfrm>
        </p:spPr>
      </p:sp>
      <p:sp>
        <p:nvSpPr>
          <p:cNvPr id="3" name="Espaço Reservado para Anotações 2"/>
          <p:cNvSpPr>
            <a:spLocks noGrp="1"/>
          </p:cNvSpPr>
          <p:nvPr>
            <p:ph type="body" idx="1"/>
          </p:nvPr>
        </p:nvSpPr>
        <p:spPr/>
        <p:txBody>
          <a:bodyPr/>
          <a:lstStyle/>
          <a:p>
            <a:pPr defTabSz="990478" eaLnBrk="1" fontAlgn="auto" hangingPunct="1">
              <a:spcBef>
                <a:spcPts val="0"/>
              </a:spcBef>
              <a:spcAft>
                <a:spcPts val="0"/>
              </a:spcAft>
              <a:defRPr/>
            </a:pPr>
            <a:r>
              <a:rPr lang="pt-BR" dirty="0"/>
              <a:t>Aprovado pelo Alvaro Camargo em</a:t>
            </a:r>
            <a:r>
              <a:rPr lang="pt-BR" baseline="0" dirty="0"/>
              <a:t> 29/03/2017!</a:t>
            </a:r>
            <a:endParaRPr lang="pt-BR" dirty="0"/>
          </a:p>
          <a:p>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65</a:t>
            </a:fld>
            <a:endParaRPr lang="pt-BR"/>
          </a:p>
        </p:txBody>
      </p:sp>
    </p:spTree>
    <p:extLst>
      <p:ext uri="{BB962C8B-B14F-4D97-AF65-F5344CB8AC3E}">
        <p14:creationId xmlns:p14="http://schemas.microsoft.com/office/powerpoint/2010/main" val="2504537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93937600-E6FB-4EA8-9811-189474CB31FC}" type="slidenum">
              <a:rPr lang="en-US" smtClean="0"/>
              <a:pPr/>
              <a:t>66</a:t>
            </a:fld>
            <a:endParaRPr lang="en-US"/>
          </a:p>
        </p:txBody>
      </p:sp>
      <p:sp>
        <p:nvSpPr>
          <p:cNvPr id="250883" name="Rectangle 2"/>
          <p:cNvSpPr>
            <a:spLocks noGrp="1" noRot="1" noChangeAspect="1" noChangeArrowheads="1" noTextEdit="1"/>
          </p:cNvSpPr>
          <p:nvPr>
            <p:ph type="sldImg"/>
          </p:nvPr>
        </p:nvSpPr>
        <p:spPr>
          <a:xfrm>
            <a:off x="1246188" y="1279525"/>
            <a:ext cx="4606925" cy="3454400"/>
          </a:xfrm>
          <a:ln/>
        </p:spPr>
      </p:sp>
      <p:sp>
        <p:nvSpPr>
          <p:cNvPr id="2508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9B8575-4200-4BB6-B7C1-39C22F00C2C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7" name="Rectangle 2"/>
          <p:cNvSpPr>
            <a:spLocks noGrp="1" noRot="1" noChangeAspect="1" noChangeArrowheads="1" noTextEdit="1"/>
          </p:cNvSpPr>
          <p:nvPr>
            <p:ph type="sldImg"/>
          </p:nvPr>
        </p:nvSpPr>
        <p:spPr>
          <a:xfrm>
            <a:off x="998538" y="731838"/>
            <a:ext cx="4864100" cy="3648075"/>
          </a:xfrm>
          <a:ln w="12700" cap="flat"/>
        </p:spPr>
      </p:sp>
      <p:sp>
        <p:nvSpPr>
          <p:cNvPr id="21508"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115795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227DBC8-792E-4B37-9909-859F7203136F}" type="slidenum">
              <a:rPr kumimoji="0" lang="pt-BR" altLang="pt-B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76</a:t>
            </a:fld>
            <a:endPar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699" name="Rectangle 2"/>
          <p:cNvSpPr>
            <a:spLocks noGrp="1" noRot="1" noChangeAspect="1" noChangeArrowheads="1" noTextEdit="1"/>
          </p:cNvSpPr>
          <p:nvPr>
            <p:ph type="sldImg"/>
          </p:nvPr>
        </p:nvSpPr>
        <p:spPr>
          <a:xfrm>
            <a:off x="998538" y="731838"/>
            <a:ext cx="4864100" cy="3648075"/>
          </a:xfrm>
          <a:ln w="12700" cap="flat"/>
        </p:spPr>
      </p:sp>
      <p:sp>
        <p:nvSpPr>
          <p:cNvPr id="29700"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3137680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227DBC8-792E-4B37-9909-859F7203136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77</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9699" name="Rectangle 2"/>
          <p:cNvSpPr>
            <a:spLocks noGrp="1" noRot="1" noChangeAspect="1" noChangeArrowheads="1" noTextEdit="1"/>
          </p:cNvSpPr>
          <p:nvPr>
            <p:ph type="sldImg"/>
          </p:nvPr>
        </p:nvSpPr>
        <p:spPr>
          <a:xfrm>
            <a:off x="998538" y="731838"/>
            <a:ext cx="4864100" cy="3648075"/>
          </a:xfrm>
          <a:ln w="12700" cap="flat"/>
        </p:spPr>
      </p:sp>
      <p:sp>
        <p:nvSpPr>
          <p:cNvPr id="29700"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18679644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62677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89605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5</a:t>
            </a:fld>
            <a:endParaRPr lang="pt-BR" altLang="pt-BR"/>
          </a:p>
        </p:txBody>
      </p:sp>
    </p:spTree>
    <p:extLst>
      <p:ext uri="{BB962C8B-B14F-4D97-AF65-F5344CB8AC3E}">
        <p14:creationId xmlns:p14="http://schemas.microsoft.com/office/powerpoint/2010/main" val="2022657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904F9DB-98C9-45CF-939E-7A7A39B337F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83</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7" name="Rectangle 2"/>
          <p:cNvSpPr>
            <a:spLocks noGrp="1" noRot="1" noChangeAspect="1" noChangeArrowheads="1" noTextEdit="1"/>
          </p:cNvSpPr>
          <p:nvPr>
            <p:ph type="sldImg"/>
          </p:nvPr>
        </p:nvSpPr>
        <p:spPr>
          <a:xfrm>
            <a:off x="998538" y="731838"/>
            <a:ext cx="4864100" cy="3648075"/>
          </a:xfrm>
          <a:ln w="12700" cap="flat"/>
        </p:spPr>
      </p:sp>
      <p:sp>
        <p:nvSpPr>
          <p:cNvPr id="2150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706866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904F9DB-98C9-45CF-939E-7A7A39B337F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84</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7" name="Rectangle 2"/>
          <p:cNvSpPr>
            <a:spLocks noGrp="1" noRot="1" noChangeAspect="1" noChangeArrowheads="1" noTextEdit="1"/>
          </p:cNvSpPr>
          <p:nvPr>
            <p:ph type="sldImg"/>
          </p:nvPr>
        </p:nvSpPr>
        <p:spPr>
          <a:xfrm>
            <a:off x="998538" y="731838"/>
            <a:ext cx="4864100" cy="3648075"/>
          </a:xfrm>
          <a:ln w="12700" cap="flat"/>
        </p:spPr>
      </p:sp>
      <p:sp>
        <p:nvSpPr>
          <p:cNvPr id="2150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2253329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991320-3E19-470D-A0C6-CF3E0702391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51203" name="Rectangle 2"/>
          <p:cNvSpPr>
            <a:spLocks noGrp="1" noRot="1" noChangeAspect="1" noChangeArrowheads="1" noTextEdit="1"/>
          </p:cNvSpPr>
          <p:nvPr>
            <p:ph type="sldImg"/>
          </p:nvPr>
        </p:nvSpPr>
        <p:spPr>
          <a:xfrm>
            <a:off x="998538" y="731838"/>
            <a:ext cx="4864100" cy="3648075"/>
          </a:xfrm>
          <a:ln w="12700" cap="flat"/>
        </p:spPr>
      </p:sp>
      <p:sp>
        <p:nvSpPr>
          <p:cNvPr id="51204"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640513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7B628B-1A2E-44D7-9E13-914320162BD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53251" name="Rectangle 2"/>
          <p:cNvSpPr>
            <a:spLocks noGrp="1" noRot="1" noChangeAspect="1" noChangeArrowheads="1" noTextEdit="1"/>
          </p:cNvSpPr>
          <p:nvPr>
            <p:ph type="sldImg"/>
          </p:nvPr>
        </p:nvSpPr>
        <p:spPr>
          <a:xfrm>
            <a:off x="998538" y="731838"/>
            <a:ext cx="4864100" cy="3648075"/>
          </a:xfrm>
          <a:ln w="12700" cap="flat"/>
        </p:spPr>
      </p:sp>
      <p:sp>
        <p:nvSpPr>
          <p:cNvPr id="5325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733449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927700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FA52F6-49A3-410D-B727-58D21204E0FB}"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1443" name="Rectangle 2"/>
          <p:cNvSpPr>
            <a:spLocks noGrp="1" noRot="1" noChangeAspect="1" noChangeArrowheads="1" noTextEdit="1"/>
          </p:cNvSpPr>
          <p:nvPr>
            <p:ph type="sldImg"/>
          </p:nvPr>
        </p:nvSpPr>
        <p:spPr>
          <a:xfrm>
            <a:off x="998538" y="731838"/>
            <a:ext cx="4864100" cy="3648075"/>
          </a:xfrm>
          <a:ln w="12700" cap="flat"/>
        </p:spPr>
      </p:sp>
      <p:sp>
        <p:nvSpPr>
          <p:cNvPr id="6144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7798028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C72E62-67C2-4555-982B-9B2827B1BDF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3491" name="Rectangle 2"/>
          <p:cNvSpPr>
            <a:spLocks noGrp="1" noRot="1" noChangeAspect="1" noChangeArrowheads="1" noTextEdit="1"/>
          </p:cNvSpPr>
          <p:nvPr>
            <p:ph type="sldImg"/>
          </p:nvPr>
        </p:nvSpPr>
        <p:spPr>
          <a:xfrm>
            <a:off x="998538" y="731838"/>
            <a:ext cx="4864100" cy="3648075"/>
          </a:xfrm>
          <a:ln w="12700" cap="flat"/>
        </p:spPr>
      </p:sp>
      <p:sp>
        <p:nvSpPr>
          <p:cNvPr id="6349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534476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B54817-14FF-4EFE-956E-9E3C08900C0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5539" name="Rectangle 2"/>
          <p:cNvSpPr>
            <a:spLocks noGrp="1" noRot="1" noChangeAspect="1" noChangeArrowheads="1" noTextEdit="1"/>
          </p:cNvSpPr>
          <p:nvPr>
            <p:ph type="sldImg"/>
          </p:nvPr>
        </p:nvSpPr>
        <p:spPr>
          <a:xfrm>
            <a:off x="998538" y="731838"/>
            <a:ext cx="4864100" cy="3648075"/>
          </a:xfrm>
          <a:ln w="12700" cap="flat"/>
        </p:spPr>
      </p:sp>
      <p:sp>
        <p:nvSpPr>
          <p:cNvPr id="65540"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237139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DDC84A-F00B-461C-AE46-D3F14104DDA4}" type="slidenum">
              <a:rPr kumimoji="0" 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91</a:t>
            </a:fld>
            <a:endParaRPr kumimoji="0" 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8115" name="Rectangle 2"/>
          <p:cNvSpPr>
            <a:spLocks noGrp="1" noRot="1" noChangeAspect="1" noChangeArrowheads="1" noTextEdit="1"/>
          </p:cNvSpPr>
          <p:nvPr>
            <p:ph type="sldImg"/>
          </p:nvPr>
        </p:nvSpPr>
        <p:spPr>
          <a:xfrm>
            <a:off x="1001713" y="763588"/>
            <a:ext cx="5097462" cy="3824287"/>
          </a:xfrm>
          <a:ln/>
        </p:spPr>
      </p:sp>
      <p:sp>
        <p:nvSpPr>
          <p:cNvPr id="218116" name="Rectangle 3"/>
          <p:cNvSpPr>
            <a:spLocks noGrp="1" noChangeArrowheads="1"/>
          </p:cNvSpPr>
          <p:nvPr>
            <p:ph type="body" idx="1"/>
          </p:nvPr>
        </p:nvSpPr>
        <p:spPr>
          <a:xfrm>
            <a:off x="948218" y="4840120"/>
            <a:ext cx="5202867" cy="4589585"/>
          </a:xfrm>
          <a:noFill/>
          <a:ln/>
        </p:spPr>
        <p:txBody>
          <a:bodyPr/>
          <a:lstStyle/>
          <a:p>
            <a:pPr eaLnBrk="1" hangingPunct="1"/>
            <a:endParaRPr lang="en-US"/>
          </a:p>
        </p:txBody>
      </p:sp>
    </p:spTree>
    <p:extLst>
      <p:ext uri="{BB962C8B-B14F-4D97-AF65-F5344CB8AC3E}">
        <p14:creationId xmlns:p14="http://schemas.microsoft.com/office/powerpoint/2010/main" val="754826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4737FB-09E6-4ACB-9EAE-E0A48CE4758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81923" name="Rectangle 2"/>
          <p:cNvSpPr>
            <a:spLocks noGrp="1" noRot="1" noChangeAspect="1" noChangeArrowheads="1" noTextEdit="1"/>
          </p:cNvSpPr>
          <p:nvPr>
            <p:ph type="sldImg"/>
          </p:nvPr>
        </p:nvSpPr>
        <p:spPr>
          <a:xfrm>
            <a:off x="998538" y="731838"/>
            <a:ext cx="4864100" cy="3648075"/>
          </a:xfrm>
          <a:ln w="12700" cap="flat"/>
        </p:spPr>
      </p:sp>
      <p:sp>
        <p:nvSpPr>
          <p:cNvPr id="8192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879001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7</a:t>
            </a:fld>
            <a:endParaRPr lang="pt-BR" altLang="pt-BR"/>
          </a:p>
        </p:txBody>
      </p:sp>
    </p:spTree>
    <p:extLst>
      <p:ext uri="{BB962C8B-B14F-4D97-AF65-F5344CB8AC3E}">
        <p14:creationId xmlns:p14="http://schemas.microsoft.com/office/powerpoint/2010/main" val="3437117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D9750C-B757-402F-B2B4-6B906A942EFB}"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83971" name="Rectangle 2"/>
          <p:cNvSpPr>
            <a:spLocks noGrp="1" noRot="1" noChangeAspect="1" noChangeArrowheads="1" noTextEdit="1"/>
          </p:cNvSpPr>
          <p:nvPr>
            <p:ph type="sldImg"/>
          </p:nvPr>
        </p:nvSpPr>
        <p:spPr>
          <a:xfrm>
            <a:off x="998538" y="731838"/>
            <a:ext cx="4864100" cy="3648075"/>
          </a:xfrm>
          <a:ln w="12700" cap="flat"/>
        </p:spPr>
      </p:sp>
      <p:sp>
        <p:nvSpPr>
          <p:cNvPr id="8397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113622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3DDC84A-F00B-461C-AE46-D3F14104DDA4}" type="slidenum">
              <a:rPr kumimoji="0" lang="pt-BR" sz="1300" b="0" i="0" u="none" strike="noStrike" kern="1200" cap="none" spc="0" normalizeH="0" baseline="0" noProof="0" smtClean="0">
                <a:ln>
                  <a:noFill/>
                </a:ln>
                <a:solidFill>
                  <a:srgbClr val="000000"/>
                </a:solidFill>
                <a:effectLst/>
                <a:uLnTx/>
                <a:uFillTx/>
                <a:latin typeface="Times New Roman" pitchFamily="32"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pt-BR" sz="1300" b="0" i="0" u="none" strike="noStrike" kern="1200" cap="none" spc="0" normalizeH="0" baseline="0" noProof="0">
              <a:ln>
                <a:noFill/>
              </a:ln>
              <a:solidFill>
                <a:srgbClr val="000000"/>
              </a:solidFill>
              <a:effectLst/>
              <a:uLnTx/>
              <a:uFillTx/>
              <a:latin typeface="Times New Roman" pitchFamily="32" charset="0"/>
              <a:ea typeface="+mn-ea"/>
              <a:cs typeface="+mn-cs"/>
            </a:endParaRPr>
          </a:p>
        </p:txBody>
      </p:sp>
      <p:sp>
        <p:nvSpPr>
          <p:cNvPr id="218115" name="Rectangle 2"/>
          <p:cNvSpPr>
            <a:spLocks noGrp="1" noRot="1" noChangeAspect="1" noChangeArrowheads="1" noTextEdit="1"/>
          </p:cNvSpPr>
          <p:nvPr>
            <p:ph type="sldImg"/>
          </p:nvPr>
        </p:nvSpPr>
        <p:spPr>
          <a:xfrm>
            <a:off x="1001713" y="763588"/>
            <a:ext cx="5097462" cy="3824287"/>
          </a:xfrm>
          <a:ln/>
        </p:spPr>
      </p:sp>
      <p:sp>
        <p:nvSpPr>
          <p:cNvPr id="218116" name="Rectangle 3"/>
          <p:cNvSpPr>
            <a:spLocks noGrp="1" noChangeArrowheads="1"/>
          </p:cNvSpPr>
          <p:nvPr>
            <p:ph type="body" idx="1"/>
          </p:nvPr>
        </p:nvSpPr>
        <p:spPr>
          <a:xfrm>
            <a:off x="948218" y="4840120"/>
            <a:ext cx="5202867" cy="4589585"/>
          </a:xfrm>
          <a:noFill/>
          <a:ln/>
        </p:spPr>
        <p:txBody>
          <a:bodyPr/>
          <a:lstStyle/>
          <a:p>
            <a:pPr eaLnBrk="1" hangingPunct="1"/>
            <a:endParaRPr lang="en-US"/>
          </a:p>
        </p:txBody>
      </p:sp>
    </p:spTree>
    <p:extLst>
      <p:ext uri="{BB962C8B-B14F-4D97-AF65-F5344CB8AC3E}">
        <p14:creationId xmlns:p14="http://schemas.microsoft.com/office/powerpoint/2010/main" val="1963886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CFB8CE-0CD1-4119-9EFA-BC9CA2E1C11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16739" name="Rectangle 2"/>
          <p:cNvSpPr>
            <a:spLocks noGrp="1" noRot="1" noChangeAspect="1" noChangeArrowheads="1" noTextEdit="1"/>
          </p:cNvSpPr>
          <p:nvPr>
            <p:ph type="sldImg"/>
          </p:nvPr>
        </p:nvSpPr>
        <p:spPr>
          <a:xfrm>
            <a:off x="998538" y="731838"/>
            <a:ext cx="4864100" cy="3648075"/>
          </a:xfrm>
          <a:ln w="12700" cap="flat"/>
        </p:spPr>
      </p:sp>
      <p:sp>
        <p:nvSpPr>
          <p:cNvPr id="116740"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r>
              <a:rPr lang="pt-BR" altLang="pt-BR">
                <a:cs typeface="Arial" panose="020B0604020202020204" pitchFamily="34" charset="0"/>
              </a:rPr>
              <a:t>Top-Down		pouca informação</a:t>
            </a:r>
          </a:p>
          <a:p>
            <a:pPr eaLnBrk="1" hangingPunct="1"/>
            <a:r>
              <a:rPr lang="pt-BR" altLang="pt-BR">
                <a:cs typeface="Arial" panose="020B0604020202020204" pitchFamily="34" charset="0"/>
              </a:rPr>
              <a:t>Bottom-Up		muita informação</a:t>
            </a:r>
          </a:p>
        </p:txBody>
      </p:sp>
    </p:spTree>
    <p:extLst>
      <p:ext uri="{BB962C8B-B14F-4D97-AF65-F5344CB8AC3E}">
        <p14:creationId xmlns:p14="http://schemas.microsoft.com/office/powerpoint/2010/main" val="2170407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9C42CD-57A9-4D93-9ED0-3D2A51388F4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18787" name="Rectangle 2"/>
          <p:cNvSpPr>
            <a:spLocks noGrp="1" noRot="1" noChangeAspect="1" noChangeArrowheads="1" noTextEdit="1"/>
          </p:cNvSpPr>
          <p:nvPr>
            <p:ph type="sldImg"/>
          </p:nvPr>
        </p:nvSpPr>
        <p:spPr>
          <a:xfrm>
            <a:off x="998538" y="731838"/>
            <a:ext cx="4864100" cy="3648075"/>
          </a:xfrm>
          <a:ln w="12700" cap="flat"/>
        </p:spPr>
      </p:sp>
      <p:sp>
        <p:nvSpPr>
          <p:cNvPr id="118788"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004408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F02B6E-3926-4E9F-8B1A-051434E30E6A}"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20835" name="Rectangle 2"/>
          <p:cNvSpPr>
            <a:spLocks noGrp="1" noRot="1" noChangeAspect="1" noChangeArrowheads="1" noTextEdit="1"/>
          </p:cNvSpPr>
          <p:nvPr>
            <p:ph type="sldImg"/>
          </p:nvPr>
        </p:nvSpPr>
        <p:spPr>
          <a:xfrm>
            <a:off x="998538" y="731838"/>
            <a:ext cx="4864100" cy="3648075"/>
          </a:xfrm>
          <a:ln w="12700" cap="flat"/>
        </p:spPr>
      </p:sp>
      <p:sp>
        <p:nvSpPr>
          <p:cNvPr id="12083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912913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A4EC19-25FA-454C-8E6A-B1FAD6AECB7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22883" name="Rectangle 2"/>
          <p:cNvSpPr>
            <a:spLocks noGrp="1" noRot="1" noChangeAspect="1" noChangeArrowheads="1" noTextEdit="1"/>
          </p:cNvSpPr>
          <p:nvPr>
            <p:ph type="sldImg"/>
          </p:nvPr>
        </p:nvSpPr>
        <p:spPr>
          <a:xfrm>
            <a:off x="998538" y="731838"/>
            <a:ext cx="4864100" cy="3648075"/>
          </a:xfrm>
          <a:ln w="12700" cap="flat"/>
        </p:spPr>
      </p:sp>
      <p:sp>
        <p:nvSpPr>
          <p:cNvPr id="12288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r>
              <a:rPr lang="pt-BR" altLang="pt-BR">
                <a:cs typeface="Arial" panose="020B0604020202020204" pitchFamily="34" charset="0"/>
              </a:rPr>
              <a:t>Top-Down		pouca informação</a:t>
            </a:r>
          </a:p>
          <a:p>
            <a:pPr eaLnBrk="1" hangingPunct="1"/>
            <a:r>
              <a:rPr lang="pt-BR" altLang="pt-BR">
                <a:cs typeface="Arial" panose="020B0604020202020204" pitchFamily="34" charset="0"/>
              </a:rPr>
              <a:t>Bottom-Up		muita informação</a:t>
            </a:r>
          </a:p>
        </p:txBody>
      </p:sp>
    </p:spTree>
    <p:extLst>
      <p:ext uri="{BB962C8B-B14F-4D97-AF65-F5344CB8AC3E}">
        <p14:creationId xmlns:p14="http://schemas.microsoft.com/office/powerpoint/2010/main" val="494918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760549-87E0-47DF-9555-C3D2035E09C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24931" name="Rectangle 2"/>
          <p:cNvSpPr>
            <a:spLocks noGrp="1" noRot="1" noChangeAspect="1" noChangeArrowheads="1" noTextEdit="1"/>
          </p:cNvSpPr>
          <p:nvPr>
            <p:ph type="sldImg"/>
          </p:nvPr>
        </p:nvSpPr>
        <p:spPr>
          <a:xfrm>
            <a:off x="998538" y="731838"/>
            <a:ext cx="4864100" cy="3648075"/>
          </a:xfrm>
          <a:ln w="12700" cap="flat"/>
        </p:spPr>
      </p:sp>
      <p:sp>
        <p:nvSpPr>
          <p:cNvPr id="12493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r>
              <a:rPr lang="pt-BR" altLang="pt-BR">
                <a:cs typeface="Arial" panose="020B0604020202020204" pitchFamily="34" charset="0"/>
              </a:rPr>
              <a:t>Top-Down		pouca informação</a:t>
            </a:r>
          </a:p>
          <a:p>
            <a:pPr eaLnBrk="1" hangingPunct="1"/>
            <a:r>
              <a:rPr lang="pt-BR" altLang="pt-BR">
                <a:cs typeface="Arial" panose="020B0604020202020204" pitchFamily="34" charset="0"/>
              </a:rPr>
              <a:t>Bottom-Up		muita informação</a:t>
            </a:r>
          </a:p>
        </p:txBody>
      </p:sp>
    </p:spTree>
    <p:extLst>
      <p:ext uri="{BB962C8B-B14F-4D97-AF65-F5344CB8AC3E}">
        <p14:creationId xmlns:p14="http://schemas.microsoft.com/office/powerpoint/2010/main" val="12840241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a:ln/>
        </p:spPr>
      </p:sp>
      <p:sp>
        <p:nvSpPr>
          <p:cNvPr id="14131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cs typeface="Arial" panose="020B0604020202020204" pitchFamily="34" charset="0"/>
            </a:endParaRPr>
          </a:p>
        </p:txBody>
      </p:sp>
      <p:sp>
        <p:nvSpPr>
          <p:cNvPr id="14131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07BEA8-5DCF-4D09-9AC4-7D2A9CC3CD9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11639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961160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BACD48-F7B4-4D3C-9F12-55D9B0B81247}"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6803" name="Rectangle 2"/>
          <p:cNvSpPr>
            <a:spLocks noGrp="1" noRot="1" noChangeAspect="1" noChangeArrowheads="1" noTextEdit="1"/>
          </p:cNvSpPr>
          <p:nvPr>
            <p:ph type="sldImg"/>
          </p:nvPr>
        </p:nvSpPr>
        <p:spPr>
          <a:xfrm>
            <a:off x="998538" y="731838"/>
            <a:ext cx="4864100" cy="3648075"/>
          </a:xfrm>
          <a:ln w="12700" cap="flat"/>
        </p:spPr>
      </p:sp>
      <p:sp>
        <p:nvSpPr>
          <p:cNvPr id="7680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299751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115C21C-7B35-4569-8CB7-F8BE50661AE5}" type="slidenum">
              <a:rPr lang="en-US"/>
              <a:pPr/>
              <a:t>14</a:t>
            </a:fld>
            <a:endParaRPr lang="en-US"/>
          </a:p>
        </p:txBody>
      </p:sp>
      <p:sp>
        <p:nvSpPr>
          <p:cNvPr id="94211" name="Rectangle 2"/>
          <p:cNvSpPr>
            <a:spLocks noGrp="1" noRot="1" noChangeAspect="1" noChangeArrowheads="1" noTextEdit="1"/>
          </p:cNvSpPr>
          <p:nvPr>
            <p:ph type="sldImg"/>
          </p:nvPr>
        </p:nvSpPr>
        <p:spPr>
          <a:xfrm>
            <a:off x="936625" y="750888"/>
            <a:ext cx="4994275" cy="3746500"/>
          </a:xfrm>
          <a:ln/>
        </p:spPr>
      </p:sp>
      <p:sp>
        <p:nvSpPr>
          <p:cNvPr id="94212" name="Rectangle 3"/>
          <p:cNvSpPr>
            <a:spLocks noGrp="1" noChangeArrowheads="1"/>
          </p:cNvSpPr>
          <p:nvPr>
            <p:ph type="body" idx="1"/>
          </p:nvPr>
        </p:nvSpPr>
        <p:spPr>
          <a:xfrm>
            <a:off x="915261" y="4747075"/>
            <a:ext cx="5037004" cy="4497472"/>
          </a:xfrm>
          <a:noFill/>
          <a:ln/>
        </p:spPr>
        <p:txBody>
          <a:bodyPr/>
          <a:lstStyle/>
          <a:p>
            <a:pPr eaLnBrk="1" hangingPunct="1"/>
            <a:endParaRPr lang="en-US"/>
          </a:p>
        </p:txBody>
      </p:sp>
      <p:sp>
        <p:nvSpPr>
          <p:cNvPr id="2" name="Espaço Reservado para Rodapé 1">
            <a:extLst>
              <a:ext uri="{FF2B5EF4-FFF2-40B4-BE49-F238E27FC236}">
                <a16:creationId xmlns:a16="http://schemas.microsoft.com/office/drawing/2014/main" id="{AEDEB178-CB19-4215-90BB-9C3FE8D22F3C}"/>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19641526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3F9CFD-4449-4EF6-AD0E-98AB5C3F773C}"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3363" name="Rectangle 2"/>
          <p:cNvSpPr>
            <a:spLocks noGrp="1" noRot="1" noChangeAspect="1" noChangeArrowheads="1" noTextEdit="1"/>
          </p:cNvSpPr>
          <p:nvPr>
            <p:ph type="sldImg"/>
          </p:nvPr>
        </p:nvSpPr>
        <p:spPr>
          <a:xfrm>
            <a:off x="998538" y="731838"/>
            <a:ext cx="4864100" cy="3648075"/>
          </a:xfrm>
          <a:ln w="12700" cap="flat"/>
        </p:spPr>
      </p:sp>
      <p:sp>
        <p:nvSpPr>
          <p:cNvPr id="143364"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3250267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528181-E3A6-4F43-842D-B90C1F2F46F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5411" name="Rectangle 2"/>
          <p:cNvSpPr>
            <a:spLocks noGrp="1" noRot="1" noChangeAspect="1" noChangeArrowheads="1" noTextEdit="1"/>
          </p:cNvSpPr>
          <p:nvPr>
            <p:ph type="sldImg"/>
          </p:nvPr>
        </p:nvSpPr>
        <p:spPr>
          <a:xfrm>
            <a:off x="998538" y="731838"/>
            <a:ext cx="4864100" cy="3648075"/>
          </a:xfrm>
          <a:ln w="12700" cap="flat"/>
        </p:spPr>
      </p:sp>
      <p:sp>
        <p:nvSpPr>
          <p:cNvPr id="14541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1668627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6C83F7-3E63-456D-ABE0-EBE2FC35F578}"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9507" name="Rectangle 2"/>
          <p:cNvSpPr>
            <a:spLocks noGrp="1" noRot="1" noChangeAspect="1" noChangeArrowheads="1" noTextEdit="1"/>
          </p:cNvSpPr>
          <p:nvPr>
            <p:ph type="sldImg"/>
          </p:nvPr>
        </p:nvSpPr>
        <p:spPr>
          <a:xfrm>
            <a:off x="998538" y="731838"/>
            <a:ext cx="4864100" cy="3648075"/>
          </a:xfrm>
          <a:ln w="12700" cap="flat"/>
        </p:spPr>
      </p:sp>
      <p:sp>
        <p:nvSpPr>
          <p:cNvPr id="14950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r>
              <a:rPr lang="pt-BR" altLang="pt-BR">
                <a:cs typeface="Arial" panose="020B0604020202020204" pitchFamily="34" charset="0"/>
              </a:rPr>
              <a:t>Replanejamento pode exigir ou não alteração no Plano do Projeto</a:t>
            </a:r>
          </a:p>
          <a:p>
            <a:pPr eaLnBrk="1" hangingPunct="1"/>
            <a:endParaRPr lang="pt-BR" altLang="pt-BR">
              <a:cs typeface="Arial" panose="020B0604020202020204" pitchFamily="34" charset="0"/>
            </a:endParaRPr>
          </a:p>
          <a:p>
            <a:pPr eaLnBrk="1" hangingPunct="1"/>
            <a:r>
              <a:rPr lang="pt-BR" altLang="pt-BR">
                <a:cs typeface="Arial" panose="020B0604020202020204" pitchFamily="34" charset="0"/>
              </a:rPr>
              <a:t>IMPORTANTE</a:t>
            </a:r>
          </a:p>
          <a:p>
            <a:pPr eaLnBrk="1" hangingPunct="1"/>
            <a:endParaRPr lang="pt-BR" altLang="pt-BR">
              <a:cs typeface="Arial" panose="020B0604020202020204" pitchFamily="34" charset="0"/>
            </a:endParaRPr>
          </a:p>
        </p:txBody>
      </p:sp>
    </p:spTree>
    <p:extLst>
      <p:ext uri="{BB962C8B-B14F-4D97-AF65-F5344CB8AC3E}">
        <p14:creationId xmlns:p14="http://schemas.microsoft.com/office/powerpoint/2010/main" val="13962904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5C6E38-7F47-4FEE-85B5-919FDDC4075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55" name="Rectangle 2"/>
          <p:cNvSpPr>
            <a:spLocks noGrp="1" noRot="1" noChangeAspect="1" noChangeArrowheads="1" noTextEdit="1"/>
          </p:cNvSpPr>
          <p:nvPr>
            <p:ph type="sldImg"/>
          </p:nvPr>
        </p:nvSpPr>
        <p:spPr>
          <a:xfrm>
            <a:off x="998538" y="731838"/>
            <a:ext cx="4864100" cy="3648075"/>
          </a:xfrm>
          <a:ln w="12700" cap="flat"/>
        </p:spPr>
      </p:sp>
      <p:sp>
        <p:nvSpPr>
          <p:cNvPr id="1515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r>
              <a:rPr lang="pt-BR" altLang="pt-BR">
                <a:cs typeface="Arial" panose="020B0604020202020204" pitchFamily="34" charset="0"/>
              </a:rPr>
              <a:t>Replanejamento pode exigir ou não alteração no Plano do Projeto</a:t>
            </a:r>
          </a:p>
        </p:txBody>
      </p:sp>
    </p:spTree>
    <p:extLst>
      <p:ext uri="{BB962C8B-B14F-4D97-AF65-F5344CB8AC3E}">
        <p14:creationId xmlns:p14="http://schemas.microsoft.com/office/powerpoint/2010/main" val="1891681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3AADF8-DA29-48B0-B5B6-E6CA13D8EE1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3603" name="Rectangle 2"/>
          <p:cNvSpPr>
            <a:spLocks noGrp="1" noRot="1" noChangeAspect="1" noChangeArrowheads="1" noTextEdit="1"/>
          </p:cNvSpPr>
          <p:nvPr>
            <p:ph type="sldImg"/>
          </p:nvPr>
        </p:nvSpPr>
        <p:spPr>
          <a:xfrm>
            <a:off x="998538" y="731838"/>
            <a:ext cx="4864100" cy="3648075"/>
          </a:xfrm>
          <a:ln w="12700" cap="flat"/>
        </p:spPr>
      </p:sp>
      <p:sp>
        <p:nvSpPr>
          <p:cNvPr id="15360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8853890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1C52AE-9FE1-4B51-AF7F-C9EB62D9E4FA}"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5651" name="Rectangle 2"/>
          <p:cNvSpPr>
            <a:spLocks noGrp="1" noRot="1" noChangeAspect="1" noChangeArrowheads="1" noTextEdit="1"/>
          </p:cNvSpPr>
          <p:nvPr>
            <p:ph type="sldImg"/>
          </p:nvPr>
        </p:nvSpPr>
        <p:spPr>
          <a:xfrm>
            <a:off x="998538" y="731838"/>
            <a:ext cx="4864100" cy="3648075"/>
          </a:xfrm>
          <a:ln w="12700" cap="flat"/>
        </p:spPr>
      </p:sp>
      <p:sp>
        <p:nvSpPr>
          <p:cNvPr id="15565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9640484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a:ln/>
        </p:spPr>
      </p:sp>
      <p:sp>
        <p:nvSpPr>
          <p:cNvPr id="15769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cs typeface="Arial" panose="020B0604020202020204" pitchFamily="34" charset="0"/>
            </a:endParaRPr>
          </a:p>
        </p:txBody>
      </p:sp>
      <p:sp>
        <p:nvSpPr>
          <p:cNvPr id="15770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535F57-513E-400D-AB6E-2AFC1B95736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528672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2997100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A96342-46C6-4371-A9B9-446C36E4F14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9747" name="Rectangle 2"/>
          <p:cNvSpPr>
            <a:spLocks noGrp="1" noRot="1" noChangeAspect="1" noChangeArrowheads="1" noTextEdit="1"/>
          </p:cNvSpPr>
          <p:nvPr>
            <p:ph type="sldImg"/>
          </p:nvPr>
        </p:nvSpPr>
        <p:spPr>
          <a:xfrm>
            <a:off x="998538" y="731838"/>
            <a:ext cx="4864100" cy="3648075"/>
          </a:xfrm>
          <a:ln w="12700" cap="flat"/>
        </p:spPr>
      </p:sp>
      <p:sp>
        <p:nvSpPr>
          <p:cNvPr id="15974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6526646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A2B50F-77FA-460C-A8C5-450DC0F934F7}"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1795" name="Rectangle 2"/>
          <p:cNvSpPr>
            <a:spLocks noGrp="1" noRot="1" noChangeAspect="1" noChangeArrowheads="1" noTextEdit="1"/>
          </p:cNvSpPr>
          <p:nvPr>
            <p:ph type="sldImg"/>
          </p:nvPr>
        </p:nvSpPr>
        <p:spPr>
          <a:xfrm>
            <a:off x="998538" y="731838"/>
            <a:ext cx="4864100" cy="3648075"/>
          </a:xfrm>
          <a:ln w="12700" cap="flat"/>
        </p:spPr>
      </p:sp>
      <p:sp>
        <p:nvSpPr>
          <p:cNvPr id="16179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192952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16</a:t>
            </a:fld>
            <a:endParaRPr lang="pt-BR"/>
          </a:p>
        </p:txBody>
      </p:sp>
      <p:sp>
        <p:nvSpPr>
          <p:cNvPr id="5" name="Espaço Reservado para Rodapé 4">
            <a:extLst>
              <a:ext uri="{FF2B5EF4-FFF2-40B4-BE49-F238E27FC236}">
                <a16:creationId xmlns:a16="http://schemas.microsoft.com/office/drawing/2014/main" id="{BD005C6C-0F0C-4702-ABCA-B69FD059E564}"/>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30332081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A09899-BAE7-4D95-BCFA-224E8A57B83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3843" name="Rectangle 2"/>
          <p:cNvSpPr>
            <a:spLocks noGrp="1" noRot="1" noChangeAspect="1" noChangeArrowheads="1" noTextEdit="1"/>
          </p:cNvSpPr>
          <p:nvPr>
            <p:ph type="sldImg"/>
          </p:nvPr>
        </p:nvSpPr>
        <p:spPr>
          <a:xfrm>
            <a:off x="998538" y="731838"/>
            <a:ext cx="4864100" cy="3648075"/>
          </a:xfrm>
          <a:ln w="12700" cap="flat"/>
        </p:spPr>
      </p:sp>
      <p:sp>
        <p:nvSpPr>
          <p:cNvPr id="163844"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1047673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6F21FB-72E4-4DD9-85C1-F1DFA13243E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5891" name="Rectangle 2"/>
          <p:cNvSpPr>
            <a:spLocks noGrp="1" noRot="1" noChangeAspect="1" noChangeArrowheads="1" noTextEdit="1"/>
          </p:cNvSpPr>
          <p:nvPr>
            <p:ph type="sldImg"/>
          </p:nvPr>
        </p:nvSpPr>
        <p:spPr>
          <a:xfrm>
            <a:off x="998538" y="731838"/>
            <a:ext cx="4864100" cy="3648075"/>
          </a:xfrm>
          <a:ln w="12700" cap="flat"/>
        </p:spPr>
      </p:sp>
      <p:sp>
        <p:nvSpPr>
          <p:cNvPr id="16589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7114147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BF6E9A-0BA1-475C-A391-8536B8C595B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7939" name="Rectangle 2"/>
          <p:cNvSpPr>
            <a:spLocks noGrp="1" noRot="1" noChangeAspect="1" noChangeArrowheads="1" noTextEdit="1"/>
          </p:cNvSpPr>
          <p:nvPr>
            <p:ph type="sldImg"/>
          </p:nvPr>
        </p:nvSpPr>
        <p:spPr>
          <a:xfrm>
            <a:off x="998538" y="731838"/>
            <a:ext cx="4864100" cy="3648075"/>
          </a:xfrm>
          <a:ln w="12700" cap="flat"/>
        </p:spPr>
      </p:sp>
      <p:sp>
        <p:nvSpPr>
          <p:cNvPr id="167940"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952398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7A9FB2-3ADA-4AC3-99BB-CB1074EC080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9987" name="Rectangle 2"/>
          <p:cNvSpPr>
            <a:spLocks noGrp="1" noRot="1" noChangeAspect="1" noChangeArrowheads="1" noTextEdit="1"/>
          </p:cNvSpPr>
          <p:nvPr>
            <p:ph type="sldImg"/>
          </p:nvPr>
        </p:nvSpPr>
        <p:spPr>
          <a:xfrm>
            <a:off x="998538" y="731838"/>
            <a:ext cx="4864100" cy="3648075"/>
          </a:xfrm>
          <a:ln w="12700" cap="flat"/>
        </p:spPr>
      </p:sp>
      <p:sp>
        <p:nvSpPr>
          <p:cNvPr id="169988"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9435373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7DBE55-A3A5-4DCD-B4E4-9E346619A97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76131" name="Rectangle 2"/>
          <p:cNvSpPr>
            <a:spLocks noGrp="1" noRot="1" noChangeAspect="1" noChangeArrowheads="1" noTextEdit="1"/>
          </p:cNvSpPr>
          <p:nvPr>
            <p:ph type="sldImg"/>
          </p:nvPr>
        </p:nvSpPr>
        <p:spPr>
          <a:xfrm>
            <a:off x="998538" y="731838"/>
            <a:ext cx="4864100" cy="3648075"/>
          </a:xfrm>
          <a:ln w="12700" cap="flat"/>
        </p:spPr>
      </p:sp>
      <p:sp>
        <p:nvSpPr>
          <p:cNvPr id="17613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6627943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DE49AE-CC39-4F48-9F42-4E6265C48F3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2275" name="Rectangle 2"/>
          <p:cNvSpPr>
            <a:spLocks noGrp="1" noRot="1" noChangeAspect="1" noChangeArrowheads="1" noTextEdit="1"/>
          </p:cNvSpPr>
          <p:nvPr>
            <p:ph type="sldImg"/>
          </p:nvPr>
        </p:nvSpPr>
        <p:spPr>
          <a:xfrm>
            <a:off x="993775" y="730250"/>
            <a:ext cx="4868863" cy="3651250"/>
          </a:xfrm>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3799086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33EE5F-F987-4AF6-81C0-C97FAD9E880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4323" name="Rectangle 2"/>
          <p:cNvSpPr>
            <a:spLocks noGrp="1" noRot="1" noChangeAspect="1" noChangeArrowheads="1" noTextEdit="1"/>
          </p:cNvSpPr>
          <p:nvPr>
            <p:ph type="sldImg"/>
          </p:nvPr>
        </p:nvSpPr>
        <p:spPr>
          <a:xfrm>
            <a:off x="993775" y="730250"/>
            <a:ext cx="4868863" cy="3651250"/>
          </a:xfrm>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5495988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E327C6-ADB5-4F52-92B9-A5A9FF3D55F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6371" name="Rectangle 2"/>
          <p:cNvSpPr>
            <a:spLocks noGrp="1" noRot="1" noChangeAspect="1" noChangeArrowheads="1" noTextEdit="1"/>
          </p:cNvSpPr>
          <p:nvPr>
            <p:ph type="sldImg"/>
          </p:nvPr>
        </p:nvSpPr>
        <p:spPr>
          <a:xfrm>
            <a:off x="993775" y="730250"/>
            <a:ext cx="4868863" cy="3651250"/>
          </a:xfrm>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6542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F6FE53-F428-4FE2-B650-EE0C025BCC8C}"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8419" name="Rectangle 2"/>
          <p:cNvSpPr>
            <a:spLocks noGrp="1" noRot="1" noChangeAspect="1" noChangeArrowheads="1" noTextEdit="1"/>
          </p:cNvSpPr>
          <p:nvPr>
            <p:ph type="sldImg"/>
          </p:nvPr>
        </p:nvSpPr>
        <p:spPr>
          <a:xfrm>
            <a:off x="993775" y="730250"/>
            <a:ext cx="4868863" cy="3651250"/>
          </a:xfrm>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5933703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563FE8-1802-4001-9D05-AD21E7DC7EC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0467" name="Rectangle 2"/>
          <p:cNvSpPr>
            <a:spLocks noGrp="1" noRot="1" noChangeAspect="1" noChangeArrowheads="1" noTextEdit="1"/>
          </p:cNvSpPr>
          <p:nvPr>
            <p:ph type="sldImg"/>
          </p:nvPr>
        </p:nvSpPr>
        <p:spPr>
          <a:xfrm>
            <a:off x="993775" y="730250"/>
            <a:ext cx="4868863" cy="3651250"/>
          </a:xfrm>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888147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39005D61-D51A-48EC-B668-DDCDE7FE7D80}" type="slidenum">
              <a:rPr lang="pt-BR" smtClean="0"/>
              <a:pPr/>
              <a:t>17</a:t>
            </a:fld>
            <a:endParaRPr lang="pt-BR"/>
          </a:p>
        </p:txBody>
      </p:sp>
      <p:sp>
        <p:nvSpPr>
          <p:cNvPr id="5" name="Espaço Reservado para Rodapé 4">
            <a:extLst>
              <a:ext uri="{FF2B5EF4-FFF2-40B4-BE49-F238E27FC236}">
                <a16:creationId xmlns:a16="http://schemas.microsoft.com/office/drawing/2014/main" id="{830E28E2-0275-4108-99B7-971432550B75}"/>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5725158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DFA91C-7A6E-4C9A-9E57-6D2EB029866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2515" name="Rectangle 2"/>
          <p:cNvSpPr>
            <a:spLocks noGrp="1" noRot="1" noChangeAspect="1" noChangeArrowheads="1" noTextEdit="1"/>
          </p:cNvSpPr>
          <p:nvPr>
            <p:ph type="sldImg"/>
          </p:nvPr>
        </p:nvSpPr>
        <p:spPr>
          <a:xfrm>
            <a:off x="993775" y="730250"/>
            <a:ext cx="4868863" cy="3651250"/>
          </a:xfrm>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5613765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CFCCCB-D509-4A3D-A9D6-FA29F6BE80E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4563" name="Rectangle 2"/>
          <p:cNvSpPr>
            <a:spLocks noGrp="1" noRot="1" noChangeAspect="1" noChangeArrowheads="1" noTextEdit="1"/>
          </p:cNvSpPr>
          <p:nvPr>
            <p:ph type="sldImg"/>
          </p:nvPr>
        </p:nvSpPr>
        <p:spPr>
          <a:xfrm>
            <a:off x="993775" y="730250"/>
            <a:ext cx="4868863" cy="3651250"/>
          </a:xfrm>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6242764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4B9FD0-3F2C-4734-8B59-399FADD8343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6611" name="Rectangle 2"/>
          <p:cNvSpPr>
            <a:spLocks noGrp="1" noRot="1" noChangeAspect="1" noChangeArrowheads="1" noTextEdit="1"/>
          </p:cNvSpPr>
          <p:nvPr>
            <p:ph type="sldImg"/>
          </p:nvPr>
        </p:nvSpPr>
        <p:spPr>
          <a:xfrm>
            <a:off x="993775" y="730250"/>
            <a:ext cx="4868863" cy="3651250"/>
          </a:xfrm>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8662625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EE1837-4D5A-495A-9487-5821BDC6C31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8659" name="Rectangle 2"/>
          <p:cNvSpPr>
            <a:spLocks noGrp="1" noRot="1" noChangeAspect="1" noChangeArrowheads="1" noTextEdit="1"/>
          </p:cNvSpPr>
          <p:nvPr>
            <p:ph type="sldImg"/>
          </p:nvPr>
        </p:nvSpPr>
        <p:spPr>
          <a:xfrm>
            <a:off x="993775" y="730250"/>
            <a:ext cx="4868863" cy="3651250"/>
          </a:xfrm>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431737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F29E50-1797-41A7-9641-541E5C933C8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0707" name="Rectangle 2"/>
          <p:cNvSpPr>
            <a:spLocks noGrp="1" noRot="1" noChangeAspect="1" noChangeArrowheads="1" noTextEdit="1"/>
          </p:cNvSpPr>
          <p:nvPr>
            <p:ph type="sldImg"/>
          </p:nvPr>
        </p:nvSpPr>
        <p:spPr>
          <a:xfrm>
            <a:off x="993775" y="730250"/>
            <a:ext cx="4868863" cy="3651250"/>
          </a:xfrm>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2536235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184E90-F5BD-49BF-AC2F-BA8A3E58509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2755" name="Rectangle 2"/>
          <p:cNvSpPr>
            <a:spLocks noGrp="1" noRot="1" noChangeAspect="1" noChangeArrowheads="1" noTextEdit="1"/>
          </p:cNvSpPr>
          <p:nvPr>
            <p:ph type="sldImg"/>
          </p:nvPr>
        </p:nvSpPr>
        <p:spPr>
          <a:xfrm>
            <a:off x="993775" y="730250"/>
            <a:ext cx="4868863" cy="3651250"/>
          </a:xfrm>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8206806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31DEF3-46EB-4009-A67A-411216A60148}"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4803" name="Rectangle 2"/>
          <p:cNvSpPr>
            <a:spLocks noGrp="1" noRot="1" noChangeAspect="1" noChangeArrowheads="1" noTextEdit="1"/>
          </p:cNvSpPr>
          <p:nvPr>
            <p:ph type="sldImg"/>
          </p:nvPr>
        </p:nvSpPr>
        <p:spPr>
          <a:xfrm>
            <a:off x="993775" y="730250"/>
            <a:ext cx="4868863" cy="3651250"/>
          </a:xfrm>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200321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155788-C0D8-4A3F-B9EE-FEC99597C1B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6851" name="Rectangle 2"/>
          <p:cNvSpPr>
            <a:spLocks noGrp="1" noRot="1" noChangeAspect="1" noChangeArrowheads="1" noTextEdit="1"/>
          </p:cNvSpPr>
          <p:nvPr>
            <p:ph type="sldImg"/>
          </p:nvPr>
        </p:nvSpPr>
        <p:spPr>
          <a:xfrm>
            <a:off x="993775" y="730250"/>
            <a:ext cx="4868863" cy="3651250"/>
          </a:xfrm>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2167721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55FAC7-6504-4248-8DCD-0BC81931989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8899" name="Rectangle 2"/>
          <p:cNvSpPr>
            <a:spLocks noGrp="1" noRot="1" noChangeAspect="1" noChangeArrowheads="1" noTextEdit="1"/>
          </p:cNvSpPr>
          <p:nvPr>
            <p:ph type="sldImg"/>
          </p:nvPr>
        </p:nvSpPr>
        <p:spPr>
          <a:xfrm>
            <a:off x="993775" y="730250"/>
            <a:ext cx="4868863" cy="3651250"/>
          </a:xfrm>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1726969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D29048-9026-4966-8806-3FBBD7A1679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0947" name="Rectangle 2"/>
          <p:cNvSpPr>
            <a:spLocks noGrp="1" noRot="1" noChangeAspect="1" noChangeArrowheads="1" noTextEdit="1"/>
          </p:cNvSpPr>
          <p:nvPr>
            <p:ph type="sldImg"/>
          </p:nvPr>
        </p:nvSpPr>
        <p:spPr>
          <a:xfrm>
            <a:off x="993775" y="730250"/>
            <a:ext cx="4868863" cy="3651250"/>
          </a:xfrm>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130899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33A32C76-D949-47F6-8C6F-0167D936BCDC}" type="slidenum">
              <a:rPr lang="en-US"/>
              <a:pPr/>
              <a:t>18</a:t>
            </a:fld>
            <a:endParaRPr lang="en-US"/>
          </a:p>
        </p:txBody>
      </p:sp>
      <p:sp>
        <p:nvSpPr>
          <p:cNvPr id="95235" name="Rectangle 2"/>
          <p:cNvSpPr>
            <a:spLocks noGrp="1" noRot="1" noChangeAspect="1" noChangeArrowheads="1" noTextEdit="1"/>
          </p:cNvSpPr>
          <p:nvPr>
            <p:ph type="sldImg"/>
          </p:nvPr>
        </p:nvSpPr>
        <p:spPr>
          <a:xfrm>
            <a:off x="936625" y="750888"/>
            <a:ext cx="4994275" cy="3746500"/>
          </a:xfrm>
          <a:ln/>
        </p:spPr>
      </p:sp>
      <p:sp>
        <p:nvSpPr>
          <p:cNvPr id="95236" name="Rectangle 3"/>
          <p:cNvSpPr>
            <a:spLocks noGrp="1" noChangeArrowheads="1"/>
          </p:cNvSpPr>
          <p:nvPr>
            <p:ph type="body" idx="1"/>
          </p:nvPr>
        </p:nvSpPr>
        <p:spPr>
          <a:xfrm>
            <a:off x="915261" y="4747075"/>
            <a:ext cx="5037004" cy="4497472"/>
          </a:xfrm>
          <a:noFill/>
          <a:ln/>
        </p:spPr>
        <p:txBody>
          <a:bodyPr/>
          <a:lstStyle/>
          <a:p>
            <a:pPr eaLnBrk="1" hangingPunct="1"/>
            <a:endParaRPr lang="en-US" dirty="0"/>
          </a:p>
        </p:txBody>
      </p:sp>
      <p:sp>
        <p:nvSpPr>
          <p:cNvPr id="2" name="Espaço Reservado para Rodapé 1">
            <a:extLst>
              <a:ext uri="{FF2B5EF4-FFF2-40B4-BE49-F238E27FC236}">
                <a16:creationId xmlns:a16="http://schemas.microsoft.com/office/drawing/2014/main" id="{E6EFB165-4620-4A2B-97F2-C5BED8832A82}"/>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11582380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39153C-7A26-459C-91FD-AC4946644B97}"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2995" name="Rectangle 2"/>
          <p:cNvSpPr>
            <a:spLocks noGrp="1" noRot="1" noChangeAspect="1" noChangeArrowheads="1" noTextEdit="1"/>
          </p:cNvSpPr>
          <p:nvPr>
            <p:ph type="sldImg"/>
          </p:nvPr>
        </p:nvSpPr>
        <p:spPr>
          <a:xfrm>
            <a:off x="993775" y="730250"/>
            <a:ext cx="4868863" cy="3651250"/>
          </a:xfrm>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7298594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8C5672-B0E8-4021-8C3B-418C3CFD58D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43" name="Rectangle 2"/>
          <p:cNvSpPr>
            <a:spLocks noGrp="1" noRot="1" noChangeAspect="1" noChangeArrowheads="1" noTextEdit="1"/>
          </p:cNvSpPr>
          <p:nvPr>
            <p:ph type="sldImg"/>
          </p:nvPr>
        </p:nvSpPr>
        <p:spPr>
          <a:xfrm>
            <a:off x="993775" y="730250"/>
            <a:ext cx="4868863" cy="3651250"/>
          </a:xfrm>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pt-BR" altLang="pt-BR">
                <a:cs typeface="Arial" panose="020B0604020202020204" pitchFamily="34" charset="0"/>
              </a:rPr>
              <a:t>Só consigo recuperar $83 centavos de cada U$ gasto</a:t>
            </a:r>
          </a:p>
        </p:txBody>
      </p:sp>
    </p:spTree>
    <p:extLst>
      <p:ext uri="{BB962C8B-B14F-4D97-AF65-F5344CB8AC3E}">
        <p14:creationId xmlns:p14="http://schemas.microsoft.com/office/powerpoint/2010/main" val="26972803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A42B41-6AA6-46E1-A27D-80250E41163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9139" name="Rectangle 2"/>
          <p:cNvSpPr>
            <a:spLocks noGrp="1" noRot="1" noChangeAspect="1" noChangeArrowheads="1" noTextEdit="1"/>
          </p:cNvSpPr>
          <p:nvPr>
            <p:ph type="sldImg"/>
          </p:nvPr>
        </p:nvSpPr>
        <p:spPr>
          <a:xfrm>
            <a:off x="993775" y="730250"/>
            <a:ext cx="4868863" cy="3651250"/>
          </a:xfrm>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2425311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067BDD-75B1-41AF-A3BA-A22EE175883D}"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1187" name="Rectangle 2"/>
          <p:cNvSpPr>
            <a:spLocks noGrp="1" noRot="1" noChangeAspect="1" noChangeArrowheads="1" noTextEdit="1"/>
          </p:cNvSpPr>
          <p:nvPr>
            <p:ph type="sldImg"/>
          </p:nvPr>
        </p:nvSpPr>
        <p:spPr>
          <a:xfrm>
            <a:off x="993775" y="730250"/>
            <a:ext cx="4868863" cy="3651250"/>
          </a:xfrm>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8907250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AA15F9-0118-409A-AF05-11A3680273C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3235" name="Rectangle 2"/>
          <p:cNvSpPr>
            <a:spLocks noGrp="1" noRot="1" noChangeAspect="1" noChangeArrowheads="1" noTextEdit="1"/>
          </p:cNvSpPr>
          <p:nvPr>
            <p:ph type="sldImg"/>
          </p:nvPr>
        </p:nvSpPr>
        <p:spPr>
          <a:xfrm>
            <a:off x="993775" y="730250"/>
            <a:ext cx="4868863" cy="3651250"/>
          </a:xfrm>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pt-BR" altLang="pt-BR">
                <a:cs typeface="Arial" panose="020B0604020202020204" pitchFamily="34" charset="0"/>
              </a:rPr>
              <a:t>OBS: Pode ser que seja necessário aprovar novo orçamento</a:t>
            </a:r>
          </a:p>
        </p:txBody>
      </p:sp>
    </p:spTree>
    <p:extLst>
      <p:ext uri="{BB962C8B-B14F-4D97-AF65-F5344CB8AC3E}">
        <p14:creationId xmlns:p14="http://schemas.microsoft.com/office/powerpoint/2010/main" val="19278956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EDC09C-F117-4D2F-88C7-E051AF95F21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5283" name="Rectangle 2"/>
          <p:cNvSpPr>
            <a:spLocks noGrp="1" noRot="1" noChangeAspect="1" noChangeArrowheads="1" noTextEdit="1"/>
          </p:cNvSpPr>
          <p:nvPr>
            <p:ph type="sldImg"/>
          </p:nvPr>
        </p:nvSpPr>
        <p:spPr>
          <a:xfrm>
            <a:off x="993775" y="730250"/>
            <a:ext cx="4868863" cy="3651250"/>
          </a:xfrm>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0431011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E6BD11-8DFA-4E88-83EE-0137D574789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7331" name="Rectangle 2"/>
          <p:cNvSpPr>
            <a:spLocks noGrp="1" noRot="1" noChangeAspect="1" noChangeArrowheads="1" noTextEdit="1"/>
          </p:cNvSpPr>
          <p:nvPr>
            <p:ph type="sldImg"/>
          </p:nvPr>
        </p:nvSpPr>
        <p:spPr>
          <a:xfrm>
            <a:off x="993775" y="730250"/>
            <a:ext cx="4868863" cy="3651250"/>
          </a:xfrm>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8119130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683A38-C7EF-493E-B84E-5A4A729B63A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9379" name="Rectangle 2"/>
          <p:cNvSpPr>
            <a:spLocks noGrp="1" noRot="1" noChangeAspect="1" noChangeArrowheads="1" noTextEdit="1"/>
          </p:cNvSpPr>
          <p:nvPr>
            <p:ph type="sldImg"/>
          </p:nvPr>
        </p:nvSpPr>
        <p:spPr>
          <a:xfrm>
            <a:off x="993775" y="730250"/>
            <a:ext cx="4868863" cy="3651250"/>
          </a:xfrm>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6530547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5CE4B5-7882-44D7-99CC-B26A05CCA24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31427" name="Rectangle 2"/>
          <p:cNvSpPr>
            <a:spLocks noGrp="1" noRot="1" noChangeAspect="1" noChangeArrowheads="1" noTextEdit="1"/>
          </p:cNvSpPr>
          <p:nvPr>
            <p:ph type="sldImg"/>
          </p:nvPr>
        </p:nvSpPr>
        <p:spPr>
          <a:xfrm>
            <a:off x="993775" y="730250"/>
            <a:ext cx="4868863" cy="3651250"/>
          </a:xfrm>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7426521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2612C5-3D9A-49DA-B95A-5FE7FD816B0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37571" name="Rectangle 2"/>
          <p:cNvSpPr>
            <a:spLocks noGrp="1" noRot="1" noChangeAspect="1" noChangeArrowheads="1" noTextEdit="1"/>
          </p:cNvSpPr>
          <p:nvPr>
            <p:ph type="sldImg"/>
          </p:nvPr>
        </p:nvSpPr>
        <p:spPr>
          <a:xfrm>
            <a:off x="993775" y="730250"/>
            <a:ext cx="4868863" cy="3651250"/>
          </a:xfrm>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36700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abertur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55893" y="1615108"/>
            <a:ext cx="11477643" cy="3096344"/>
          </a:xfrm>
          <a:prstGeom prst="rect">
            <a:avLst/>
          </a:prstGeom>
        </p:spPr>
        <p:txBody>
          <a:bodyPr anchor="ctr"/>
          <a:lstStyle>
            <a:lvl1pPr>
              <a:defRPr sz="6000" b="1">
                <a:solidFill>
                  <a:srgbClr val="69ADE7"/>
                </a:solidFill>
              </a:defRPr>
            </a:lvl1pPr>
          </a:lstStyle>
          <a:p>
            <a:r>
              <a:rPr lang="pt-BR" dirty="0"/>
              <a:t>Nome da Disciplina</a:t>
            </a:r>
          </a:p>
        </p:txBody>
      </p:sp>
      <p:sp>
        <p:nvSpPr>
          <p:cNvPr id="5" name="Espaço Reservado para Texto 4"/>
          <p:cNvSpPr>
            <a:spLocks noGrp="1"/>
          </p:cNvSpPr>
          <p:nvPr>
            <p:ph type="body" sz="quarter" idx="10" hasCustomPrompt="1"/>
          </p:nvPr>
        </p:nvSpPr>
        <p:spPr>
          <a:xfrm>
            <a:off x="855893" y="4999043"/>
            <a:ext cx="11477625" cy="3889375"/>
          </a:xfrm>
          <a:prstGeom prst="rect">
            <a:avLst/>
          </a:prstGeom>
        </p:spPr>
        <p:txBody>
          <a:bodyPr anchor="ctr"/>
          <a:lstStyle>
            <a:lvl1pPr marL="0" indent="0" algn="ctr" rtl="0" eaLnBrk="0" fontAlgn="base" hangingPunct="0">
              <a:spcBef>
                <a:spcPct val="0"/>
              </a:spcBef>
              <a:spcAft>
                <a:spcPct val="0"/>
              </a:spcAft>
              <a:buNone/>
              <a:defRPr lang="pt-BR" sz="4951" b="0" kern="1200" dirty="0" smtClean="0">
                <a:solidFill>
                  <a:srgbClr val="69ADE7"/>
                </a:solidFill>
                <a:latin typeface="+mj-lt"/>
                <a:ea typeface="+mj-ea"/>
                <a:cs typeface="+mj-cs"/>
              </a:defRPr>
            </a:lvl1pPr>
            <a:lvl2pPr algn="ctr" rtl="0" eaLnBrk="0" fontAlgn="base" hangingPunct="0">
              <a:spcBef>
                <a:spcPct val="0"/>
              </a:spcBef>
              <a:spcAft>
                <a:spcPct val="0"/>
              </a:spcAft>
              <a:defRPr lang="pt-BR" sz="4951" b="0" kern="1200" dirty="0" smtClean="0">
                <a:solidFill>
                  <a:srgbClr val="69ADE7"/>
                </a:solidFill>
                <a:latin typeface="+mj-lt"/>
                <a:ea typeface="+mj-ea"/>
                <a:cs typeface="+mj-cs"/>
              </a:defRPr>
            </a:lvl2pPr>
            <a:lvl3pPr algn="ctr" rtl="0" eaLnBrk="0" fontAlgn="base" hangingPunct="0">
              <a:spcBef>
                <a:spcPct val="0"/>
              </a:spcBef>
              <a:spcAft>
                <a:spcPct val="0"/>
              </a:spcAft>
              <a:defRPr lang="pt-BR" sz="4951" b="0" kern="1200" dirty="0" smtClean="0">
                <a:solidFill>
                  <a:srgbClr val="69ADE7"/>
                </a:solidFill>
                <a:latin typeface="+mj-lt"/>
                <a:ea typeface="+mj-ea"/>
                <a:cs typeface="+mj-cs"/>
              </a:defRPr>
            </a:lvl3pPr>
            <a:lvl4pPr algn="ctr" rtl="0" eaLnBrk="0" fontAlgn="base" hangingPunct="0">
              <a:spcBef>
                <a:spcPct val="0"/>
              </a:spcBef>
              <a:spcAft>
                <a:spcPct val="0"/>
              </a:spcAft>
              <a:defRPr lang="pt-BR" sz="4951" b="0" kern="1200" dirty="0" smtClean="0">
                <a:solidFill>
                  <a:srgbClr val="69ADE7"/>
                </a:solidFill>
                <a:latin typeface="+mj-lt"/>
                <a:ea typeface="+mj-ea"/>
                <a:cs typeface="+mj-cs"/>
              </a:defRPr>
            </a:lvl4pPr>
            <a:lvl5pPr algn="ctr" rtl="0" eaLnBrk="0" fontAlgn="base" hangingPunct="0">
              <a:spcBef>
                <a:spcPct val="0"/>
              </a:spcBef>
              <a:spcAft>
                <a:spcPct val="0"/>
              </a:spcAft>
              <a:defRPr lang="pt-BR" sz="4951" b="0" kern="1200" dirty="0">
                <a:solidFill>
                  <a:srgbClr val="69ADE7"/>
                </a:solidFill>
                <a:latin typeface="+mj-lt"/>
                <a:ea typeface="+mj-ea"/>
                <a:cs typeface="+mj-cs"/>
              </a:defRPr>
            </a:lvl5pPr>
          </a:lstStyle>
          <a:p>
            <a:pPr lvl="0"/>
            <a:r>
              <a:rPr lang="pt-BR" dirty="0"/>
              <a:t>Nome do professor</a:t>
            </a:r>
          </a:p>
        </p:txBody>
      </p:sp>
    </p:spTree>
    <p:extLst>
      <p:ext uri="{BB962C8B-B14F-4D97-AF65-F5344CB8AC3E}">
        <p14:creationId xmlns:p14="http://schemas.microsoft.com/office/powerpoint/2010/main" val="2898274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1 linha - conteúdo 2 colunas">
    <p:spTree>
      <p:nvGrpSpPr>
        <p:cNvPr id="1" name=""/>
        <p:cNvGrpSpPr/>
        <p:nvPr/>
      </p:nvGrpSpPr>
      <p:grpSpPr>
        <a:xfrm>
          <a:off x="0" y="0"/>
          <a:ext cx="0" cy="0"/>
          <a:chOff x="0" y="0"/>
          <a:chExt cx="0" cy="0"/>
        </a:xfrm>
      </p:grpSpPr>
      <p:sp>
        <p:nvSpPr>
          <p:cNvPr id="11"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6" name="Espaço Reservado para Texto 2"/>
          <p:cNvSpPr>
            <a:spLocks noGrp="1"/>
          </p:cNvSpPr>
          <p:nvPr>
            <p:ph type="body" sz="quarter" idx="14"/>
          </p:nvPr>
        </p:nvSpPr>
        <p:spPr>
          <a:xfrm>
            <a:off x="532800" y="1470968"/>
            <a:ext cx="5637251" cy="8281043"/>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7" name="Espaço Reservado para Texto 2"/>
          <p:cNvSpPr>
            <a:spLocks noGrp="1"/>
          </p:cNvSpPr>
          <p:nvPr>
            <p:ph type="body" sz="quarter" idx="15"/>
          </p:nvPr>
        </p:nvSpPr>
        <p:spPr>
          <a:xfrm>
            <a:off x="7025495" y="1470968"/>
            <a:ext cx="5637251" cy="8281043"/>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8528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2 linhas - conteúdo 2 colunas">
    <p:spTree>
      <p:nvGrpSpPr>
        <p:cNvPr id="1" name=""/>
        <p:cNvGrpSpPr/>
        <p:nvPr/>
      </p:nvGrpSpPr>
      <p:grpSpPr>
        <a:xfrm>
          <a:off x="0" y="0"/>
          <a:ext cx="0" cy="0"/>
          <a:chOff x="0" y="0"/>
          <a:chExt cx="0" cy="0"/>
        </a:xfrm>
      </p:grpSpPr>
      <p:sp>
        <p:nvSpPr>
          <p:cNvPr id="9"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6" name="Espaço Reservado para Texto 2"/>
          <p:cNvSpPr>
            <a:spLocks noGrp="1"/>
          </p:cNvSpPr>
          <p:nvPr>
            <p:ph type="body" sz="quarter" idx="14"/>
          </p:nvPr>
        </p:nvSpPr>
        <p:spPr>
          <a:xfrm>
            <a:off x="532800" y="2019298"/>
            <a:ext cx="5637600" cy="773271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10" name="Espaço Reservado para Texto 2"/>
          <p:cNvSpPr>
            <a:spLocks noGrp="1"/>
          </p:cNvSpPr>
          <p:nvPr>
            <p:ph type="body" sz="quarter" idx="15"/>
          </p:nvPr>
        </p:nvSpPr>
        <p:spPr>
          <a:xfrm>
            <a:off x="6981614" y="2019298"/>
            <a:ext cx="5689358" cy="773271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1356629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3 linhas - conteúdo 2 colunas">
    <p:spTree>
      <p:nvGrpSpPr>
        <p:cNvPr id="1" name=""/>
        <p:cNvGrpSpPr/>
        <p:nvPr/>
      </p:nvGrpSpPr>
      <p:grpSpPr>
        <a:xfrm>
          <a:off x="0" y="0"/>
          <a:ext cx="0" cy="0"/>
          <a:chOff x="0" y="0"/>
          <a:chExt cx="0" cy="0"/>
        </a:xfrm>
      </p:grpSpPr>
      <p:sp>
        <p:nvSpPr>
          <p:cNvPr id="10"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7" name="Espaço Reservado para Texto 2"/>
          <p:cNvSpPr>
            <a:spLocks noGrp="1"/>
          </p:cNvSpPr>
          <p:nvPr>
            <p:ph type="body" sz="quarter" idx="12"/>
          </p:nvPr>
        </p:nvSpPr>
        <p:spPr>
          <a:xfrm>
            <a:off x="532800" y="2897950"/>
            <a:ext cx="5689358" cy="685406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9" name="Espaço Reservado para Texto 2"/>
          <p:cNvSpPr>
            <a:spLocks noGrp="1"/>
          </p:cNvSpPr>
          <p:nvPr>
            <p:ph type="body" sz="quarter" idx="15"/>
          </p:nvPr>
        </p:nvSpPr>
        <p:spPr>
          <a:xfrm>
            <a:off x="6981613" y="2897950"/>
            <a:ext cx="5689358" cy="685406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354967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57760" y="1470969"/>
            <a:ext cx="5327726" cy="8281606"/>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532800" y="1470969"/>
            <a:ext cx="6069296" cy="8281606"/>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3831102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1 linha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32800" y="1470969"/>
            <a:ext cx="5313211" cy="8281043"/>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6621352" y="1470969"/>
            <a:ext cx="6069296" cy="8281043"/>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4082666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2 linhas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61795" y="2019298"/>
            <a:ext cx="531321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532800" y="2019298"/>
            <a:ext cx="6069296" cy="77327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532799" y="324000"/>
            <a:ext cx="9360001"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Tree>
    <p:extLst>
      <p:ext uri="{BB962C8B-B14F-4D97-AF65-F5344CB8AC3E}">
        <p14:creationId xmlns:p14="http://schemas.microsoft.com/office/powerpoint/2010/main" val="3902038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2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6" y="2019298"/>
            <a:ext cx="531321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6601885" y="2019298"/>
            <a:ext cx="6069296" cy="77327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532799" y="324000"/>
            <a:ext cx="9360001"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Tree>
    <p:extLst>
      <p:ext uri="{BB962C8B-B14F-4D97-AF65-F5344CB8AC3E}">
        <p14:creationId xmlns:p14="http://schemas.microsoft.com/office/powerpoint/2010/main" val="1434472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3 linhas - conteúdo + imagem">
    <p:spTree>
      <p:nvGrpSpPr>
        <p:cNvPr id="1" name=""/>
        <p:cNvGrpSpPr/>
        <p:nvPr/>
      </p:nvGrpSpPr>
      <p:grpSpPr>
        <a:xfrm>
          <a:off x="0" y="0"/>
          <a:ext cx="0" cy="0"/>
          <a:chOff x="0" y="0"/>
          <a:chExt cx="0" cy="0"/>
        </a:xfrm>
      </p:grpSpPr>
      <p:sp>
        <p:nvSpPr>
          <p:cNvPr id="6" name="Espaço Reservado para Imagem 2"/>
          <p:cNvSpPr>
            <a:spLocks noGrp="1"/>
          </p:cNvSpPr>
          <p:nvPr>
            <p:ph type="pic" sz="quarter" idx="15"/>
          </p:nvPr>
        </p:nvSpPr>
        <p:spPr>
          <a:xfrm>
            <a:off x="7357265" y="2897950"/>
            <a:ext cx="5342735" cy="6854061"/>
          </a:xfrm>
          <a:prstGeom prst="rect">
            <a:avLst/>
          </a:prstGeom>
        </p:spPr>
        <p:txBody>
          <a:bodyPr/>
          <a:lstStyle/>
          <a:p>
            <a:r>
              <a:rPr lang="pt-BR"/>
              <a:t>Clique no ícone para adicionar uma imagem</a:t>
            </a:r>
            <a:endParaRPr lang="pt-BR" dirty="0"/>
          </a:p>
        </p:txBody>
      </p:sp>
      <p:sp>
        <p:nvSpPr>
          <p:cNvPr id="10" name="Espaço Reservado para Texto 2"/>
          <p:cNvSpPr>
            <a:spLocks noGrp="1"/>
          </p:cNvSpPr>
          <p:nvPr>
            <p:ph type="body" sz="quarter" idx="17" hasCustomPrompt="1"/>
          </p:nvPr>
        </p:nvSpPr>
        <p:spPr>
          <a:xfrm>
            <a:off x="518781" y="2897950"/>
            <a:ext cx="6069296" cy="6854061"/>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Tree>
    <p:extLst>
      <p:ext uri="{BB962C8B-B14F-4D97-AF65-F5344CB8AC3E}">
        <p14:creationId xmlns:p14="http://schemas.microsoft.com/office/powerpoint/2010/main" val="1136008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3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6" y="2897949"/>
            <a:ext cx="5313211" cy="6854061"/>
          </a:xfrm>
          <a:prstGeom prst="rect">
            <a:avLst/>
          </a:prstGeom>
        </p:spPr>
        <p:txBody>
          <a:bodyPr/>
          <a:lstStyle/>
          <a:p>
            <a:r>
              <a:rPr lang="pt-BR"/>
              <a:t>Clique no ícone para adicionar uma imagem</a:t>
            </a:r>
            <a:endParaRPr lang="pt-BR" dirty="0"/>
          </a:p>
        </p:txBody>
      </p:sp>
      <p:sp>
        <p:nvSpPr>
          <p:cNvPr id="8" name="Espaço Reservado para Texto 2"/>
          <p:cNvSpPr>
            <a:spLocks noGrp="1"/>
          </p:cNvSpPr>
          <p:nvPr>
            <p:ph type="body" sz="quarter" idx="16" hasCustomPrompt="1"/>
          </p:nvPr>
        </p:nvSpPr>
        <p:spPr>
          <a:xfrm>
            <a:off x="6605147" y="2911997"/>
            <a:ext cx="6069296" cy="68400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Tree>
    <p:extLst>
      <p:ext uri="{BB962C8B-B14F-4D97-AF65-F5344CB8AC3E}">
        <p14:creationId xmlns:p14="http://schemas.microsoft.com/office/powerpoint/2010/main" val="3186110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597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3" name="Espaço Reservado para Texto 2"/>
          <p:cNvSpPr>
            <a:spLocks noGrp="1"/>
          </p:cNvSpPr>
          <p:nvPr>
            <p:ph type="body" sz="quarter" idx="13"/>
          </p:nvPr>
        </p:nvSpPr>
        <p:spPr>
          <a:xfrm>
            <a:off x="532799" y="968400"/>
            <a:ext cx="12138172" cy="878361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18666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028702" y="3195641"/>
            <a:ext cx="11658602" cy="2205036"/>
          </a:xfrm>
          <a:prstGeom prst="rect">
            <a:avLst/>
          </a:prstGeom>
        </p:spPr>
        <p:txBody>
          <a:bodyPr lIns="73884" tIns="36942" rIns="73884" bIns="36942"/>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pt-BR"/>
              <a:t>Clique para editar o estilo do título mestre</a:t>
            </a:r>
          </a:p>
        </p:txBody>
      </p:sp>
      <p:sp>
        <p:nvSpPr>
          <p:cNvPr id="3" name="Subtítulo 2"/>
          <p:cNvSpPr>
            <a:spLocks noGrp="1"/>
          </p:cNvSpPr>
          <p:nvPr>
            <p:ph type="subTitle" idx="1"/>
          </p:nvPr>
        </p:nvSpPr>
        <p:spPr>
          <a:xfrm>
            <a:off x="2057405" y="5829302"/>
            <a:ext cx="9601200" cy="2628900"/>
          </a:xfrm>
          <a:prstGeom prst="rect">
            <a:avLst/>
          </a:prstGeom>
        </p:spPr>
        <p:txBody>
          <a:bodyPr lIns="73884" tIns="36942" rIns="73884" bIns="36942"/>
          <a:lstStyle>
            <a:lvl1pPr marL="0" indent="0" algn="ctr">
              <a:buNone/>
              <a:defRPr>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598734" indent="0" algn="ctr">
              <a:buNone/>
              <a:defRPr>
                <a:solidFill>
                  <a:schemeClr val="tx1">
                    <a:tint val="75000"/>
                  </a:schemeClr>
                </a:solidFill>
              </a:defRPr>
            </a:lvl2pPr>
            <a:lvl3pPr marL="1197467" indent="0" algn="ctr">
              <a:buNone/>
              <a:defRPr>
                <a:solidFill>
                  <a:schemeClr val="tx1">
                    <a:tint val="75000"/>
                  </a:schemeClr>
                </a:solidFill>
              </a:defRPr>
            </a:lvl3pPr>
            <a:lvl4pPr marL="1796201" indent="0" algn="ctr">
              <a:buNone/>
              <a:defRPr>
                <a:solidFill>
                  <a:schemeClr val="tx1">
                    <a:tint val="75000"/>
                  </a:schemeClr>
                </a:solidFill>
              </a:defRPr>
            </a:lvl4pPr>
            <a:lvl5pPr marL="2394935" indent="0" algn="ctr">
              <a:buNone/>
              <a:defRPr>
                <a:solidFill>
                  <a:schemeClr val="tx1">
                    <a:tint val="75000"/>
                  </a:schemeClr>
                </a:solidFill>
              </a:defRPr>
            </a:lvl5pPr>
            <a:lvl6pPr marL="2993669" indent="0" algn="ctr">
              <a:buNone/>
              <a:defRPr>
                <a:solidFill>
                  <a:schemeClr val="tx1">
                    <a:tint val="75000"/>
                  </a:schemeClr>
                </a:solidFill>
              </a:defRPr>
            </a:lvl6pPr>
            <a:lvl7pPr marL="3592403" indent="0" algn="ctr">
              <a:buNone/>
              <a:defRPr>
                <a:solidFill>
                  <a:schemeClr val="tx1">
                    <a:tint val="75000"/>
                  </a:schemeClr>
                </a:solidFill>
              </a:defRPr>
            </a:lvl7pPr>
            <a:lvl8pPr marL="4191135" indent="0" algn="ctr">
              <a:buNone/>
              <a:defRPr>
                <a:solidFill>
                  <a:schemeClr val="tx1">
                    <a:tint val="75000"/>
                  </a:schemeClr>
                </a:solidFill>
              </a:defRPr>
            </a:lvl8pPr>
            <a:lvl9pPr marL="4789869"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lvl1pPr>
              <a:defRPr/>
            </a:lvl1pPr>
          </a:lstStyle>
          <a:p>
            <a:pPr>
              <a:defRPr/>
            </a:pPr>
            <a:fld id="{CEBF5C69-0428-4645-BB03-B14254CCE8DF}" type="datetimeFigureOut">
              <a:rPr lang="pt-BR"/>
              <a:pPr>
                <a:defRPr/>
              </a:pPr>
              <a:t>09/07/2023</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en-US"/>
          </a:p>
        </p:txBody>
      </p:sp>
      <p:sp>
        <p:nvSpPr>
          <p:cNvPr id="6" name="Espaço Reservado para Número de Slide 5"/>
          <p:cNvSpPr>
            <a:spLocks noGrp="1"/>
          </p:cNvSpPr>
          <p:nvPr>
            <p:ph type="sldNum" sz="quarter" idx="12"/>
          </p:nvPr>
        </p:nvSpPr>
        <p:spPr>
          <a:xfrm>
            <a:off x="9829800" y="9534526"/>
            <a:ext cx="3200400" cy="547688"/>
          </a:xfrm>
          <a:prstGeom prst="rect">
            <a:avLst/>
          </a:prstGeom>
        </p:spPr>
        <p:txBody>
          <a:bodyPr vert="horz" wrap="square" lIns="73884" tIns="36942" rIns="73884" bIns="36942" numCol="1" anchor="t" anchorCtr="0" compatLnSpc="1">
            <a:prstTxWarp prst="textNoShape">
              <a:avLst/>
            </a:prstTxWarp>
          </a:bodyPr>
          <a:lstStyle>
            <a:lvl1pPr eaLnBrk="1" hangingPunct="1">
              <a:spcBef>
                <a:spcPct val="50000"/>
              </a:spcBef>
              <a:defRPr/>
            </a:lvl1pPr>
          </a:lstStyle>
          <a:p>
            <a:pPr>
              <a:defRPr/>
            </a:pPr>
            <a:fld id="{ABE6EC8F-F9B3-44BF-BFEE-66E8EE8EC3DD}" type="slidenum">
              <a:rPr lang="pt-BR" altLang="pt-BR"/>
              <a:pPr>
                <a:defRPr/>
              </a:pPr>
              <a:t>‹nº›</a:t>
            </a:fld>
            <a:endParaRPr lang="pt-BR" altLang="pt-BR"/>
          </a:p>
        </p:txBody>
      </p:sp>
    </p:spTree>
    <p:extLst>
      <p:ext uri="{BB962C8B-B14F-4D97-AF65-F5344CB8AC3E}">
        <p14:creationId xmlns:p14="http://schemas.microsoft.com/office/powerpoint/2010/main" val="126013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omente título">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1795129"/>
            <a:ext cx="13716000" cy="8208504"/>
          </a:xfrm>
        </p:spPr>
        <p:txBody>
          <a:bodyPr/>
          <a:lstStyle>
            <a:lvl1pPr>
              <a:defRPr>
                <a:latin typeface="Arial" panose="020B0604020202020204" pitchFamily="34" charset="0"/>
                <a:ea typeface="Verdana" panose="020B0604030504040204" pitchFamily="34" charset="0"/>
                <a:cs typeface="Arial" panose="020B0604020202020204" pitchFamily="34" charset="0"/>
              </a:defRPr>
            </a:lvl1pPr>
            <a:lvl2pPr>
              <a:defRPr>
                <a:latin typeface="Arial" panose="020B0604020202020204" pitchFamily="34" charset="0"/>
                <a:ea typeface="Verdana" panose="020B0604030504040204" pitchFamily="34" charset="0"/>
                <a:cs typeface="Arial" panose="020B0604020202020204" pitchFamily="34" charset="0"/>
              </a:defRPr>
            </a:lvl2pPr>
            <a:lvl3pPr>
              <a:defRPr>
                <a:latin typeface="Arial" panose="020B0604020202020204" pitchFamily="34" charset="0"/>
                <a:ea typeface="Verdana" panose="020B0604030504040204" pitchFamily="34" charset="0"/>
                <a:cs typeface="Arial" panose="020B0604020202020204" pitchFamily="34" charset="0"/>
              </a:defRPr>
            </a:lvl3pPr>
            <a:lvl4pPr>
              <a:defRPr>
                <a:latin typeface="Arial" panose="020B0604020202020204" pitchFamily="34" charset="0"/>
                <a:ea typeface="Verdana" panose="020B0604030504040204" pitchFamily="34" charset="0"/>
                <a:cs typeface="Arial" panose="020B0604020202020204" pitchFamily="34" charset="0"/>
              </a:defRPr>
            </a:lvl4pPr>
            <a:lvl5pPr>
              <a:defRPr>
                <a:latin typeface="Arial" panose="020B0604020202020204" pitchFamily="34" charset="0"/>
                <a:ea typeface="Verdana" panose="020B060403050404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225325629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4" name="Text Box 23"/>
          <p:cNvSpPr txBox="1">
            <a:spLocks noChangeArrowheads="1"/>
          </p:cNvSpPr>
          <p:nvPr userDrawn="1"/>
        </p:nvSpPr>
        <p:spPr bwMode="auto">
          <a:xfrm>
            <a:off x="5298384" y="9928263"/>
            <a:ext cx="3114651" cy="305468"/>
          </a:xfrm>
          <a:prstGeom prst="rect">
            <a:avLst/>
          </a:prstGeom>
          <a:noFill/>
          <a:ln w="9525">
            <a:noFill/>
            <a:miter lim="800000"/>
            <a:headEnd/>
            <a:tailEnd/>
          </a:ln>
        </p:spPr>
        <p:txBody>
          <a:bodyPr wrap="square">
            <a:spAutoFit/>
          </a:bodyPr>
          <a:lstStyle/>
          <a:p>
            <a:pPr algn="ctr" eaLnBrk="0" hangingPunct="0">
              <a:defRPr/>
            </a:pPr>
            <a:r>
              <a:rPr lang="pt-BR" sz="1385" b="1" dirty="0">
                <a:solidFill>
                  <a:schemeClr val="bg1"/>
                </a:solidFill>
                <a:latin typeface="Times New Roman" pitchFamily="18" charset="0"/>
              </a:rPr>
              <a:t>MBA em Gerenciamento de Projetos </a:t>
            </a:r>
            <a:endParaRPr lang="pt-BR" sz="1385" b="1" dirty="0">
              <a:solidFill>
                <a:schemeClr val="bg1"/>
              </a:solidFill>
              <a:latin typeface="Times New Roman" pitchFamily="18" charset="0"/>
              <a:cs typeface="Times New Roman" pitchFamily="18" charset="0"/>
            </a:endParaRPr>
          </a:p>
        </p:txBody>
      </p:sp>
      <p:sp>
        <p:nvSpPr>
          <p:cNvPr id="5" name="Text Box 23"/>
          <p:cNvSpPr txBox="1">
            <a:spLocks noChangeArrowheads="1"/>
          </p:cNvSpPr>
          <p:nvPr userDrawn="1"/>
        </p:nvSpPr>
        <p:spPr bwMode="auto">
          <a:xfrm>
            <a:off x="169511" y="9935085"/>
            <a:ext cx="2270412" cy="305468"/>
          </a:xfrm>
          <a:prstGeom prst="rect">
            <a:avLst/>
          </a:prstGeom>
          <a:noFill/>
          <a:ln w="9525">
            <a:noFill/>
            <a:miter lim="800000"/>
            <a:headEnd/>
            <a:tailEnd/>
          </a:ln>
        </p:spPr>
        <p:txBody>
          <a:bodyPr wrap="square">
            <a:spAutoFit/>
          </a:bodyPr>
          <a:lstStyle/>
          <a:p>
            <a:pPr eaLnBrk="0" hangingPunct="0">
              <a:defRPr/>
            </a:pPr>
            <a:r>
              <a:rPr lang="pt-BR" sz="1385" b="1" dirty="0">
                <a:solidFill>
                  <a:schemeClr val="bg1"/>
                </a:solidFill>
                <a:latin typeface="Times New Roman" pitchFamily="18" charset="0"/>
                <a:cs typeface="Times New Roman" pitchFamily="18" charset="0"/>
              </a:rPr>
              <a:t>Prof. Robin Reimermendt</a:t>
            </a:r>
          </a:p>
        </p:txBody>
      </p:sp>
      <p:sp>
        <p:nvSpPr>
          <p:cNvPr id="6" name="Text Box 23"/>
          <p:cNvSpPr txBox="1">
            <a:spLocks noChangeArrowheads="1"/>
          </p:cNvSpPr>
          <p:nvPr userDrawn="1"/>
        </p:nvSpPr>
        <p:spPr bwMode="auto">
          <a:xfrm>
            <a:off x="9286686" y="9935087"/>
            <a:ext cx="4295187" cy="305468"/>
          </a:xfrm>
          <a:prstGeom prst="rect">
            <a:avLst/>
          </a:prstGeom>
          <a:noFill/>
          <a:ln w="9525">
            <a:noFill/>
            <a:miter lim="800000"/>
            <a:headEnd/>
            <a:tailEnd/>
          </a:ln>
        </p:spPr>
        <p:txBody>
          <a:bodyPr wrap="square">
            <a:spAutoFit/>
          </a:bodyPr>
          <a:lstStyle/>
          <a:p>
            <a:pPr algn="r" eaLnBrk="0" hangingPunct="0">
              <a:defRPr/>
            </a:pPr>
            <a:r>
              <a:rPr lang="pt-BR" sz="1385" b="1" kern="1200" dirty="0">
                <a:solidFill>
                  <a:schemeClr val="bg1"/>
                </a:solidFill>
                <a:latin typeface="Times New Roman" pitchFamily="18" charset="0"/>
                <a:ea typeface="+mn-ea"/>
                <a:cs typeface="Times New Roman" pitchFamily="18" charset="0"/>
              </a:rPr>
              <a:t>Gerenciamento de Custos em Projetos -  </a:t>
            </a:r>
            <a:fld id="{9DF866B2-5589-4E6F-9B1B-D4286ADFFB3B}" type="slidenum">
              <a:rPr lang="pt-BR" sz="1385" b="1" smtClean="0">
                <a:solidFill>
                  <a:schemeClr val="bg1"/>
                </a:solidFill>
                <a:latin typeface="Times New Roman" pitchFamily="18" charset="0"/>
                <a:cs typeface="Times New Roman" pitchFamily="18" charset="0"/>
              </a:rPr>
              <a:pPr algn="r" eaLnBrk="0" hangingPunct="0">
                <a:defRPr/>
              </a:pPr>
              <a:t>‹nº›</a:t>
            </a:fld>
            <a:r>
              <a:rPr lang="pt-BR" sz="1385" b="1" dirty="0">
                <a:solidFill>
                  <a:schemeClr val="bg1"/>
                </a:solidFill>
                <a:latin typeface="Times New Roman" pitchFamily="18" charset="0"/>
                <a:cs typeface="Times New Roman" pitchFamily="18" charset="0"/>
              </a:rPr>
              <a:t> </a:t>
            </a:r>
          </a:p>
        </p:txBody>
      </p:sp>
    </p:spTree>
    <p:extLst>
      <p:ext uri="{BB962C8B-B14F-4D97-AF65-F5344CB8AC3E}">
        <p14:creationId xmlns:p14="http://schemas.microsoft.com/office/powerpoint/2010/main" val="1365645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85664" y="411957"/>
            <a:ext cx="7560468" cy="1059135"/>
          </a:xfrm>
          <a:prstGeom prst="rect">
            <a:avLst/>
          </a:prstGeom>
        </p:spPr>
        <p:txBody>
          <a:bodyPr/>
          <a:lstStyle>
            <a:lvl1pPr algn="l">
              <a:defRPr sz="3000" b="1">
                <a:solidFill>
                  <a:schemeClr val="bg1"/>
                </a:solidFill>
                <a:latin typeface="Myriad Pro" pitchFamily="34" charset="0"/>
                <a:ea typeface="Verdana" panose="020B0604030504040204" pitchFamily="34" charset="0"/>
                <a:cs typeface="Verdana" panose="020B0604030504040204" pitchFamily="34" charset="0"/>
              </a:defRPr>
            </a:lvl1pPr>
          </a:lstStyle>
          <a:p>
            <a:r>
              <a:rPr lang="pt-BR"/>
              <a:t>Clique para editar o título mestre</a:t>
            </a:r>
            <a:endParaRPr lang="pt-BR" dirty="0"/>
          </a:p>
        </p:txBody>
      </p:sp>
      <p:sp>
        <p:nvSpPr>
          <p:cNvPr id="7" name="Espaço Reservado para Conteúdo 6"/>
          <p:cNvSpPr>
            <a:spLocks noGrp="1"/>
          </p:cNvSpPr>
          <p:nvPr>
            <p:ph sz="quarter" idx="10"/>
          </p:nvPr>
        </p:nvSpPr>
        <p:spPr>
          <a:xfrm>
            <a:off x="485403" y="2011152"/>
            <a:ext cx="12745305" cy="7668852"/>
          </a:xfrm>
        </p:spPr>
        <p:txBody>
          <a:bodyPr/>
          <a:lstStyle>
            <a:lvl1pPr>
              <a:defRPr sz="2100">
                <a:solidFill>
                  <a:srgbClr val="003366"/>
                </a:solidFill>
                <a:latin typeface="Myriad Pro" pitchFamily="34" charset="0"/>
                <a:ea typeface="Verdana" panose="020B0604030504040204" pitchFamily="34" charset="0"/>
                <a:cs typeface="Verdana" panose="020B0604030504040204" pitchFamily="34" charset="0"/>
              </a:defRPr>
            </a:lvl1pPr>
            <a:lvl2pPr>
              <a:defRPr sz="2100">
                <a:solidFill>
                  <a:srgbClr val="003366"/>
                </a:solidFill>
                <a:latin typeface="Myriad Pro" pitchFamily="34" charset="0"/>
                <a:ea typeface="Verdana" panose="020B0604030504040204" pitchFamily="34" charset="0"/>
                <a:cs typeface="Verdana" panose="020B0604030504040204" pitchFamily="34" charset="0"/>
              </a:defRPr>
            </a:lvl2pPr>
            <a:lvl3pPr>
              <a:defRPr sz="2100">
                <a:solidFill>
                  <a:srgbClr val="003366"/>
                </a:solidFill>
                <a:latin typeface="Myriad Pro" pitchFamily="34" charset="0"/>
                <a:ea typeface="Verdana" panose="020B0604030504040204" pitchFamily="34" charset="0"/>
                <a:cs typeface="Verdana" panose="020B0604030504040204" pitchFamily="34" charset="0"/>
              </a:defRPr>
            </a:lvl3pPr>
            <a:lvl4pPr>
              <a:defRPr sz="2100">
                <a:solidFill>
                  <a:srgbClr val="003366"/>
                </a:solidFill>
                <a:latin typeface="Myriad Pro" pitchFamily="34" charset="0"/>
                <a:ea typeface="Verdana" panose="020B0604030504040204" pitchFamily="34" charset="0"/>
                <a:cs typeface="Verdana" panose="020B0604030504040204" pitchFamily="34" charset="0"/>
              </a:defRPr>
            </a:lvl4pPr>
            <a:lvl5pPr>
              <a:defRPr sz="2100">
                <a:solidFill>
                  <a:srgbClr val="003366"/>
                </a:solidFill>
                <a:latin typeface="Myriad Pro" pitchFamily="34" charset="0"/>
                <a:ea typeface="Verdana" panose="020B0604030504040204" pitchFamily="34" charset="0"/>
                <a:cs typeface="Verdana" panose="020B060403050404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3053226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Retângulo 5"/>
          <p:cNvSpPr/>
          <p:nvPr userDrawn="1"/>
        </p:nvSpPr>
        <p:spPr>
          <a:xfrm>
            <a:off x="0" y="10086811"/>
            <a:ext cx="13716000" cy="211223"/>
          </a:xfrm>
          <a:prstGeom prst="rect">
            <a:avLst/>
          </a:prstGeom>
          <a:solidFill>
            <a:srgbClr val="005E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pt-BR" sz="2025">
              <a:solidFill>
                <a:prstClr val="white"/>
              </a:solidFill>
            </a:endParaRPr>
          </a:p>
        </p:txBody>
      </p:sp>
    </p:spTree>
    <p:extLst>
      <p:ext uri="{BB962C8B-B14F-4D97-AF65-F5344CB8AC3E}">
        <p14:creationId xmlns:p14="http://schemas.microsoft.com/office/powerpoint/2010/main" val="1111554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2_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72343" y="140495"/>
            <a:ext cx="8277821" cy="1166813"/>
          </a:xfrm>
          <a:prstGeom prst="rect">
            <a:avLst/>
          </a:prstGeom>
        </p:spPr>
        <p:txBody>
          <a:bodyPr/>
          <a:lstStyle/>
          <a:p>
            <a:r>
              <a:rPr lang="pt-BR"/>
              <a:t>Clique para editar o título mestre</a:t>
            </a:r>
          </a:p>
        </p:txBody>
      </p:sp>
      <p:sp>
        <p:nvSpPr>
          <p:cNvPr id="3" name="Espaço Reservado para Data 2"/>
          <p:cNvSpPr>
            <a:spLocks noGrp="1"/>
          </p:cNvSpPr>
          <p:nvPr>
            <p:ph type="dt" sz="half" idx="10"/>
          </p:nvPr>
        </p:nvSpPr>
        <p:spPr>
          <a:xfrm>
            <a:off x="115190" y="9534551"/>
            <a:ext cx="3086100" cy="547688"/>
          </a:xfrm>
          <a:prstGeom prst="rect">
            <a:avLst/>
          </a:prstGeom>
        </p:spPr>
        <p:txBody>
          <a:bodyPr/>
          <a:lstStyle/>
          <a:p>
            <a:fld id="{2A47BCF6-2AF6-4AAE-8189-92E8367C1E86}" type="datetimeFigureOut">
              <a:rPr lang="pt-BR" smtClean="0"/>
              <a:t>09/07/2023</a:t>
            </a:fld>
            <a:endParaRPr lang="pt-BR"/>
          </a:p>
        </p:txBody>
      </p:sp>
      <p:sp>
        <p:nvSpPr>
          <p:cNvPr id="4" name="Espaço Reservado para Rodapé 3"/>
          <p:cNvSpPr>
            <a:spLocks noGrp="1"/>
          </p:cNvSpPr>
          <p:nvPr>
            <p:ph type="ftr" sz="quarter" idx="11"/>
          </p:nvPr>
        </p:nvSpPr>
        <p:spPr>
          <a:xfrm>
            <a:off x="3439716" y="9534551"/>
            <a:ext cx="6107907" cy="547688"/>
          </a:xfrm>
          <a:prstGeom prst="rect">
            <a:avLst/>
          </a:prstGeom>
        </p:spPr>
        <p:txBody>
          <a:bodyPr/>
          <a:lstStyle/>
          <a:p>
            <a:endParaRPr lang="pt-BR"/>
          </a:p>
        </p:txBody>
      </p:sp>
      <p:sp>
        <p:nvSpPr>
          <p:cNvPr id="5" name="Espaço Reservado para Número de Slide 4"/>
          <p:cNvSpPr>
            <a:spLocks noGrp="1"/>
          </p:cNvSpPr>
          <p:nvPr>
            <p:ph type="sldNum" sz="quarter" idx="12"/>
          </p:nvPr>
        </p:nvSpPr>
        <p:spPr>
          <a:xfrm>
            <a:off x="9686927" y="9534551"/>
            <a:ext cx="3862983" cy="547688"/>
          </a:xfrm>
          <a:prstGeom prst="rect">
            <a:avLst/>
          </a:prstGeom>
        </p:spPr>
        <p:txBody>
          <a:bodyPr/>
          <a:lstStyle/>
          <a:p>
            <a:fld id="{1D789FE4-85F7-4F50-8166-85E56CDCBDA7}" type="slidenum">
              <a:rPr lang="pt-BR" smtClean="0"/>
              <a:t>‹nº›</a:t>
            </a:fld>
            <a:endParaRPr lang="pt-BR"/>
          </a:p>
        </p:txBody>
      </p:sp>
    </p:spTree>
    <p:extLst>
      <p:ext uri="{BB962C8B-B14F-4D97-AF65-F5344CB8AC3E}">
        <p14:creationId xmlns:p14="http://schemas.microsoft.com/office/powerpoint/2010/main" val="36999189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1147763"/>
            <a:ext cx="12344400" cy="978695"/>
          </a:xfrm>
          <a:prstGeom prst="rect">
            <a:avLst/>
          </a:prstGeom>
        </p:spPr>
        <p:txBody>
          <a:bodyPr/>
          <a:lstStyle/>
          <a:p>
            <a:r>
              <a:rPr lang="pt-BR"/>
              <a:t>Clique para editar o título mestre</a:t>
            </a:r>
          </a:p>
        </p:txBody>
      </p:sp>
      <p:sp>
        <p:nvSpPr>
          <p:cNvPr id="3" name="Espaço Reservado para Conteúdo 2"/>
          <p:cNvSpPr>
            <a:spLocks noGrp="1"/>
          </p:cNvSpPr>
          <p:nvPr>
            <p:ph sz="half" idx="1"/>
          </p:nvPr>
        </p:nvSpPr>
        <p:spPr>
          <a:xfrm>
            <a:off x="685800" y="2226470"/>
            <a:ext cx="6057900" cy="712946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972300" y="2226470"/>
            <a:ext cx="6057900" cy="712946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3"/>
          <p:cNvSpPr>
            <a:spLocks noGrp="1"/>
          </p:cNvSpPr>
          <p:nvPr>
            <p:ph type="dt" sz="half" idx="10"/>
          </p:nvPr>
        </p:nvSpPr>
        <p:spPr>
          <a:xfrm>
            <a:off x="685800" y="9534525"/>
            <a:ext cx="3200400" cy="361950"/>
          </a:xfrm>
          <a:prstGeom prst="rect">
            <a:avLst/>
          </a:prstGeom>
        </p:spPr>
        <p:txBody>
          <a:bodyPr/>
          <a:lstStyle>
            <a:lvl1pPr>
              <a:defRPr/>
            </a:lvl1pPr>
          </a:lstStyle>
          <a:p>
            <a:pPr>
              <a:defRPr/>
            </a:pPr>
            <a:endParaRPr lang="pt-BR"/>
          </a:p>
        </p:txBody>
      </p:sp>
      <p:sp>
        <p:nvSpPr>
          <p:cNvPr id="6" name="Espaço Reservado para Rodapé 4"/>
          <p:cNvSpPr>
            <a:spLocks noGrp="1"/>
          </p:cNvSpPr>
          <p:nvPr>
            <p:ph type="ftr" sz="quarter" idx="11"/>
          </p:nvPr>
        </p:nvSpPr>
        <p:spPr>
          <a:xfrm>
            <a:off x="4686300" y="9534525"/>
            <a:ext cx="4343400" cy="361950"/>
          </a:xfrm>
          <a:prstGeom prst="rect">
            <a:avLst/>
          </a:prstGeom>
        </p:spPr>
        <p:txBody>
          <a:bodyPr/>
          <a:lstStyle>
            <a:lvl1pPr>
              <a:defRPr/>
            </a:lvl1pPr>
          </a:lstStyle>
          <a:p>
            <a:pPr>
              <a:defRPr/>
            </a:pPr>
            <a:endParaRPr lang="pt-BR"/>
          </a:p>
        </p:txBody>
      </p:sp>
      <p:sp>
        <p:nvSpPr>
          <p:cNvPr id="7" name="Espaço Reservado para Número de Slide 5"/>
          <p:cNvSpPr>
            <a:spLocks noGrp="1"/>
          </p:cNvSpPr>
          <p:nvPr>
            <p:ph type="sldNum" sz="quarter" idx="12"/>
          </p:nvPr>
        </p:nvSpPr>
        <p:spPr>
          <a:xfrm>
            <a:off x="9829800" y="9534525"/>
            <a:ext cx="3200400" cy="361950"/>
          </a:xfrm>
          <a:prstGeom prst="rect">
            <a:avLst/>
          </a:prstGeom>
        </p:spPr>
        <p:txBody>
          <a:bodyPr/>
          <a:lstStyle>
            <a:lvl1pPr>
              <a:defRPr/>
            </a:lvl1pPr>
          </a:lstStyle>
          <a:p>
            <a:pPr>
              <a:defRPr/>
            </a:pPr>
            <a:fld id="{3628F1BF-C596-4BDB-824A-4CDFCBB8F498}" type="slidenum">
              <a:rPr lang="pt-BR"/>
              <a:pPr>
                <a:defRPr/>
              </a:pPr>
              <a:t>‹nº›</a:t>
            </a:fld>
            <a:endParaRPr lang="pt-BR"/>
          </a:p>
        </p:txBody>
      </p:sp>
    </p:spTree>
    <p:extLst>
      <p:ext uri="{BB962C8B-B14F-4D97-AF65-F5344CB8AC3E}">
        <p14:creationId xmlns:p14="http://schemas.microsoft.com/office/powerpoint/2010/main" val="870863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m">
    <p:spTree>
      <p:nvGrpSpPr>
        <p:cNvPr id="1" name=""/>
        <p:cNvGrpSpPr/>
        <p:nvPr/>
      </p:nvGrpSpPr>
      <p:grpSpPr>
        <a:xfrm>
          <a:off x="0" y="0"/>
          <a:ext cx="0" cy="0"/>
          <a:chOff x="0" y="0"/>
          <a:chExt cx="0" cy="0"/>
        </a:xfrm>
      </p:grpSpPr>
      <p:sp>
        <p:nvSpPr>
          <p:cNvPr id="3" name="Espaço Reservado para Imagem 2"/>
          <p:cNvSpPr>
            <a:spLocks noGrp="1"/>
          </p:cNvSpPr>
          <p:nvPr>
            <p:ph type="pic" sz="quarter" idx="15"/>
          </p:nvPr>
        </p:nvSpPr>
        <p:spPr>
          <a:xfrm>
            <a:off x="532800" y="968400"/>
            <a:ext cx="12138171" cy="8783612"/>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2530705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1 linha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5" name="Espaço Reservado para Texto 2"/>
          <p:cNvSpPr>
            <a:spLocks noGrp="1"/>
          </p:cNvSpPr>
          <p:nvPr>
            <p:ph type="body" sz="quarter" idx="13"/>
          </p:nvPr>
        </p:nvSpPr>
        <p:spPr>
          <a:xfrm>
            <a:off x="532799" y="1470968"/>
            <a:ext cx="12138172" cy="828104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54011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2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532800" y="2043896"/>
            <a:ext cx="12138171" cy="7708116"/>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595997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3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532799" y="2905352"/>
            <a:ext cx="12138172" cy="6846660"/>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2678081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1 linha - imagem">
    <p:spTree>
      <p:nvGrpSpPr>
        <p:cNvPr id="1" name=""/>
        <p:cNvGrpSpPr/>
        <p:nvPr/>
      </p:nvGrpSpPr>
      <p:grpSpPr>
        <a:xfrm>
          <a:off x="0" y="0"/>
          <a:ext cx="0" cy="0"/>
          <a:chOff x="0" y="0"/>
          <a:chExt cx="0" cy="0"/>
        </a:xfrm>
      </p:grpSpPr>
      <p:sp>
        <p:nvSpPr>
          <p:cNvPr id="8" name="Espaço Reservado para Imagem 2"/>
          <p:cNvSpPr>
            <a:spLocks noGrp="1"/>
          </p:cNvSpPr>
          <p:nvPr>
            <p:ph type="pic" sz="quarter" idx="14"/>
          </p:nvPr>
        </p:nvSpPr>
        <p:spPr>
          <a:xfrm>
            <a:off x="532799" y="1470968"/>
            <a:ext cx="12138172" cy="8281432"/>
          </a:xfrm>
          <a:prstGeom prst="rect">
            <a:avLst/>
          </a:prstGeom>
        </p:spPr>
        <p:txBody>
          <a:bodyPr/>
          <a:lstStyle/>
          <a:p>
            <a:r>
              <a:rPr lang="pt-BR"/>
              <a:t>Clique no ícone para adicionar uma imagem</a:t>
            </a:r>
            <a:endParaRPr lang="pt-BR" dirty="0"/>
          </a:p>
        </p:txBody>
      </p:sp>
      <p:sp>
        <p:nvSpPr>
          <p:cNvPr id="6"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13159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2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532800" y="2020648"/>
            <a:ext cx="12138171" cy="7731364"/>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3584113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3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532800" y="2897948"/>
            <a:ext cx="12138171" cy="6854063"/>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1076912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287" y="0"/>
            <a:ext cx="13687425" cy="10287000"/>
          </a:xfrm>
          <a:prstGeom prst="rect">
            <a:avLst/>
          </a:prstGeom>
        </p:spPr>
      </p:pic>
      <p:pic>
        <p:nvPicPr>
          <p:cNvPr id="4" name="Imagem 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250488" y="490427"/>
            <a:ext cx="1440160" cy="259762"/>
          </a:xfrm>
          <a:prstGeom prst="rect">
            <a:avLst/>
          </a:prstGeom>
        </p:spPr>
      </p:pic>
    </p:spTree>
    <p:extLst>
      <p:ext uri="{BB962C8B-B14F-4D97-AF65-F5344CB8AC3E}">
        <p14:creationId xmlns:p14="http://schemas.microsoft.com/office/powerpoint/2010/main" val="2415416876"/>
      </p:ext>
    </p:extLst>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 id="2147484397" r:id="rId12"/>
    <p:sldLayoutId id="2147484398" r:id="rId13"/>
    <p:sldLayoutId id="2147484399" r:id="rId14"/>
    <p:sldLayoutId id="2147484400" r:id="rId15"/>
    <p:sldLayoutId id="2147484401" r:id="rId16"/>
    <p:sldLayoutId id="2147484402" r:id="rId17"/>
    <p:sldLayoutId id="2147484403" r:id="rId18"/>
    <p:sldLayoutId id="2147484404" r:id="rId19"/>
    <p:sldLayoutId id="2147484405" r:id="rId20"/>
    <p:sldLayoutId id="2147484406" r:id="rId21"/>
    <p:sldLayoutId id="2147484407" r:id="rId22"/>
    <p:sldLayoutId id="2147484420" r:id="rId23"/>
    <p:sldLayoutId id="2147484421" r:id="rId24"/>
    <p:sldLayoutId id="2147484422" r:id="rId25"/>
    <p:sldLayoutId id="2147484424" r:id="rId26"/>
  </p:sldLayoutIdLst>
  <p:txStyles>
    <p:titleStyle>
      <a:lvl1pPr algn="ctr" rtl="0" eaLnBrk="1" fontAlgn="base" hangingPunct="1">
        <a:spcBef>
          <a:spcPct val="0"/>
        </a:spcBef>
        <a:spcAft>
          <a:spcPct val="0"/>
        </a:spcAft>
        <a:defRPr sz="4951" kern="1200">
          <a:solidFill>
            <a:schemeClr val="tx1"/>
          </a:solidFill>
          <a:latin typeface="+mj-lt"/>
          <a:ea typeface="+mj-ea"/>
          <a:cs typeface="+mj-cs"/>
        </a:defRPr>
      </a:lvl1pPr>
      <a:lvl2pPr algn="ctr" rtl="0" eaLnBrk="1" fontAlgn="base" hangingPunct="1">
        <a:spcBef>
          <a:spcPct val="0"/>
        </a:spcBef>
        <a:spcAft>
          <a:spcPct val="0"/>
        </a:spcAft>
        <a:defRPr sz="4951">
          <a:solidFill>
            <a:schemeClr val="tx1"/>
          </a:solidFill>
          <a:latin typeface="Calibri" pitchFamily="34" charset="0"/>
        </a:defRPr>
      </a:lvl2pPr>
      <a:lvl3pPr algn="ctr" rtl="0" eaLnBrk="1" fontAlgn="base" hangingPunct="1">
        <a:spcBef>
          <a:spcPct val="0"/>
        </a:spcBef>
        <a:spcAft>
          <a:spcPct val="0"/>
        </a:spcAft>
        <a:defRPr sz="4951">
          <a:solidFill>
            <a:schemeClr val="tx1"/>
          </a:solidFill>
          <a:latin typeface="Calibri" pitchFamily="34" charset="0"/>
        </a:defRPr>
      </a:lvl3pPr>
      <a:lvl4pPr algn="ctr" rtl="0" eaLnBrk="1" fontAlgn="base" hangingPunct="1">
        <a:spcBef>
          <a:spcPct val="0"/>
        </a:spcBef>
        <a:spcAft>
          <a:spcPct val="0"/>
        </a:spcAft>
        <a:defRPr sz="4951">
          <a:solidFill>
            <a:schemeClr val="tx1"/>
          </a:solidFill>
          <a:latin typeface="Calibri" pitchFamily="34" charset="0"/>
        </a:defRPr>
      </a:lvl4pPr>
      <a:lvl5pPr algn="ctr" rtl="0" eaLnBrk="1" fontAlgn="base" hangingPunct="1">
        <a:spcBef>
          <a:spcPct val="0"/>
        </a:spcBef>
        <a:spcAft>
          <a:spcPct val="0"/>
        </a:spcAft>
        <a:defRPr sz="4951">
          <a:solidFill>
            <a:schemeClr val="tx1"/>
          </a:solidFill>
          <a:latin typeface="Calibri" pitchFamily="34" charset="0"/>
        </a:defRPr>
      </a:lvl5pPr>
      <a:lvl6pPr marL="514287" algn="ctr" rtl="0" eaLnBrk="1" fontAlgn="base" hangingPunct="1">
        <a:spcBef>
          <a:spcPct val="0"/>
        </a:spcBef>
        <a:spcAft>
          <a:spcPct val="0"/>
        </a:spcAft>
        <a:defRPr sz="4951">
          <a:solidFill>
            <a:schemeClr val="tx1"/>
          </a:solidFill>
          <a:latin typeface="Calibri" pitchFamily="34" charset="0"/>
        </a:defRPr>
      </a:lvl6pPr>
      <a:lvl7pPr marL="1028573" algn="ctr" rtl="0" eaLnBrk="1" fontAlgn="base" hangingPunct="1">
        <a:spcBef>
          <a:spcPct val="0"/>
        </a:spcBef>
        <a:spcAft>
          <a:spcPct val="0"/>
        </a:spcAft>
        <a:defRPr sz="4951">
          <a:solidFill>
            <a:schemeClr val="tx1"/>
          </a:solidFill>
          <a:latin typeface="Calibri" pitchFamily="34" charset="0"/>
        </a:defRPr>
      </a:lvl7pPr>
      <a:lvl8pPr marL="1542859" algn="ctr" rtl="0" eaLnBrk="1" fontAlgn="base" hangingPunct="1">
        <a:spcBef>
          <a:spcPct val="0"/>
        </a:spcBef>
        <a:spcAft>
          <a:spcPct val="0"/>
        </a:spcAft>
        <a:defRPr sz="4951">
          <a:solidFill>
            <a:schemeClr val="tx1"/>
          </a:solidFill>
          <a:latin typeface="Calibri" pitchFamily="34" charset="0"/>
        </a:defRPr>
      </a:lvl8pPr>
      <a:lvl9pPr marL="2057144" algn="ctr" rtl="0" eaLnBrk="1" fontAlgn="base" hangingPunct="1">
        <a:spcBef>
          <a:spcPct val="0"/>
        </a:spcBef>
        <a:spcAft>
          <a:spcPct val="0"/>
        </a:spcAft>
        <a:defRPr sz="4951">
          <a:solidFill>
            <a:schemeClr val="tx1"/>
          </a:solidFill>
          <a:latin typeface="Calibri" pitchFamily="34" charset="0"/>
        </a:defRPr>
      </a:lvl9pPr>
    </p:titleStyle>
    <p:body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p:bodyStyle>
    <p:otherStyle>
      <a:defPPr>
        <a:defRPr lang="pt-BR"/>
      </a:defPPr>
      <a:lvl1pPr marL="0" algn="l" defTabSz="1028573" rtl="0" eaLnBrk="1" latinLnBrk="0" hangingPunct="1">
        <a:defRPr sz="2024" kern="1200">
          <a:solidFill>
            <a:schemeClr val="tx1"/>
          </a:solidFill>
          <a:latin typeface="+mn-lt"/>
          <a:ea typeface="+mn-ea"/>
          <a:cs typeface="+mn-cs"/>
        </a:defRPr>
      </a:lvl1pPr>
      <a:lvl2pPr marL="514287" algn="l" defTabSz="1028573" rtl="0" eaLnBrk="1" latinLnBrk="0" hangingPunct="1">
        <a:defRPr sz="2024" kern="1200">
          <a:solidFill>
            <a:schemeClr val="tx1"/>
          </a:solidFill>
          <a:latin typeface="+mn-lt"/>
          <a:ea typeface="+mn-ea"/>
          <a:cs typeface="+mn-cs"/>
        </a:defRPr>
      </a:lvl2pPr>
      <a:lvl3pPr marL="1028573" algn="l" defTabSz="1028573" rtl="0" eaLnBrk="1" latinLnBrk="0" hangingPunct="1">
        <a:defRPr sz="2024" kern="1200">
          <a:solidFill>
            <a:schemeClr val="tx1"/>
          </a:solidFill>
          <a:latin typeface="+mn-lt"/>
          <a:ea typeface="+mn-ea"/>
          <a:cs typeface="+mn-cs"/>
        </a:defRPr>
      </a:lvl3pPr>
      <a:lvl4pPr marL="1542859" algn="l" defTabSz="1028573" rtl="0" eaLnBrk="1" latinLnBrk="0" hangingPunct="1">
        <a:defRPr sz="2024" kern="1200">
          <a:solidFill>
            <a:schemeClr val="tx1"/>
          </a:solidFill>
          <a:latin typeface="+mn-lt"/>
          <a:ea typeface="+mn-ea"/>
          <a:cs typeface="+mn-cs"/>
        </a:defRPr>
      </a:lvl4pPr>
      <a:lvl5pPr marL="2057144" algn="l" defTabSz="1028573" rtl="0" eaLnBrk="1" latinLnBrk="0" hangingPunct="1">
        <a:defRPr sz="2024" kern="1200">
          <a:solidFill>
            <a:schemeClr val="tx1"/>
          </a:solidFill>
          <a:latin typeface="+mn-lt"/>
          <a:ea typeface="+mn-ea"/>
          <a:cs typeface="+mn-cs"/>
        </a:defRPr>
      </a:lvl5pPr>
      <a:lvl6pPr marL="2571431" algn="l" defTabSz="1028573" rtl="0" eaLnBrk="1" latinLnBrk="0" hangingPunct="1">
        <a:defRPr sz="2024" kern="1200">
          <a:solidFill>
            <a:schemeClr val="tx1"/>
          </a:solidFill>
          <a:latin typeface="+mn-lt"/>
          <a:ea typeface="+mn-ea"/>
          <a:cs typeface="+mn-cs"/>
        </a:defRPr>
      </a:lvl6pPr>
      <a:lvl7pPr marL="3085719" algn="l" defTabSz="1028573" rtl="0" eaLnBrk="1" latinLnBrk="0" hangingPunct="1">
        <a:defRPr sz="2024" kern="1200">
          <a:solidFill>
            <a:schemeClr val="tx1"/>
          </a:solidFill>
          <a:latin typeface="+mn-lt"/>
          <a:ea typeface="+mn-ea"/>
          <a:cs typeface="+mn-cs"/>
        </a:defRPr>
      </a:lvl7pPr>
      <a:lvl8pPr marL="3600002" algn="l" defTabSz="1028573" rtl="0" eaLnBrk="1" latinLnBrk="0" hangingPunct="1">
        <a:defRPr sz="2024" kern="1200">
          <a:solidFill>
            <a:schemeClr val="tx1"/>
          </a:solidFill>
          <a:latin typeface="+mn-lt"/>
          <a:ea typeface="+mn-ea"/>
          <a:cs typeface="+mn-cs"/>
        </a:defRPr>
      </a:lvl8pPr>
      <a:lvl9pPr marL="4114289" algn="l" defTabSz="1028573" rtl="0" eaLnBrk="1" latinLnBrk="0" hangingPunct="1">
        <a:defRPr sz="20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07">
          <p15:clr>
            <a:srgbClr val="F26B43"/>
          </p15:clr>
        </p15:guide>
        <p15:guide id="2" pos="43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leonardo.vasconcelos@fgv.b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4.xml"/><Relationship Id="rId1" Type="http://schemas.openxmlformats.org/officeDocument/2006/relationships/slideLayout" Target="../slideLayouts/slideLayout19.xml"/><Relationship Id="rId5" Type="http://schemas.openxmlformats.org/officeDocument/2006/relationships/image" Target="../media/image66.wmf"/><Relationship Id="rId4" Type="http://schemas.openxmlformats.org/officeDocument/2006/relationships/oleObject" Target="../embeddings/oleObject2.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4.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0.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1.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3" Type="http://schemas.openxmlformats.org/officeDocument/2006/relationships/hyperlink" Target="mailto:leonardo.vasconcelos@fgv.br" TargetMode="External"/><Relationship Id="rId2" Type="http://schemas.openxmlformats.org/officeDocument/2006/relationships/notesSlide" Target="../notesSlides/notesSlide10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hemeOverride" Target="../theme/themeOverride2.x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23.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27.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7.png"/><Relationship Id="rId7" Type="http://schemas.openxmlformats.org/officeDocument/2006/relationships/diagramColors" Target="../diagrams/colors15.xml"/><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0.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z="5400" dirty="0">
                <a:solidFill>
                  <a:srgbClr val="0070C0"/>
                </a:solidFill>
              </a:rPr>
              <a:t>Gerenciamento de Cronograma e Custos de Projeto</a:t>
            </a:r>
          </a:p>
        </p:txBody>
      </p:sp>
      <p:sp>
        <p:nvSpPr>
          <p:cNvPr id="6" name="Espaço Reservado para Texto 5"/>
          <p:cNvSpPr>
            <a:spLocks noGrp="1"/>
          </p:cNvSpPr>
          <p:nvPr>
            <p:ph type="body" sz="quarter" idx="10"/>
          </p:nvPr>
        </p:nvSpPr>
        <p:spPr/>
        <p:txBody>
          <a:bodyPr/>
          <a:lstStyle/>
          <a:p>
            <a:r>
              <a:rPr lang="pt-BR" sz="5000" dirty="0">
                <a:solidFill>
                  <a:srgbClr val="0070C0"/>
                </a:solidFill>
              </a:rPr>
              <a:t>Prof. Me. Leonardo Vasconcelos</a:t>
            </a:r>
          </a:p>
          <a:p>
            <a:r>
              <a:rPr lang="pt-BR" sz="2400" i="1" dirty="0">
                <a:solidFill>
                  <a:srgbClr val="0070C0"/>
                </a:solidFill>
                <a:latin typeface="Verdana" pitchFamily="34" charset="0"/>
              </a:rPr>
              <a:t>PMP, PRINCE2</a:t>
            </a:r>
            <a:r>
              <a:rPr lang="pt-BR" sz="2400" i="1" baseline="30000" dirty="0">
                <a:solidFill>
                  <a:srgbClr val="0070C0"/>
                </a:solidFill>
                <a:latin typeface="Verdana" pitchFamily="34" charset="0"/>
              </a:rPr>
              <a:t>® </a:t>
            </a:r>
            <a:r>
              <a:rPr lang="pt-BR" sz="2400" i="1" dirty="0" err="1">
                <a:solidFill>
                  <a:srgbClr val="0070C0"/>
                </a:solidFill>
                <a:latin typeface="Verdana" pitchFamily="34" charset="0"/>
              </a:rPr>
              <a:t>Practitioner</a:t>
            </a:r>
            <a:r>
              <a:rPr lang="pt-BR" sz="2400" i="1" dirty="0">
                <a:solidFill>
                  <a:srgbClr val="0070C0"/>
                </a:solidFill>
                <a:latin typeface="Verdana" pitchFamily="34" charset="0"/>
              </a:rPr>
              <a:t>, PSM I, CSM</a:t>
            </a:r>
            <a:r>
              <a:rPr lang="pt-BR" sz="2400" i="1" baseline="30000" dirty="0">
                <a:solidFill>
                  <a:srgbClr val="0070C0"/>
                </a:solidFill>
                <a:latin typeface="Verdana" pitchFamily="34" charset="0"/>
              </a:rPr>
              <a:t> ®</a:t>
            </a:r>
            <a:r>
              <a:rPr lang="pt-BR" sz="2400" i="1" dirty="0">
                <a:solidFill>
                  <a:srgbClr val="0070C0"/>
                </a:solidFill>
                <a:latin typeface="Verdana" pitchFamily="34" charset="0"/>
              </a:rPr>
              <a:t>, CSPO</a:t>
            </a:r>
            <a:r>
              <a:rPr lang="pt-BR" sz="2400" i="1" baseline="30000" dirty="0">
                <a:solidFill>
                  <a:srgbClr val="0070C0"/>
                </a:solidFill>
                <a:latin typeface="Verdana" pitchFamily="34" charset="0"/>
              </a:rPr>
              <a:t> ®</a:t>
            </a:r>
          </a:p>
          <a:p>
            <a:endParaRPr lang="pt-BR" sz="5400" i="1" baseline="30000" dirty="0">
              <a:latin typeface="Verdana" pitchFamily="34" charset="0"/>
            </a:endParaRPr>
          </a:p>
          <a:p>
            <a:r>
              <a:rPr lang="pt-BR" sz="3200" dirty="0">
                <a:hlinkClick r:id="rId2"/>
              </a:rPr>
              <a:t>leonardo.vasconcelos@fgv.br</a:t>
            </a:r>
            <a:r>
              <a:rPr lang="pt-BR" sz="3200" dirty="0"/>
              <a:t>  </a:t>
            </a:r>
          </a:p>
          <a:p>
            <a:endParaRPr lang="pt-BR" dirty="0"/>
          </a:p>
        </p:txBody>
      </p:sp>
    </p:spTree>
    <p:extLst>
      <p:ext uri="{BB962C8B-B14F-4D97-AF65-F5344CB8AC3E}">
        <p14:creationId xmlns:p14="http://schemas.microsoft.com/office/powerpoint/2010/main" val="363095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174869" y="1471092"/>
            <a:ext cx="12515779" cy="7668852"/>
          </a:xfrm>
        </p:spPr>
        <p:txBody>
          <a:bodyPr>
            <a:normAutofit/>
          </a:bodyPr>
          <a:lstStyle/>
          <a:p>
            <a:pPr algn="just"/>
            <a:r>
              <a:rPr lang="pt-BR" sz="3600" dirty="0">
                <a:solidFill>
                  <a:srgbClr val="000066"/>
                </a:solidFill>
                <a:latin typeface="+mn-lt"/>
                <a:cs typeface="Arial" panose="020B0604020202020204" pitchFamily="34" charset="0"/>
              </a:rPr>
              <a:t>Definição das políticas, dos procedimentos e da documentação para o planejamento, desenvolvimento, gerenciamento, execução e controle do cronograma do projeto. (</a:t>
            </a:r>
            <a:r>
              <a:rPr lang="pt-BR" sz="2800" dirty="0">
                <a:solidFill>
                  <a:srgbClr val="000066"/>
                </a:solidFill>
                <a:latin typeface="+mn-lt"/>
                <a:cs typeface="Arial" panose="020B0604020202020204" pitchFamily="34" charset="0"/>
              </a:rPr>
              <a:t>PMBOK ®, </a:t>
            </a:r>
            <a:r>
              <a:rPr lang="pt-BR" sz="2800" i="1" dirty="0">
                <a:solidFill>
                  <a:srgbClr val="000066"/>
                </a:solidFill>
                <a:latin typeface="+mn-lt"/>
                <a:cs typeface="Arial" panose="020B0604020202020204" pitchFamily="34" charset="0"/>
              </a:rPr>
              <a:t>6th </a:t>
            </a:r>
            <a:r>
              <a:rPr lang="pt-BR" sz="2800" i="1" dirty="0" err="1">
                <a:solidFill>
                  <a:srgbClr val="000066"/>
                </a:solidFill>
                <a:latin typeface="+mn-lt"/>
                <a:cs typeface="Arial" panose="020B0604020202020204" pitchFamily="34" charset="0"/>
              </a:rPr>
              <a:t>edition</a:t>
            </a:r>
            <a:r>
              <a:rPr lang="pt-BR" sz="2800" i="1" dirty="0">
                <a:solidFill>
                  <a:srgbClr val="000066"/>
                </a:solidFill>
                <a:latin typeface="+mn-lt"/>
                <a:cs typeface="Arial" panose="020B0604020202020204" pitchFamily="34" charset="0"/>
              </a:rPr>
              <a:t>)</a:t>
            </a:r>
            <a:endParaRPr lang="pt-BR" sz="3600" dirty="0">
              <a:solidFill>
                <a:srgbClr val="000066"/>
              </a:solidFill>
              <a:latin typeface="+mn-lt"/>
              <a:cs typeface="Arial" panose="020B0604020202020204" pitchFamily="34" charset="0"/>
            </a:endParaRPr>
          </a:p>
        </p:txBody>
      </p:sp>
      <p:sp>
        <p:nvSpPr>
          <p:cNvPr id="9" name="Título 1"/>
          <p:cNvSpPr txBox="1">
            <a:spLocks/>
          </p:cNvSpPr>
          <p:nvPr/>
        </p:nvSpPr>
        <p:spPr bwMode="auto">
          <a:xfrm>
            <a:off x="2" y="293350"/>
            <a:ext cx="11466510"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1: Planejar o Gerenciamento do Cronograma</a:t>
            </a:r>
          </a:p>
        </p:txBody>
      </p:sp>
      <p:sp>
        <p:nvSpPr>
          <p:cNvPr id="2" name="CaixaDeTexto 1"/>
          <p:cNvSpPr txBox="1"/>
          <p:nvPr/>
        </p:nvSpPr>
        <p:spPr>
          <a:xfrm>
            <a:off x="1241377" y="5575548"/>
            <a:ext cx="10597049" cy="1754326"/>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pt-BR" sz="3600" b="1" dirty="0">
                <a:solidFill>
                  <a:srgbClr val="000066"/>
                </a:solidFill>
                <a:cs typeface="Arial" panose="020B0604020202020204" pitchFamily="34" charset="0"/>
              </a:rPr>
              <a:t>Define as diretrizes ou seja as “regras do jogo” para gerenciar o cronograma ao </a:t>
            </a:r>
            <a:br>
              <a:rPr lang="pt-BR" sz="3600" b="1" dirty="0">
                <a:solidFill>
                  <a:srgbClr val="000066"/>
                </a:solidFill>
                <a:cs typeface="Arial" panose="020B0604020202020204" pitchFamily="34" charset="0"/>
              </a:rPr>
            </a:br>
            <a:r>
              <a:rPr lang="pt-BR" sz="3600" b="1" dirty="0">
                <a:solidFill>
                  <a:srgbClr val="000066"/>
                </a:solidFill>
                <a:cs typeface="Arial" panose="020B0604020202020204" pitchFamily="34" charset="0"/>
              </a:rPr>
              <a:t>longo do projeto.</a:t>
            </a:r>
          </a:p>
        </p:txBody>
      </p:sp>
      <p:graphicFrame>
        <p:nvGraphicFramePr>
          <p:cNvPr id="6" name="Diagrama 5">
            <a:extLst>
              <a:ext uri="{FF2B5EF4-FFF2-40B4-BE49-F238E27FC236}">
                <a16:creationId xmlns:a16="http://schemas.microsoft.com/office/drawing/2014/main" id="{1C0ED64D-EDCD-49D5-9A06-DC58ED33D2E6}"/>
              </a:ext>
            </a:extLst>
          </p:cNvPr>
          <p:cNvGraphicFramePr/>
          <p:nvPr>
            <p:extLst>
              <p:ext uri="{D42A27DB-BD31-4B8C-83A1-F6EECF244321}">
                <p14:modId xmlns:p14="http://schemas.microsoft.com/office/powerpoint/2010/main" val="3894503719"/>
              </p:ext>
            </p:extLst>
          </p:nvPr>
        </p:nvGraphicFramePr>
        <p:xfrm>
          <a:off x="-2768840" y="8383860"/>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43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p:cNvSpPr>
            <a:spLocks noChangeArrowheads="1"/>
          </p:cNvSpPr>
          <p:nvPr/>
        </p:nvSpPr>
        <p:spPr bwMode="auto">
          <a:xfrm>
            <a:off x="269082" y="273845"/>
            <a:ext cx="860514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TRABALHO EM GRUPO – PARTE 2/3</a:t>
            </a:r>
          </a:p>
        </p:txBody>
      </p:sp>
      <p:sp>
        <p:nvSpPr>
          <p:cNvPr id="140291" name="Retângulo 5"/>
          <p:cNvSpPr>
            <a:spLocks noChangeArrowheads="1"/>
          </p:cNvSpPr>
          <p:nvPr/>
        </p:nvSpPr>
        <p:spPr bwMode="auto">
          <a:xfrm>
            <a:off x="431008" y="2874170"/>
            <a:ext cx="12403656"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Definam o método de estimativa de custos (Considere o nível de confiabilidade e a complexidade do projeto);</a:t>
            </a:r>
          </a:p>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Desenvolvam a Estimativa de Custos do Projeto.</a:t>
            </a: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p:txBody>
      </p:sp>
    </p:spTree>
    <p:extLst>
      <p:ext uri="{BB962C8B-B14F-4D97-AF65-F5344CB8AC3E}">
        <p14:creationId xmlns:p14="http://schemas.microsoft.com/office/powerpoint/2010/main" val="5422750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2" name="Pentágono 1"/>
          <p:cNvSpPr/>
          <p:nvPr/>
        </p:nvSpPr>
        <p:spPr>
          <a:xfrm>
            <a:off x="89248" y="3415308"/>
            <a:ext cx="3528540" cy="2106813"/>
          </a:xfrm>
          <a:prstGeom prst="homePlate">
            <a:avLst>
              <a:gd name="adj" fmla="val 2893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79796606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ChangeArrowheads="1"/>
          </p:cNvSpPr>
          <p:nvPr/>
        </p:nvSpPr>
        <p:spPr bwMode="auto">
          <a:xfrm>
            <a:off x="18083" y="410597"/>
            <a:ext cx="6858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Determinar o orçamento</a:t>
            </a:r>
          </a:p>
        </p:txBody>
      </p:sp>
      <p:sp>
        <p:nvSpPr>
          <p:cNvPr id="45060" name="Rectangle 2"/>
          <p:cNvSpPr>
            <a:spLocks noChangeArrowheads="1"/>
          </p:cNvSpPr>
          <p:nvPr/>
        </p:nvSpPr>
        <p:spPr bwMode="auto">
          <a:xfrm>
            <a:off x="30956" y="1903140"/>
            <a:ext cx="12835495" cy="1837023"/>
          </a:xfrm>
          <a:prstGeom prst="rect">
            <a:avLst/>
          </a:prstGeom>
          <a:noFill/>
          <a:ln>
            <a:noFill/>
          </a:ln>
        </p:spPr>
        <p:txBody>
          <a:bodyPr lIns="135732" tIns="69057" rIns="135732" bIns="69057"/>
          <a:lstStyle/>
          <a:p>
            <a:pPr algn="just" defTabSz="1371600">
              <a:spcBef>
                <a:spcPct val="20000"/>
              </a:spcBef>
              <a:defRPr/>
            </a:pPr>
            <a:r>
              <a:rPr lang="pt-BR" sz="3600" dirty="0">
                <a:solidFill>
                  <a:srgbClr val="000000"/>
                </a:solidFill>
                <a:latin typeface="+mn-lt"/>
                <a:cs typeface="+mn-cs"/>
              </a:rPr>
              <a:t>Inclui agregar os custos estimados de atividades ou pacotes de trabalho para estabelecer uma linha de base autorizada do projeto.</a:t>
            </a:r>
          </a:p>
          <a:p>
            <a:pPr marL="914400" indent="-914400" algn="just" defTabSz="1371600">
              <a:lnSpc>
                <a:spcPct val="90000"/>
              </a:lnSpc>
              <a:spcBef>
                <a:spcPct val="20000"/>
              </a:spcBef>
              <a:defRPr/>
            </a:pPr>
            <a:r>
              <a:rPr lang="pt-BR" sz="3600" dirty="0">
                <a:solidFill>
                  <a:srgbClr val="000000"/>
                </a:solidFill>
                <a:latin typeface="+mn-lt"/>
                <a:cs typeface="+mn-cs"/>
              </a:rPr>
              <a:t>	</a:t>
            </a:r>
          </a:p>
        </p:txBody>
      </p:sp>
      <p:sp>
        <p:nvSpPr>
          <p:cNvPr id="5" name="Rectangle 2"/>
          <p:cNvSpPr>
            <a:spLocks noChangeArrowheads="1"/>
          </p:cNvSpPr>
          <p:nvPr/>
        </p:nvSpPr>
        <p:spPr bwMode="auto">
          <a:xfrm>
            <a:off x="42144" y="5467536"/>
            <a:ext cx="12864528" cy="3780420"/>
          </a:xfrm>
          <a:prstGeom prst="rect">
            <a:avLst/>
          </a:prstGeom>
          <a:noFill/>
          <a:ln>
            <a:noFill/>
          </a:ln>
        </p:spPr>
        <p:txBody>
          <a:bodyPr lIns="135732" tIns="69057" rIns="135732" bIns="69057"/>
          <a:lstStyle/>
          <a:p>
            <a:pPr marL="914400" indent="-914400" defTabSz="1371600">
              <a:spcBef>
                <a:spcPct val="20000"/>
              </a:spcBef>
              <a:defRPr/>
            </a:pPr>
            <a:r>
              <a:rPr lang="pt-BR" sz="3600" b="1" dirty="0">
                <a:solidFill>
                  <a:srgbClr val="000000"/>
                </a:solidFill>
                <a:latin typeface="+mn-lt"/>
                <a:cs typeface="+mn-cs"/>
              </a:rPr>
              <a:t>Agregação de custos</a:t>
            </a:r>
          </a:p>
          <a:p>
            <a:pPr marL="535782" indent="-535782" defTabSz="1371600">
              <a:spcBef>
                <a:spcPct val="20000"/>
              </a:spcBef>
              <a:buFont typeface="Wingdings" pitchFamily="2" charset="2"/>
              <a:buChar char="§"/>
              <a:defRPr/>
            </a:pPr>
            <a:r>
              <a:rPr lang="pt-BR" sz="3600" dirty="0">
                <a:solidFill>
                  <a:srgbClr val="000000"/>
                </a:solidFill>
                <a:latin typeface="+mn-lt"/>
                <a:cs typeface="+mn-cs"/>
              </a:rPr>
              <a:t>As estimativas de custos de cada atividade devem ser  agregadas por pacotes de trabalho, de acordo com a EAP</a:t>
            </a:r>
          </a:p>
          <a:p>
            <a:pPr marL="535782" indent="-535782" defTabSz="1371600">
              <a:spcBef>
                <a:spcPct val="20000"/>
              </a:spcBef>
              <a:buFont typeface="Wingdings" pitchFamily="2" charset="2"/>
              <a:buChar char="§"/>
              <a:defRPr/>
            </a:pPr>
            <a:r>
              <a:rPr lang="pt-BR" sz="3600" dirty="0">
                <a:solidFill>
                  <a:srgbClr val="000000"/>
                </a:solidFill>
                <a:latin typeface="+mn-lt"/>
                <a:cs typeface="+mn-cs"/>
              </a:rPr>
              <a:t>São então, levadas para os níveis mais altos de componentes da EAP, como contas de controle, e finalmente para todo o projeto.</a:t>
            </a:r>
          </a:p>
          <a:p>
            <a:pPr marL="535782" indent="-535782" defTabSz="1371600">
              <a:spcBef>
                <a:spcPct val="20000"/>
              </a:spcBef>
              <a:buFont typeface="Wingdings" pitchFamily="2" charset="2"/>
              <a:buChar char="§"/>
              <a:defRPr/>
            </a:pPr>
            <a:r>
              <a:rPr lang="en-US" sz="3600" dirty="0" err="1">
                <a:solidFill>
                  <a:srgbClr val="000000"/>
                </a:solidFill>
                <a:latin typeface="+mn-lt"/>
                <a:cs typeface="+mn-cs"/>
              </a:rPr>
              <a:t>Deve</a:t>
            </a:r>
            <a:r>
              <a:rPr lang="en-US" sz="3600" dirty="0">
                <a:solidFill>
                  <a:srgbClr val="000000"/>
                </a:solidFill>
                <a:latin typeface="+mn-lt"/>
                <a:cs typeface="+mn-cs"/>
              </a:rPr>
              <a:t> </a:t>
            </a:r>
            <a:r>
              <a:rPr lang="en-US" sz="3600" dirty="0" err="1">
                <a:solidFill>
                  <a:srgbClr val="000000"/>
                </a:solidFill>
                <a:latin typeface="+mn-lt"/>
                <a:cs typeface="+mn-cs"/>
              </a:rPr>
              <a:t>considerar</a:t>
            </a:r>
            <a:r>
              <a:rPr lang="en-US" sz="3600" dirty="0">
                <a:solidFill>
                  <a:srgbClr val="000000"/>
                </a:solidFill>
                <a:latin typeface="+mn-lt"/>
                <a:cs typeface="+mn-cs"/>
              </a:rPr>
              <a:t> as </a:t>
            </a:r>
            <a:r>
              <a:rPr lang="en-US" sz="3600" dirty="0" err="1">
                <a:solidFill>
                  <a:srgbClr val="000000"/>
                </a:solidFill>
                <a:latin typeface="+mn-lt"/>
                <a:cs typeface="+mn-cs"/>
              </a:rPr>
              <a:t>reservas</a:t>
            </a:r>
            <a:r>
              <a:rPr lang="en-US" sz="3600" dirty="0">
                <a:solidFill>
                  <a:srgbClr val="000000"/>
                </a:solidFill>
                <a:latin typeface="+mn-lt"/>
                <a:cs typeface="+mn-cs"/>
              </a:rPr>
              <a:t> e </a:t>
            </a:r>
            <a:r>
              <a:rPr lang="en-US" sz="3600" dirty="0" err="1">
                <a:solidFill>
                  <a:srgbClr val="000000"/>
                </a:solidFill>
                <a:latin typeface="+mn-lt"/>
                <a:cs typeface="+mn-cs"/>
              </a:rPr>
              <a:t>os</a:t>
            </a:r>
            <a:r>
              <a:rPr lang="en-US" sz="3600" dirty="0">
                <a:solidFill>
                  <a:srgbClr val="000000"/>
                </a:solidFill>
                <a:latin typeface="+mn-lt"/>
                <a:cs typeface="+mn-cs"/>
              </a:rPr>
              <a:t> </a:t>
            </a:r>
            <a:r>
              <a:rPr lang="en-US" sz="3600" dirty="0" err="1">
                <a:solidFill>
                  <a:srgbClr val="000000"/>
                </a:solidFill>
                <a:latin typeface="+mn-lt"/>
                <a:cs typeface="+mn-cs"/>
              </a:rPr>
              <a:t>custos</a:t>
            </a:r>
            <a:r>
              <a:rPr lang="en-US" sz="3600" dirty="0">
                <a:solidFill>
                  <a:srgbClr val="000000"/>
                </a:solidFill>
                <a:latin typeface="+mn-lt"/>
                <a:cs typeface="+mn-cs"/>
              </a:rPr>
              <a:t> </a:t>
            </a:r>
            <a:r>
              <a:rPr lang="en-US" sz="3600" dirty="0" err="1">
                <a:solidFill>
                  <a:srgbClr val="000000"/>
                </a:solidFill>
                <a:latin typeface="+mn-lt"/>
                <a:cs typeface="+mn-cs"/>
              </a:rPr>
              <a:t>indiretos</a:t>
            </a:r>
            <a:r>
              <a:rPr lang="en-US" sz="3600" dirty="0">
                <a:solidFill>
                  <a:srgbClr val="000000"/>
                </a:solidFill>
                <a:latin typeface="+mn-lt"/>
                <a:cs typeface="+mn-cs"/>
              </a:rPr>
              <a:t>.</a:t>
            </a:r>
            <a:endParaRPr lang="pt-BR" sz="3600" dirty="0">
              <a:solidFill>
                <a:srgbClr val="000000"/>
              </a:solidFill>
              <a:latin typeface="+mn-lt"/>
              <a:cs typeface="+mn-cs"/>
            </a:endParaRPr>
          </a:p>
        </p:txBody>
      </p:sp>
    </p:spTree>
    <p:extLst>
      <p:ext uri="{BB962C8B-B14F-4D97-AF65-F5344CB8AC3E}">
        <p14:creationId xmlns:p14="http://schemas.microsoft.com/office/powerpoint/2010/main" val="208270200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
          <p:cNvSpPr>
            <a:spLocks noChangeArrowheads="1"/>
          </p:cNvSpPr>
          <p:nvPr/>
        </p:nvSpPr>
        <p:spPr bwMode="auto">
          <a:xfrm>
            <a:off x="0" y="283370"/>
            <a:ext cx="10422732"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Determinar o Orçamento</a:t>
            </a:r>
          </a:p>
        </p:txBody>
      </p:sp>
      <p:pic>
        <p:nvPicPr>
          <p:cNvPr id="4" name="Imagem 3">
            <a:extLst>
              <a:ext uri="{FF2B5EF4-FFF2-40B4-BE49-F238E27FC236}">
                <a16:creationId xmlns:a16="http://schemas.microsoft.com/office/drawing/2014/main" id="{1E06F006-ACE0-4877-B2F1-9952830A873D}"/>
              </a:ext>
            </a:extLst>
          </p:cNvPr>
          <p:cNvPicPr/>
          <p:nvPr/>
        </p:nvPicPr>
        <p:blipFill rotWithShape="1">
          <a:blip r:embed="rId3"/>
          <a:srcRect l="27482" t="37038" r="26434" b="12567"/>
          <a:stretch/>
        </p:blipFill>
        <p:spPr bwMode="auto">
          <a:xfrm>
            <a:off x="917340" y="1687116"/>
            <a:ext cx="11881320" cy="7128792"/>
          </a:xfrm>
          <a:prstGeom prst="rect">
            <a:avLst/>
          </a:prstGeom>
          <a:ln>
            <a:noFill/>
          </a:ln>
          <a:extLst>
            <a:ext uri="{53640926-AAD7-44D8-BBD7-CCE9431645EC}">
              <a14:shadowObscured xmlns:a14="http://schemas.microsoft.com/office/drawing/2010/main"/>
            </a:ext>
          </a:extLst>
        </p:spPr>
      </p:pic>
      <p:sp>
        <p:nvSpPr>
          <p:cNvPr id="5" name="CaixaDeTexto 4">
            <a:extLst>
              <a:ext uri="{FF2B5EF4-FFF2-40B4-BE49-F238E27FC236}">
                <a16:creationId xmlns:a16="http://schemas.microsoft.com/office/drawing/2014/main" id="{A4707288-2D14-492D-A32C-90B86F779871}"/>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2369797580"/>
      </p:ext>
    </p:extLst>
  </p:cSld>
  <p:clrMapOvr>
    <a:masterClrMapping/>
  </p:clrMapOvr>
  <p:transition>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5"/>
          <p:cNvSpPr>
            <a:spLocks noChangeArrowheads="1"/>
          </p:cNvSpPr>
          <p:nvPr/>
        </p:nvSpPr>
        <p:spPr bwMode="auto">
          <a:xfrm>
            <a:off x="0" y="283370"/>
            <a:ext cx="10422732"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Verdana" panose="020B0604030504040204" pitchFamily="34" charset="0"/>
                <a:ea typeface="Verdana" panose="020B0604030504040204" pitchFamily="34" charset="0"/>
                <a:cs typeface="Verdana" panose="020B0604030504040204" pitchFamily="34" charset="0"/>
              </a:rPr>
              <a:t>Determinar o Orçamento</a:t>
            </a:r>
          </a:p>
        </p:txBody>
      </p:sp>
      <p:pic>
        <p:nvPicPr>
          <p:cNvPr id="5" name="Imagem 4">
            <a:extLst>
              <a:ext uri="{FF2B5EF4-FFF2-40B4-BE49-F238E27FC236}">
                <a16:creationId xmlns:a16="http://schemas.microsoft.com/office/drawing/2014/main" id="{9977B053-8082-46C2-B245-4E2549DCEC58}"/>
              </a:ext>
            </a:extLst>
          </p:cNvPr>
          <p:cNvPicPr/>
          <p:nvPr/>
        </p:nvPicPr>
        <p:blipFill rotWithShape="1">
          <a:blip r:embed="rId3"/>
          <a:srcRect l="29529" t="16698" r="27458" b="5889"/>
          <a:stretch/>
        </p:blipFill>
        <p:spPr bwMode="auto">
          <a:xfrm>
            <a:off x="1349388" y="1795129"/>
            <a:ext cx="8964996" cy="8307326"/>
          </a:xfrm>
          <a:prstGeom prst="rect">
            <a:avLst/>
          </a:prstGeom>
          <a:ln>
            <a:noFill/>
          </a:ln>
          <a:extLst>
            <a:ext uri="{53640926-AAD7-44D8-BBD7-CCE9431645EC}">
              <a14:shadowObscured xmlns:a14="http://schemas.microsoft.com/office/drawing/2010/main"/>
            </a:ext>
          </a:extLst>
        </p:spPr>
      </p:pic>
      <p:sp>
        <p:nvSpPr>
          <p:cNvPr id="4" name="CaixaDeTexto 3">
            <a:extLst>
              <a:ext uri="{FF2B5EF4-FFF2-40B4-BE49-F238E27FC236}">
                <a16:creationId xmlns:a16="http://schemas.microsoft.com/office/drawing/2014/main" id="{0C098710-A1B0-4E5F-826B-559EDF912E86}"/>
              </a:ext>
            </a:extLst>
          </p:cNvPr>
          <p:cNvSpPr txBox="1"/>
          <p:nvPr/>
        </p:nvSpPr>
        <p:spPr>
          <a:xfrm>
            <a:off x="8818351" y="9031932"/>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3795551"/>
      </p:ext>
    </p:extLst>
  </p:cSld>
  <p:clrMapOvr>
    <a:masterClrMapping/>
  </p:clrMapOvr>
  <p:transition>
    <p:zo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idx="4294967295"/>
          </p:nvPr>
        </p:nvSpPr>
        <p:spPr bwMode="auto">
          <a:xfrm>
            <a:off x="3186113" y="2173288"/>
            <a:ext cx="10529887" cy="6858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200" b="1" dirty="0">
                <a:ea typeface="Verdana" panose="020B0604030504040204" pitchFamily="34" charset="0"/>
                <a:cs typeface="Verdana" panose="020B0604030504040204" pitchFamily="34" charset="0"/>
              </a:rPr>
              <a:t>Reserva de Contingência</a:t>
            </a:r>
          </a:p>
          <a:p>
            <a:pPr marL="914400" indent="-914400" eaLnBrk="1" hangingPunct="1">
              <a:lnSpc>
                <a:spcPct val="90000"/>
              </a:lnSpc>
              <a:buNone/>
            </a:pPr>
            <a:endParaRPr lang="pt-BR" altLang="pt-BR" sz="3200" b="1" dirty="0">
              <a:ea typeface="Verdana" panose="020B0604030504040204" pitchFamily="34" charset="0"/>
              <a:cs typeface="Verdana" panose="020B0604030504040204" pitchFamily="34" charset="0"/>
            </a:endParaRP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a:t>
            </a:r>
            <a:r>
              <a:rPr lang="pt-BR" altLang="pt-BR" sz="3200" dirty="0" err="1">
                <a:ea typeface="Verdana" panose="020B0604030504040204" pitchFamily="34" charset="0"/>
                <a:cs typeface="Verdana" panose="020B0604030504040204" pitchFamily="34" charset="0"/>
              </a:rPr>
              <a:t>Known</a:t>
            </a:r>
            <a:r>
              <a:rPr lang="pt-BR" altLang="pt-BR" sz="3200" dirty="0">
                <a:ea typeface="Verdana" panose="020B0604030504040204" pitchFamily="34" charset="0"/>
                <a:cs typeface="Verdana" panose="020B0604030504040204" pitchFamily="34" charset="0"/>
              </a:rPr>
              <a:t> </a:t>
            </a:r>
            <a:r>
              <a:rPr lang="pt-BR" altLang="pt-BR" sz="3200" dirty="0" err="1">
                <a:ea typeface="Verdana" panose="020B0604030504040204" pitchFamily="34" charset="0"/>
                <a:cs typeface="Verdana" panose="020B0604030504040204" pitchFamily="34" charset="0"/>
              </a:rPr>
              <a:t>unknowns</a:t>
            </a:r>
            <a:r>
              <a:rPr lang="pt-BR" altLang="pt-BR" sz="3200" dirty="0">
                <a:ea typeface="Verdana" panose="020B0604030504040204" pitchFamily="34" charset="0"/>
                <a:cs typeface="Verdana" panose="020B0604030504040204" pitchFamily="34" charset="0"/>
              </a:rPr>
              <a:t>” – situações que podem ser previstas apenas parcialmente;</a:t>
            </a:r>
          </a:p>
          <a:p>
            <a:pPr marL="1983582" lvl="1" indent="-800100" eaLnBrk="1" hangingPunct="1">
              <a:lnSpc>
                <a:spcPct val="90000"/>
              </a:lnSpc>
            </a:pPr>
            <a:r>
              <a:rPr lang="pt-BR" altLang="pt-BR" sz="3200" dirty="0">
                <a:ea typeface="Verdana" panose="020B0604030504040204" pitchFamily="34" charset="0"/>
                <a:cs typeface="Verdana" panose="020B0604030504040204" pitchFamily="34" charset="0"/>
              </a:rPr>
              <a:t>Exemplo: aumento no custo devido à variação cambial.</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Pode envolver custos e/ou cronograma; </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Gerenciada dentro da alçada do projeto (não necessita aprovação adicional);</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É incluída na base de referência do projeto, mas deve ser discriminada como reserva;</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Não deve ser usada para:</a:t>
            </a:r>
          </a:p>
          <a:p>
            <a:pPr marL="1983582" lvl="1" indent="-800100" eaLnBrk="1" hangingPunct="1">
              <a:lnSpc>
                <a:spcPct val="90000"/>
              </a:lnSpc>
            </a:pPr>
            <a:r>
              <a:rPr lang="pt-BR" altLang="pt-BR" sz="3200" dirty="0">
                <a:ea typeface="Verdana" panose="020B0604030504040204" pitchFamily="34" charset="0"/>
                <a:cs typeface="Verdana" panose="020B0604030504040204" pitchFamily="34" charset="0"/>
              </a:rPr>
              <a:t>Alterações no escopo ou na qualidade;</a:t>
            </a:r>
          </a:p>
          <a:p>
            <a:pPr marL="1983582" lvl="1" indent="-800100" eaLnBrk="1" hangingPunct="1">
              <a:lnSpc>
                <a:spcPct val="90000"/>
              </a:lnSpc>
            </a:pPr>
            <a:r>
              <a:rPr lang="pt-BR" altLang="pt-BR" sz="3200" dirty="0">
                <a:ea typeface="Verdana" panose="020B0604030504040204" pitchFamily="34" charset="0"/>
                <a:cs typeface="Verdana" panose="020B0604030504040204" pitchFamily="34" charset="0"/>
              </a:rPr>
              <a:t>Estimativas mal feitas, catástrofes ou inflação.</a:t>
            </a:r>
          </a:p>
        </p:txBody>
      </p:sp>
      <p:pic>
        <p:nvPicPr>
          <p:cNvPr id="148483"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695" y="5486400"/>
            <a:ext cx="2316956"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4" name="Rectangle 4"/>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rPr>
              <a:t>Riscos &amp; Estimativa de custos</a:t>
            </a:r>
          </a:p>
        </p:txBody>
      </p:sp>
    </p:spTree>
    <p:extLst>
      <p:ext uri="{BB962C8B-B14F-4D97-AF65-F5344CB8AC3E}">
        <p14:creationId xmlns:p14="http://schemas.microsoft.com/office/powerpoint/2010/main" val="310315963"/>
      </p:ext>
    </p:extLst>
  </p:cSld>
  <p:clrMapOvr>
    <a:masterClrMapping/>
  </p:clrMapOvr>
  <p:transition>
    <p:zo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idx="4294967295"/>
          </p:nvPr>
        </p:nvSpPr>
        <p:spPr bwMode="auto">
          <a:xfrm>
            <a:off x="0" y="1608138"/>
            <a:ext cx="10256838" cy="7640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600" b="1" dirty="0"/>
              <a:t>Reserva de Gerenciamento</a:t>
            </a:r>
          </a:p>
          <a:p>
            <a:pPr marL="914400" indent="-914400" eaLnBrk="1" hangingPunct="1">
              <a:lnSpc>
                <a:spcPct val="90000"/>
              </a:lnSpc>
            </a:pPr>
            <a:r>
              <a:rPr lang="pt-BR" altLang="pt-BR" sz="3600" dirty="0"/>
              <a:t>“</a:t>
            </a:r>
            <a:r>
              <a:rPr lang="pt-BR" altLang="pt-BR" sz="3600" dirty="0" err="1"/>
              <a:t>Unknown</a:t>
            </a:r>
            <a:r>
              <a:rPr lang="pt-BR" altLang="pt-BR" sz="3600" dirty="0"/>
              <a:t> </a:t>
            </a:r>
            <a:r>
              <a:rPr lang="pt-BR" altLang="pt-BR" sz="3600" dirty="0" err="1"/>
              <a:t>unknowns</a:t>
            </a:r>
            <a:r>
              <a:rPr lang="pt-BR" altLang="pt-BR" sz="3600" dirty="0"/>
              <a:t>” – para situações impossíveis de prever</a:t>
            </a:r>
          </a:p>
          <a:p>
            <a:pPr marL="1983582" lvl="1" indent="-800100" eaLnBrk="1" hangingPunct="1">
              <a:lnSpc>
                <a:spcPct val="90000"/>
              </a:lnSpc>
            </a:pPr>
            <a:r>
              <a:rPr lang="pt-BR" altLang="pt-BR" sz="3600" dirty="0"/>
              <a:t>Exemplo: Tornado na Região Nordeste do Brasil</a:t>
            </a:r>
          </a:p>
          <a:p>
            <a:pPr marL="914400" indent="-914400" eaLnBrk="1" hangingPunct="1">
              <a:lnSpc>
                <a:spcPct val="90000"/>
              </a:lnSpc>
            </a:pPr>
            <a:r>
              <a:rPr lang="pt-BR" altLang="pt-BR" sz="3600" dirty="0"/>
              <a:t>Pode envolver custos e/ou cronograma</a:t>
            </a:r>
          </a:p>
          <a:p>
            <a:pPr marL="914400" indent="-914400" eaLnBrk="1" hangingPunct="1">
              <a:lnSpc>
                <a:spcPct val="90000"/>
              </a:lnSpc>
            </a:pPr>
            <a:r>
              <a:rPr lang="pt-BR" altLang="pt-BR" sz="3600" dirty="0"/>
              <a:t>Gerenciada fora da alçada do projeto (necessita aprovação de um “</a:t>
            </a:r>
            <a:r>
              <a:rPr lang="pt-BR" altLang="pt-BR" sz="3600" dirty="0" err="1"/>
              <a:t>sponsor</a:t>
            </a:r>
            <a:r>
              <a:rPr lang="pt-BR" altLang="pt-BR" sz="3600" dirty="0"/>
              <a:t>” ou da alta gerência)</a:t>
            </a:r>
          </a:p>
          <a:p>
            <a:pPr marL="914400" indent="-914400" eaLnBrk="1" hangingPunct="1">
              <a:lnSpc>
                <a:spcPct val="90000"/>
              </a:lnSpc>
            </a:pPr>
            <a:r>
              <a:rPr lang="pt-BR" altLang="pt-BR" sz="3600" dirty="0"/>
              <a:t>Deve requisitar alteração na base de referência (“baseline”) do projeto</a:t>
            </a:r>
          </a:p>
          <a:p>
            <a:pPr marL="914400" indent="-914400" eaLnBrk="1" hangingPunct="1">
              <a:lnSpc>
                <a:spcPct val="90000"/>
              </a:lnSpc>
            </a:pPr>
            <a:r>
              <a:rPr lang="pt-BR" altLang="pt-BR" sz="3600" dirty="0"/>
              <a:t>Não deve ser usada para:</a:t>
            </a:r>
          </a:p>
          <a:p>
            <a:pPr marL="1983582" lvl="1" indent="-800100" eaLnBrk="1" hangingPunct="1">
              <a:lnSpc>
                <a:spcPct val="90000"/>
              </a:lnSpc>
            </a:pPr>
            <a:r>
              <a:rPr lang="pt-BR" altLang="pt-BR" sz="3600" dirty="0"/>
              <a:t>Alterações no escopo ou qualidade</a:t>
            </a:r>
          </a:p>
          <a:p>
            <a:pPr marL="1983582" lvl="1" indent="-800100" eaLnBrk="1" hangingPunct="1">
              <a:lnSpc>
                <a:spcPct val="90000"/>
              </a:lnSpc>
            </a:pPr>
            <a:r>
              <a:rPr lang="pt-BR" altLang="pt-BR" sz="3600" dirty="0"/>
              <a:t>Estimativas mal feitas</a:t>
            </a:r>
          </a:p>
        </p:txBody>
      </p:sp>
      <p:pic>
        <p:nvPicPr>
          <p:cNvPr id="150531"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9010" y="2983260"/>
            <a:ext cx="2316957"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2" name="Rectangle 4"/>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rPr>
              <a:t>Riscos &amp; Estimativa de custos</a:t>
            </a:r>
          </a:p>
        </p:txBody>
      </p:sp>
    </p:spTree>
    <p:extLst>
      <p:ext uri="{BB962C8B-B14F-4D97-AF65-F5344CB8AC3E}">
        <p14:creationId xmlns:p14="http://schemas.microsoft.com/office/powerpoint/2010/main" val="2539760756"/>
      </p:ext>
    </p:extLst>
  </p:cSld>
  <p:clrMapOvr>
    <a:masterClrMapping/>
  </p:clrMapOvr>
  <p:transition>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457201" y="1714500"/>
            <a:ext cx="7624936" cy="6955632"/>
          </a:xfrm>
          <a:prstGeom prst="rect">
            <a:avLst/>
          </a:prstGeom>
          <a:noFill/>
          <a:ln>
            <a:noFill/>
          </a:ln>
        </p:spPr>
        <p:txBody>
          <a:bodyPr lIns="135732" tIns="69057" rIns="135732" bIns="69057"/>
          <a:lstStyle/>
          <a:p>
            <a:pPr marL="914400" indent="-914400" defTabSz="1371600">
              <a:spcBef>
                <a:spcPct val="20000"/>
              </a:spcBef>
              <a:defRPr/>
            </a:pPr>
            <a:r>
              <a:rPr lang="pt-BR" sz="3600" b="1" dirty="0">
                <a:solidFill>
                  <a:srgbClr val="000000"/>
                </a:solidFill>
                <a:latin typeface="+mn-lt"/>
                <a:cs typeface="Arial" charset="0"/>
              </a:rPr>
              <a:t>Linha de base dos custos – Orçamento</a:t>
            </a:r>
          </a:p>
          <a:p>
            <a:pPr marL="914400" indent="-914400" defTabSz="1371600">
              <a:spcBef>
                <a:spcPct val="20000"/>
              </a:spcBef>
              <a:defRPr/>
            </a:pPr>
            <a:endParaRPr lang="pt-BR" sz="3600" b="1" dirty="0">
              <a:solidFill>
                <a:srgbClr val="000000"/>
              </a:solidFill>
              <a:latin typeface="+mn-lt"/>
              <a:cs typeface="Arial" charset="0"/>
            </a:endParaRPr>
          </a:p>
          <a:p>
            <a:pPr marL="354013" indent="-354013" defTabSz="1371600">
              <a:spcBef>
                <a:spcPct val="20000"/>
              </a:spcBef>
              <a:buFont typeface="Wingdings" pitchFamily="2" charset="2"/>
              <a:buChar char="§"/>
              <a:defRPr/>
            </a:pPr>
            <a:r>
              <a:rPr lang="pt-BR" sz="3600" dirty="0">
                <a:solidFill>
                  <a:srgbClr val="000000"/>
                </a:solidFill>
                <a:latin typeface="+mn-lt"/>
                <a:cs typeface="Arial" charset="0"/>
              </a:rPr>
              <a:t>A Curva “S”: </a:t>
            </a:r>
          </a:p>
          <a:p>
            <a:pPr marL="1081088" lvl="1" indent="-354013" defTabSz="1371600">
              <a:spcBef>
                <a:spcPct val="20000"/>
              </a:spcBef>
              <a:buFontTx/>
              <a:buChar char="•"/>
              <a:defRPr/>
            </a:pPr>
            <a:r>
              <a:rPr lang="pt-BR" sz="3600" dirty="0">
                <a:solidFill>
                  <a:srgbClr val="000000"/>
                </a:solidFill>
                <a:latin typeface="+mn-lt"/>
                <a:cs typeface="Arial" charset="0"/>
              </a:rPr>
              <a:t>Utiliza a base de referência (“baseline” de custos) para comparar planejado e realizado</a:t>
            </a:r>
          </a:p>
          <a:p>
            <a:pPr marL="1081088" lvl="1" indent="-354013" defTabSz="1371600">
              <a:spcBef>
                <a:spcPct val="20000"/>
              </a:spcBef>
              <a:buFontTx/>
              <a:buChar char="•"/>
              <a:defRPr/>
            </a:pPr>
            <a:r>
              <a:rPr lang="pt-BR" sz="3600" dirty="0">
                <a:solidFill>
                  <a:srgbClr val="000000"/>
                </a:solidFill>
                <a:latin typeface="+mn-lt"/>
                <a:cs typeface="Arial" charset="0"/>
              </a:rPr>
              <a:t>Indica o progresso real</a:t>
            </a:r>
          </a:p>
          <a:p>
            <a:pPr marL="1081088" lvl="1" indent="-354013" defTabSz="1371600">
              <a:spcBef>
                <a:spcPct val="20000"/>
              </a:spcBef>
              <a:buFontTx/>
              <a:buChar char="•"/>
              <a:defRPr/>
            </a:pPr>
            <a:r>
              <a:rPr lang="pt-BR" sz="3600" dirty="0">
                <a:solidFill>
                  <a:srgbClr val="000000"/>
                </a:solidFill>
                <a:latin typeface="+mn-lt"/>
                <a:cs typeface="Arial" charset="0"/>
              </a:rPr>
              <a:t>Mede e prevê o desempenho do projeto</a:t>
            </a:r>
          </a:p>
          <a:p>
            <a:pPr marL="914400" indent="-914400" defTabSz="1371600">
              <a:spcBef>
                <a:spcPct val="20000"/>
              </a:spcBef>
              <a:buFontTx/>
              <a:buChar char="•"/>
              <a:defRPr/>
            </a:pPr>
            <a:endParaRPr lang="pt-BR" sz="3600" dirty="0">
              <a:solidFill>
                <a:srgbClr val="000000"/>
              </a:solidFill>
              <a:latin typeface="+mn-lt"/>
              <a:cs typeface="Arial" charset="0"/>
            </a:endParaRPr>
          </a:p>
        </p:txBody>
      </p:sp>
      <p:pic>
        <p:nvPicPr>
          <p:cNvPr id="15257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6653" y="2195180"/>
            <a:ext cx="5472113" cy="646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0" name="CaixaDeTexto 4"/>
          <p:cNvSpPr txBox="1">
            <a:spLocks noChangeArrowheads="1"/>
          </p:cNvSpPr>
          <p:nvPr/>
        </p:nvSpPr>
        <p:spPr bwMode="auto">
          <a:xfrm>
            <a:off x="11251408" y="9215438"/>
            <a:ext cx="184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152581" name="CaixaDeTexto 5"/>
          <p:cNvSpPr txBox="1">
            <a:spLocks noChangeArrowheads="1"/>
          </p:cNvSpPr>
          <p:nvPr/>
        </p:nvSpPr>
        <p:spPr bwMode="auto">
          <a:xfrm>
            <a:off x="12301538" y="8572500"/>
            <a:ext cx="8197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1800">
                <a:solidFill>
                  <a:srgbClr val="000000"/>
                </a:solidFill>
                <a:latin typeface="+mn-lt"/>
              </a:rPr>
              <a:t>Tempo</a:t>
            </a:r>
            <a:endParaRPr lang="pt-BR" altLang="pt-BR" sz="1800">
              <a:solidFill>
                <a:srgbClr val="000000"/>
              </a:solidFill>
              <a:latin typeface="+mn-lt"/>
            </a:endParaRPr>
          </a:p>
        </p:txBody>
      </p:sp>
      <p:sp>
        <p:nvSpPr>
          <p:cNvPr id="152582" name="CaixaDeTexto 6"/>
          <p:cNvSpPr txBox="1">
            <a:spLocks noChangeArrowheads="1"/>
          </p:cNvSpPr>
          <p:nvPr/>
        </p:nvSpPr>
        <p:spPr bwMode="auto">
          <a:xfrm rot="-5400000">
            <a:off x="8576198" y="7541457"/>
            <a:ext cx="16337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dirty="0">
                <a:solidFill>
                  <a:srgbClr val="000000"/>
                </a:solidFill>
                <a:latin typeface="+mn-lt"/>
              </a:rPr>
              <a:t>$  </a:t>
            </a:r>
            <a:r>
              <a:rPr lang="en-US" altLang="pt-BR" sz="1800" dirty="0" err="1">
                <a:solidFill>
                  <a:srgbClr val="000000"/>
                </a:solidFill>
                <a:latin typeface="+mn-lt"/>
              </a:rPr>
              <a:t>Acumulados</a:t>
            </a:r>
            <a:endParaRPr lang="pt-BR" altLang="pt-BR" sz="1800" dirty="0">
              <a:solidFill>
                <a:srgbClr val="000000"/>
              </a:solidFill>
              <a:latin typeface="+mn-lt"/>
            </a:endParaRPr>
          </a:p>
        </p:txBody>
      </p:sp>
      <p:sp>
        <p:nvSpPr>
          <p:cNvPr id="152583" name="Rectangle 4"/>
          <p:cNvSpPr>
            <a:spLocks noChangeArrowheads="1"/>
          </p:cNvSpPr>
          <p:nvPr/>
        </p:nvSpPr>
        <p:spPr bwMode="auto">
          <a:xfrm>
            <a:off x="0" y="283370"/>
            <a:ext cx="65151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rPr>
              <a:t>Determinar o orçamento</a:t>
            </a:r>
          </a:p>
        </p:txBody>
      </p:sp>
    </p:spTree>
    <p:extLst>
      <p:ext uri="{BB962C8B-B14F-4D97-AF65-F5344CB8AC3E}">
        <p14:creationId xmlns:p14="http://schemas.microsoft.com/office/powerpoint/2010/main" val="2717361836"/>
      </p:ext>
    </p:extLst>
  </p:cSld>
  <p:clrMapOvr>
    <a:masterClrMapping/>
  </p:clrMapOvr>
  <p:transition>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ChangeArrowheads="1"/>
          </p:cNvSpPr>
          <p:nvPr/>
        </p:nvSpPr>
        <p:spPr bwMode="auto">
          <a:xfrm>
            <a:off x="0" y="283370"/>
            <a:ext cx="90297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endParaRPr lang="en-US" altLang="pt-BR" sz="3900" b="1">
              <a:solidFill>
                <a:srgbClr val="000000"/>
              </a:solidFill>
            </a:endParaRPr>
          </a:p>
        </p:txBody>
      </p:sp>
      <p:sp>
        <p:nvSpPr>
          <p:cNvPr id="154627" name="AutoShape 8"/>
          <p:cNvSpPr>
            <a:spLocks noChangeAspect="1" noChangeArrowheads="1"/>
          </p:cNvSpPr>
          <p:nvPr/>
        </p:nvSpPr>
        <p:spPr bwMode="auto">
          <a:xfrm>
            <a:off x="1071563" y="1785938"/>
            <a:ext cx="9936957" cy="692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latin typeface="+mn-lt"/>
            </a:endParaRPr>
          </a:p>
        </p:txBody>
      </p:sp>
      <p:sp>
        <p:nvSpPr>
          <p:cNvPr id="154628" name="Text Box 9"/>
          <p:cNvSpPr txBox="1">
            <a:spLocks noChangeArrowheads="1"/>
          </p:cNvSpPr>
          <p:nvPr/>
        </p:nvSpPr>
        <p:spPr bwMode="auto">
          <a:xfrm>
            <a:off x="1071563" y="1962150"/>
            <a:ext cx="3559970" cy="716757"/>
          </a:xfrm>
          <a:prstGeom prst="rect">
            <a:avLst/>
          </a:prstGeom>
          <a:solidFill>
            <a:srgbClr val="CCFFFF"/>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Orçamento de Custos para a organização </a:t>
            </a:r>
          </a:p>
        </p:txBody>
      </p:sp>
      <p:sp>
        <p:nvSpPr>
          <p:cNvPr id="154629" name="Text Box 10"/>
          <p:cNvSpPr txBox="1">
            <a:spLocks noChangeArrowheads="1"/>
          </p:cNvSpPr>
          <p:nvPr/>
        </p:nvSpPr>
        <p:spPr bwMode="auto">
          <a:xfrm>
            <a:off x="1071563" y="2881313"/>
            <a:ext cx="3671888" cy="500063"/>
          </a:xfrm>
          <a:prstGeom prst="rect">
            <a:avLst/>
          </a:prstGeom>
          <a:solidFill>
            <a:srgbClr val="CCFFFF"/>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Reserva de Gerenciamento</a:t>
            </a:r>
          </a:p>
        </p:txBody>
      </p:sp>
      <p:sp>
        <p:nvSpPr>
          <p:cNvPr id="154630" name="Text Box 11"/>
          <p:cNvSpPr txBox="1">
            <a:spLocks noChangeArrowheads="1"/>
          </p:cNvSpPr>
          <p:nvPr/>
        </p:nvSpPr>
        <p:spPr bwMode="auto">
          <a:xfrm>
            <a:off x="1071563" y="3826670"/>
            <a:ext cx="3559970" cy="67389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Linha de Base de Custos – Orçamento para o GP</a:t>
            </a:r>
          </a:p>
        </p:txBody>
      </p:sp>
      <p:sp>
        <p:nvSpPr>
          <p:cNvPr id="154631" name="Text Box 12"/>
          <p:cNvSpPr txBox="1">
            <a:spLocks noChangeArrowheads="1"/>
          </p:cNvSpPr>
          <p:nvPr/>
        </p:nvSpPr>
        <p:spPr bwMode="auto">
          <a:xfrm>
            <a:off x="1073945" y="4714876"/>
            <a:ext cx="3559968"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Reserva de Contingência</a:t>
            </a:r>
          </a:p>
          <a:p>
            <a:pPr defTabSz="1371600">
              <a:spcBef>
                <a:spcPct val="50000"/>
              </a:spcBef>
            </a:pPr>
            <a:endParaRPr lang="en-US" altLang="pt-BR" sz="2100" b="1">
              <a:solidFill>
                <a:srgbClr val="000000"/>
              </a:solidFill>
              <a:latin typeface="+mn-lt"/>
            </a:endParaRPr>
          </a:p>
        </p:txBody>
      </p:sp>
      <p:sp>
        <p:nvSpPr>
          <p:cNvPr id="154632" name="Text Box 13"/>
          <p:cNvSpPr txBox="1">
            <a:spLocks noChangeArrowheads="1"/>
          </p:cNvSpPr>
          <p:nvPr/>
        </p:nvSpPr>
        <p:spPr bwMode="auto">
          <a:xfrm>
            <a:off x="1073945" y="5464970"/>
            <a:ext cx="3748088" cy="7286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ONT  - Orçamento no Témino+ Custos Indiretos</a:t>
            </a:r>
          </a:p>
          <a:p>
            <a:pPr defTabSz="1371600">
              <a:spcBef>
                <a:spcPct val="50000"/>
              </a:spcBef>
            </a:pPr>
            <a:endParaRPr lang="en-US" altLang="pt-BR" sz="2100" b="1">
              <a:solidFill>
                <a:srgbClr val="000000"/>
              </a:solidFill>
              <a:latin typeface="+mn-lt"/>
            </a:endParaRPr>
          </a:p>
        </p:txBody>
      </p:sp>
      <p:sp>
        <p:nvSpPr>
          <p:cNvPr id="154633" name="Text Box 14"/>
          <p:cNvSpPr txBox="1">
            <a:spLocks noChangeArrowheads="1"/>
          </p:cNvSpPr>
          <p:nvPr/>
        </p:nvSpPr>
        <p:spPr bwMode="auto">
          <a:xfrm>
            <a:off x="1073945" y="6607970"/>
            <a:ext cx="3559968"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Conta de Controle</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34" name="Text Box 15"/>
          <p:cNvSpPr txBox="1">
            <a:spLocks noChangeArrowheads="1"/>
          </p:cNvSpPr>
          <p:nvPr/>
        </p:nvSpPr>
        <p:spPr bwMode="auto">
          <a:xfrm>
            <a:off x="1073945" y="7374733"/>
            <a:ext cx="3559968" cy="661988"/>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Pacotes de Trabalho - WBS</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35" name="Text Box 16"/>
          <p:cNvSpPr txBox="1">
            <a:spLocks noChangeArrowheads="1"/>
          </p:cNvSpPr>
          <p:nvPr/>
        </p:nvSpPr>
        <p:spPr bwMode="auto">
          <a:xfrm>
            <a:off x="1071563" y="8208170"/>
            <a:ext cx="356235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Atividades</a:t>
            </a:r>
          </a:p>
          <a:p>
            <a:pPr defTabSz="1371600">
              <a:spcBef>
                <a:spcPct val="50000"/>
              </a:spcBef>
            </a:pPr>
            <a:endParaRPr lang="en-US" altLang="pt-BR" sz="135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36" name="AutoShape 17"/>
          <p:cNvSpPr>
            <a:spLocks noChangeArrowheads="1"/>
          </p:cNvSpPr>
          <p:nvPr/>
        </p:nvSpPr>
        <p:spPr bwMode="auto">
          <a:xfrm>
            <a:off x="5062538" y="1785938"/>
            <a:ext cx="533400" cy="5841207"/>
          </a:xfrm>
          <a:prstGeom prst="upArrow">
            <a:avLst>
              <a:gd name="adj1" fmla="val 50000"/>
              <a:gd name="adj2" fmla="val 112855"/>
            </a:avLst>
          </a:prstGeom>
          <a:solidFill>
            <a:srgbClr val="000000"/>
          </a:solidFill>
          <a:ln w="9525">
            <a:solidFill>
              <a:srgbClr val="000000"/>
            </a:solidFill>
            <a:miter lim="800000"/>
            <a:headEnd/>
            <a:tailEnd/>
          </a:ln>
        </p:spPr>
        <p:txBody>
          <a:bodyPr vert="eaVert"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latin typeface="+mn-lt"/>
            </a:endParaRPr>
          </a:p>
        </p:txBody>
      </p:sp>
      <p:sp>
        <p:nvSpPr>
          <p:cNvPr id="154637" name="Text Box 18"/>
          <p:cNvSpPr txBox="1">
            <a:spLocks noChangeArrowheads="1"/>
          </p:cNvSpPr>
          <p:nvPr/>
        </p:nvSpPr>
        <p:spPr bwMode="auto">
          <a:xfrm>
            <a:off x="6041233" y="1874045"/>
            <a:ext cx="1240631" cy="559593"/>
          </a:xfrm>
          <a:prstGeom prst="rect">
            <a:avLst/>
          </a:prstGeom>
          <a:solidFill>
            <a:srgbClr val="0099CC"/>
          </a:solidFill>
          <a:ln w="5715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FFFFFF"/>
                </a:solidFill>
                <a:latin typeface="+mn-lt"/>
              </a:rPr>
              <a:t>$1.423</a:t>
            </a:r>
          </a:p>
          <a:p>
            <a:pPr defTabSz="1371600">
              <a:spcBef>
                <a:spcPct val="50000"/>
              </a:spcBef>
            </a:pPr>
            <a:endParaRPr lang="en-US" altLang="pt-BR" sz="2100" b="1">
              <a:solidFill>
                <a:srgbClr val="FFFFFF"/>
              </a:solidFill>
              <a:latin typeface="+mn-lt"/>
            </a:endParaRPr>
          </a:p>
          <a:p>
            <a:pPr defTabSz="1371600">
              <a:spcBef>
                <a:spcPct val="50000"/>
              </a:spcBef>
            </a:pPr>
            <a:endParaRPr lang="en-US" altLang="pt-BR" sz="3000" b="1">
              <a:solidFill>
                <a:srgbClr val="FFFFFF"/>
              </a:solidFill>
              <a:latin typeface="+mn-lt"/>
            </a:endParaRPr>
          </a:p>
        </p:txBody>
      </p:sp>
      <p:sp>
        <p:nvSpPr>
          <p:cNvPr id="154638" name="Text Box 19"/>
          <p:cNvSpPr txBox="1">
            <a:spLocks noChangeArrowheads="1"/>
          </p:cNvSpPr>
          <p:nvPr/>
        </p:nvSpPr>
        <p:spPr bwMode="auto">
          <a:xfrm>
            <a:off x="6041233" y="2938463"/>
            <a:ext cx="1240631" cy="502445"/>
          </a:xfrm>
          <a:prstGeom prst="rect">
            <a:avLst/>
          </a:prstGeom>
          <a:solidFill>
            <a:srgbClr val="CCFFFF"/>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+$68</a:t>
            </a:r>
          </a:p>
          <a:p>
            <a:pPr defTabSz="1371600">
              <a:spcBef>
                <a:spcPct val="50000"/>
              </a:spcBef>
            </a:pPr>
            <a:endParaRPr lang="en-US" altLang="pt-BR" sz="135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39" name="Text Box 20"/>
          <p:cNvSpPr txBox="1">
            <a:spLocks noChangeArrowheads="1"/>
          </p:cNvSpPr>
          <p:nvPr/>
        </p:nvSpPr>
        <p:spPr bwMode="auto">
          <a:xfrm>
            <a:off x="6041233" y="3914775"/>
            <a:ext cx="1240631" cy="535782"/>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$1.355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0" name="Text Box 21"/>
          <p:cNvSpPr txBox="1">
            <a:spLocks noChangeArrowheads="1"/>
          </p:cNvSpPr>
          <p:nvPr/>
        </p:nvSpPr>
        <p:spPr bwMode="auto">
          <a:xfrm>
            <a:off x="6041233" y="4714876"/>
            <a:ext cx="1240631"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+$105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1" name="Text Box 22"/>
          <p:cNvSpPr txBox="1">
            <a:spLocks noChangeArrowheads="1"/>
          </p:cNvSpPr>
          <p:nvPr/>
        </p:nvSpPr>
        <p:spPr bwMode="auto">
          <a:xfrm>
            <a:off x="6041233" y="5600700"/>
            <a:ext cx="1240631" cy="523875"/>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$1.250</a:t>
            </a:r>
          </a:p>
          <a:p>
            <a:pPr defTabSz="1371600">
              <a:spcBef>
                <a:spcPct val="50000"/>
              </a:spcBef>
            </a:pPr>
            <a:endParaRPr lang="en-US" altLang="pt-BR" b="1">
              <a:solidFill>
                <a:srgbClr val="000000"/>
              </a:solidFill>
              <a:latin typeface="+mn-lt"/>
            </a:endParaRPr>
          </a:p>
          <a:p>
            <a:pPr defTabSz="1371600">
              <a:spcBef>
                <a:spcPct val="50000"/>
              </a:spcBef>
            </a:pPr>
            <a:endParaRPr lang="en-US" altLang="pt-BR" b="1">
              <a:solidFill>
                <a:srgbClr val="000000"/>
              </a:solidFill>
              <a:latin typeface="+mn-lt"/>
            </a:endParaRPr>
          </a:p>
        </p:txBody>
      </p:sp>
      <p:sp>
        <p:nvSpPr>
          <p:cNvPr id="154642" name="Text Box 23"/>
          <p:cNvSpPr txBox="1">
            <a:spLocks noChangeArrowheads="1"/>
          </p:cNvSpPr>
          <p:nvPr/>
        </p:nvSpPr>
        <p:spPr bwMode="auto">
          <a:xfrm>
            <a:off x="6041233" y="6577013"/>
            <a:ext cx="1240631" cy="526257"/>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$850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18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3" name="Text Box 24"/>
          <p:cNvSpPr txBox="1">
            <a:spLocks noChangeArrowheads="1"/>
          </p:cNvSpPr>
          <p:nvPr/>
        </p:nvSpPr>
        <p:spPr bwMode="auto">
          <a:xfrm>
            <a:off x="6217445" y="7374732"/>
            <a:ext cx="976313"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$100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4" name="Text Box 25"/>
          <p:cNvSpPr txBox="1">
            <a:spLocks noChangeArrowheads="1"/>
          </p:cNvSpPr>
          <p:nvPr/>
        </p:nvSpPr>
        <p:spPr bwMode="auto">
          <a:xfrm>
            <a:off x="7727158" y="7374732"/>
            <a:ext cx="1240631"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5" name="Text Box 26"/>
          <p:cNvSpPr txBox="1">
            <a:spLocks noChangeArrowheads="1"/>
          </p:cNvSpPr>
          <p:nvPr/>
        </p:nvSpPr>
        <p:spPr bwMode="auto">
          <a:xfrm>
            <a:off x="9146383" y="7374732"/>
            <a:ext cx="1240631"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$500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18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6" name="Text Box 27"/>
          <p:cNvSpPr txBox="1">
            <a:spLocks noChangeArrowheads="1"/>
          </p:cNvSpPr>
          <p:nvPr/>
        </p:nvSpPr>
        <p:spPr bwMode="auto">
          <a:xfrm>
            <a:off x="4886325" y="8177213"/>
            <a:ext cx="80010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7" name="Text Box 28"/>
          <p:cNvSpPr txBox="1">
            <a:spLocks noChangeArrowheads="1"/>
          </p:cNvSpPr>
          <p:nvPr/>
        </p:nvSpPr>
        <p:spPr bwMode="auto">
          <a:xfrm>
            <a:off x="5950745" y="8177213"/>
            <a:ext cx="80010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8" name="Text Box 29"/>
          <p:cNvSpPr txBox="1">
            <a:spLocks noChangeArrowheads="1"/>
          </p:cNvSpPr>
          <p:nvPr/>
        </p:nvSpPr>
        <p:spPr bwMode="auto">
          <a:xfrm>
            <a:off x="6929438" y="8177213"/>
            <a:ext cx="79772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9" name="Text Box 30"/>
          <p:cNvSpPr txBox="1">
            <a:spLocks noChangeArrowheads="1"/>
          </p:cNvSpPr>
          <p:nvPr/>
        </p:nvSpPr>
        <p:spPr bwMode="auto">
          <a:xfrm>
            <a:off x="7989095" y="8177213"/>
            <a:ext cx="80010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50" name="Line 31"/>
          <p:cNvSpPr>
            <a:spLocks noChangeShapeType="1"/>
          </p:cNvSpPr>
          <p:nvPr/>
        </p:nvSpPr>
        <p:spPr bwMode="auto">
          <a:xfrm flipV="1">
            <a:off x="5329238" y="7910513"/>
            <a:ext cx="976313"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1" name="Line 32"/>
          <p:cNvSpPr>
            <a:spLocks noChangeShapeType="1"/>
          </p:cNvSpPr>
          <p:nvPr/>
        </p:nvSpPr>
        <p:spPr bwMode="auto">
          <a:xfrm flipV="1">
            <a:off x="6393658" y="7910513"/>
            <a:ext cx="90488"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2" name="Line 33"/>
          <p:cNvSpPr>
            <a:spLocks noChangeShapeType="1"/>
          </p:cNvSpPr>
          <p:nvPr/>
        </p:nvSpPr>
        <p:spPr bwMode="auto">
          <a:xfrm flipH="1" flipV="1">
            <a:off x="6753225" y="7910513"/>
            <a:ext cx="352425"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3" name="Line 34"/>
          <p:cNvSpPr>
            <a:spLocks noChangeShapeType="1"/>
          </p:cNvSpPr>
          <p:nvPr/>
        </p:nvSpPr>
        <p:spPr bwMode="auto">
          <a:xfrm flipH="1" flipV="1">
            <a:off x="7105651" y="7910513"/>
            <a:ext cx="1243013"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4" name="Line 35"/>
          <p:cNvSpPr>
            <a:spLocks noChangeShapeType="1"/>
          </p:cNvSpPr>
          <p:nvPr/>
        </p:nvSpPr>
        <p:spPr bwMode="auto">
          <a:xfrm flipV="1">
            <a:off x="6662738" y="7110413"/>
            <a:ext cx="0" cy="2643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5" name="Line 36"/>
          <p:cNvSpPr>
            <a:spLocks noChangeShapeType="1"/>
          </p:cNvSpPr>
          <p:nvPr/>
        </p:nvSpPr>
        <p:spPr bwMode="auto">
          <a:xfrm flipH="1" flipV="1">
            <a:off x="6750845" y="7179470"/>
            <a:ext cx="1597818" cy="1952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6" name="Line 37"/>
          <p:cNvSpPr>
            <a:spLocks noChangeShapeType="1"/>
          </p:cNvSpPr>
          <p:nvPr/>
        </p:nvSpPr>
        <p:spPr bwMode="auto">
          <a:xfrm flipH="1" flipV="1">
            <a:off x="7072313" y="7179470"/>
            <a:ext cx="2516982" cy="1952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7" name="Line 38"/>
          <p:cNvSpPr>
            <a:spLocks noChangeShapeType="1"/>
          </p:cNvSpPr>
          <p:nvPr/>
        </p:nvSpPr>
        <p:spPr bwMode="auto">
          <a:xfrm flipV="1">
            <a:off x="6662738" y="6134101"/>
            <a:ext cx="0" cy="4429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8" name="Line 39"/>
          <p:cNvSpPr>
            <a:spLocks noChangeShapeType="1"/>
          </p:cNvSpPr>
          <p:nvPr/>
        </p:nvSpPr>
        <p:spPr bwMode="auto">
          <a:xfrm flipV="1">
            <a:off x="6662738" y="5248275"/>
            <a:ext cx="0" cy="3524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9" name="Line 40"/>
          <p:cNvSpPr>
            <a:spLocks noChangeShapeType="1"/>
          </p:cNvSpPr>
          <p:nvPr/>
        </p:nvSpPr>
        <p:spPr bwMode="auto">
          <a:xfrm flipV="1">
            <a:off x="6662738" y="4448175"/>
            <a:ext cx="0"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0" name="Line 41"/>
          <p:cNvSpPr>
            <a:spLocks noChangeShapeType="1"/>
          </p:cNvSpPr>
          <p:nvPr/>
        </p:nvSpPr>
        <p:spPr bwMode="auto">
          <a:xfrm flipV="1">
            <a:off x="6662738" y="3471863"/>
            <a:ext cx="0" cy="4429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1" name="Line 42"/>
          <p:cNvSpPr>
            <a:spLocks noChangeShapeType="1"/>
          </p:cNvSpPr>
          <p:nvPr/>
        </p:nvSpPr>
        <p:spPr bwMode="auto">
          <a:xfrm flipV="1">
            <a:off x="6662738" y="2495551"/>
            <a:ext cx="0" cy="4429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2" name="Text Box 43"/>
          <p:cNvSpPr txBox="1">
            <a:spLocks noChangeArrowheads="1"/>
          </p:cNvSpPr>
          <p:nvPr/>
        </p:nvSpPr>
        <p:spPr bwMode="auto">
          <a:xfrm>
            <a:off x="9765508" y="6577013"/>
            <a:ext cx="1243013" cy="526257"/>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$400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18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63" name="Line 44"/>
          <p:cNvSpPr>
            <a:spLocks noChangeShapeType="1"/>
          </p:cNvSpPr>
          <p:nvPr/>
        </p:nvSpPr>
        <p:spPr bwMode="auto">
          <a:xfrm flipH="1" flipV="1">
            <a:off x="7072313" y="6215063"/>
            <a:ext cx="3281363" cy="3524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4" name="Rectangle 46"/>
          <p:cNvSpPr>
            <a:spLocks noChangeArrowheads="1"/>
          </p:cNvSpPr>
          <p:nvPr/>
        </p:nvSpPr>
        <p:spPr bwMode="auto">
          <a:xfrm>
            <a:off x="7058140" y="8707817"/>
            <a:ext cx="6081598" cy="83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5000" tIns="70200" rIns="135000" bIns="70200" anchor="ctr">
            <a:spAutoFit/>
          </a:bodyPr>
          <a:lstStyle>
            <a:lvl1pPr indent="4572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indent="685800" algn="r" defTabSz="1371600">
              <a:spcBef>
                <a:spcPct val="50000"/>
              </a:spcBef>
            </a:pPr>
            <a:r>
              <a:rPr lang="pt-BR" altLang="pt-BR" sz="1800">
                <a:solidFill>
                  <a:srgbClr val="000000"/>
                </a:solidFill>
                <a:latin typeface="+mn-lt"/>
              </a:rPr>
              <a:t>Orçamento de Custos</a:t>
            </a:r>
            <a:endParaRPr lang="en-US" altLang="pt-BR" sz="1800">
              <a:solidFill>
                <a:srgbClr val="000000"/>
              </a:solidFill>
              <a:latin typeface="+mn-lt"/>
            </a:endParaRPr>
          </a:p>
          <a:p>
            <a:pPr indent="685800" algn="r" defTabSz="1371600">
              <a:spcBef>
                <a:spcPct val="50000"/>
              </a:spcBef>
            </a:pPr>
            <a:r>
              <a:rPr lang="pt-BR" altLang="pt-BR" sz="1800">
                <a:solidFill>
                  <a:srgbClr val="000000"/>
                </a:solidFill>
                <a:latin typeface="+mn-lt"/>
              </a:rPr>
              <a:t>Baseado PMP® Exam Prep - Rita Malcuhy,PMP – 2005®</a:t>
            </a:r>
            <a:endParaRPr lang="pt-BR" altLang="pt-BR">
              <a:solidFill>
                <a:srgbClr val="000000"/>
              </a:solidFill>
              <a:latin typeface="+mn-lt"/>
            </a:endParaRPr>
          </a:p>
        </p:txBody>
      </p:sp>
      <p:cxnSp>
        <p:nvCxnSpPr>
          <p:cNvPr id="44" name="Conector reto 43"/>
          <p:cNvCxnSpPr>
            <a:cxnSpLocks noChangeShapeType="1"/>
          </p:cNvCxnSpPr>
          <p:nvPr/>
        </p:nvCxnSpPr>
        <p:spPr bwMode="auto">
          <a:xfrm rot="10800000" flipV="1">
            <a:off x="5357813" y="3643313"/>
            <a:ext cx="6643688"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7" name="Conector reto 46"/>
          <p:cNvCxnSpPr>
            <a:cxnSpLocks noChangeShapeType="1"/>
            <a:endCxn id="154636" idx="0"/>
          </p:cNvCxnSpPr>
          <p:nvPr/>
        </p:nvCxnSpPr>
        <p:spPr bwMode="auto">
          <a:xfrm rot="10800000">
            <a:off x="5329238" y="1785938"/>
            <a:ext cx="6672263" cy="3572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48" name="CaixaDeTexto 47"/>
          <p:cNvSpPr txBox="1">
            <a:spLocks noChangeArrowheads="1"/>
          </p:cNvSpPr>
          <p:nvPr/>
        </p:nvSpPr>
        <p:spPr bwMode="auto">
          <a:xfrm>
            <a:off x="10072688" y="3750470"/>
            <a:ext cx="1869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b="1">
                <a:solidFill>
                  <a:srgbClr val="000000"/>
                </a:solidFill>
                <a:latin typeface="+mn-lt"/>
              </a:rPr>
              <a:t>Alçada do GP</a:t>
            </a:r>
            <a:endParaRPr lang="pt-BR" altLang="pt-BR" b="1">
              <a:solidFill>
                <a:srgbClr val="000000"/>
              </a:solidFill>
              <a:latin typeface="+mn-lt"/>
            </a:endParaRPr>
          </a:p>
        </p:txBody>
      </p:sp>
      <p:sp>
        <p:nvSpPr>
          <p:cNvPr id="49" name="CaixaDeTexto 48"/>
          <p:cNvSpPr txBox="1">
            <a:spLocks noChangeArrowheads="1"/>
          </p:cNvSpPr>
          <p:nvPr/>
        </p:nvSpPr>
        <p:spPr bwMode="auto">
          <a:xfrm>
            <a:off x="10179845" y="1928813"/>
            <a:ext cx="25489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b="1">
                <a:solidFill>
                  <a:srgbClr val="000000"/>
                </a:solidFill>
                <a:latin typeface="+mn-lt"/>
              </a:rPr>
              <a:t>Alçada do Sponsor</a:t>
            </a:r>
            <a:endParaRPr lang="pt-BR" altLang="pt-BR" b="1">
              <a:solidFill>
                <a:srgbClr val="000000"/>
              </a:solidFill>
              <a:latin typeface="+mn-lt"/>
            </a:endParaRPr>
          </a:p>
        </p:txBody>
      </p:sp>
      <p:sp>
        <p:nvSpPr>
          <p:cNvPr id="154669" name="CaixaDeTexto 49"/>
          <p:cNvSpPr txBox="1">
            <a:spLocks noChangeArrowheads="1"/>
          </p:cNvSpPr>
          <p:nvPr/>
        </p:nvSpPr>
        <p:spPr bwMode="auto">
          <a:xfrm>
            <a:off x="11144250" y="6610350"/>
            <a:ext cx="212224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a:solidFill>
                  <a:srgbClr val="000000"/>
                </a:solidFill>
                <a:latin typeface="+mn-lt"/>
              </a:rPr>
              <a:t>Custos indiretos…</a:t>
            </a:r>
            <a:endParaRPr lang="pt-BR" altLang="pt-BR" sz="2100">
              <a:solidFill>
                <a:srgbClr val="000000"/>
              </a:solidFill>
              <a:latin typeface="+mn-lt"/>
            </a:endParaRPr>
          </a:p>
        </p:txBody>
      </p:sp>
      <p:sp>
        <p:nvSpPr>
          <p:cNvPr id="154670" name="CaixaDeTexto 50"/>
          <p:cNvSpPr txBox="1">
            <a:spLocks noChangeArrowheads="1"/>
          </p:cNvSpPr>
          <p:nvPr/>
        </p:nvSpPr>
        <p:spPr bwMode="auto">
          <a:xfrm>
            <a:off x="10608470" y="7236620"/>
            <a:ext cx="5036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3600">
                <a:solidFill>
                  <a:srgbClr val="000000"/>
                </a:solidFill>
                <a:latin typeface="+mn-lt"/>
              </a:rPr>
              <a:t>…</a:t>
            </a:r>
            <a:endParaRPr lang="pt-BR" altLang="pt-BR" sz="3600">
              <a:solidFill>
                <a:srgbClr val="000000"/>
              </a:solidFill>
              <a:latin typeface="+mn-lt"/>
            </a:endParaRPr>
          </a:p>
        </p:txBody>
      </p:sp>
      <p:sp>
        <p:nvSpPr>
          <p:cNvPr id="154671" name="CaixaDeTexto 51"/>
          <p:cNvSpPr txBox="1">
            <a:spLocks noChangeArrowheads="1"/>
          </p:cNvSpPr>
          <p:nvPr/>
        </p:nvSpPr>
        <p:spPr bwMode="auto">
          <a:xfrm>
            <a:off x="9001126" y="7986713"/>
            <a:ext cx="5036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3600">
                <a:solidFill>
                  <a:srgbClr val="000000"/>
                </a:solidFill>
                <a:latin typeface="+mn-lt"/>
              </a:rPr>
              <a:t>…</a:t>
            </a:r>
            <a:endParaRPr lang="pt-BR" altLang="pt-BR" sz="3600">
              <a:solidFill>
                <a:srgbClr val="000000"/>
              </a:solidFill>
              <a:latin typeface="+mn-lt"/>
            </a:endParaRPr>
          </a:p>
        </p:txBody>
      </p:sp>
      <p:sp>
        <p:nvSpPr>
          <p:cNvPr id="154672" name="Rectangle 4"/>
          <p:cNvSpPr>
            <a:spLocks noChangeArrowheads="1"/>
          </p:cNvSpPr>
          <p:nvPr/>
        </p:nvSpPr>
        <p:spPr bwMode="auto">
          <a:xfrm>
            <a:off x="0" y="283370"/>
            <a:ext cx="65151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a:solidFill>
                  <a:srgbClr val="00A4DE"/>
                </a:solidFill>
                <a:latin typeface="+mj-lt"/>
              </a:rPr>
              <a:t>Determinar o orçamento</a:t>
            </a:r>
          </a:p>
        </p:txBody>
      </p:sp>
    </p:spTree>
    <p:extLst>
      <p:ext uri="{BB962C8B-B14F-4D97-AF65-F5344CB8AC3E}">
        <p14:creationId xmlns:p14="http://schemas.microsoft.com/office/powerpoint/2010/main" val="3679403113"/>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ppt_x"/>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5"/>
          <p:cNvSpPr>
            <a:spLocks noChangeArrowheads="1"/>
          </p:cNvSpPr>
          <p:nvPr/>
        </p:nvSpPr>
        <p:spPr bwMode="auto">
          <a:xfrm>
            <a:off x="269082" y="273845"/>
            <a:ext cx="8533134"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TRABALHO EM GRUPO – PARTE 3/3</a:t>
            </a:r>
          </a:p>
        </p:txBody>
      </p:sp>
      <p:sp>
        <p:nvSpPr>
          <p:cNvPr id="156675" name="Retângulo 5"/>
          <p:cNvSpPr>
            <a:spLocks noChangeArrowheads="1"/>
          </p:cNvSpPr>
          <p:nvPr/>
        </p:nvSpPr>
        <p:spPr bwMode="auto">
          <a:xfrm>
            <a:off x="431008" y="2874170"/>
            <a:ext cx="12547672"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Considere a EAP, Cronograma e a Estimativa de Custos do Projeto;</a:t>
            </a:r>
          </a:p>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Desenvolvam o Orçamento do Projeto.</a:t>
            </a: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p:txBody>
      </p:sp>
    </p:spTree>
    <p:extLst>
      <p:ext uri="{BB962C8B-B14F-4D97-AF65-F5344CB8AC3E}">
        <p14:creationId xmlns:p14="http://schemas.microsoft.com/office/powerpoint/2010/main" val="75405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9">
            <a:extLst>
              <a:ext uri="{FF2B5EF4-FFF2-40B4-BE49-F238E27FC236}">
                <a16:creationId xmlns:a16="http://schemas.microsoft.com/office/drawing/2014/main" id="{A972A68D-2201-473D-9D3E-EF94310F88CB}"/>
              </a:ext>
            </a:extLst>
          </p:cNvPr>
          <p:cNvSpPr/>
          <p:nvPr/>
        </p:nvSpPr>
        <p:spPr>
          <a:xfrm>
            <a:off x="4800599" y="1304262"/>
            <a:ext cx="8538122" cy="2286000"/>
          </a:xfrm>
          <a:prstGeom prst="rect">
            <a:avLst/>
          </a:prstGeom>
          <a:gradFill flip="none" rotWithShape="1">
            <a:gsLst>
              <a:gs pos="0">
                <a:srgbClr val="9BBB59">
                  <a:lumMod val="60000"/>
                  <a:lumOff val="40000"/>
                </a:srgbClr>
              </a:gs>
              <a:gs pos="50000">
                <a:srgbClr val="9BBB59">
                  <a:lumMod val="20000"/>
                  <a:lumOff val="80000"/>
                </a:srgbClr>
              </a:gs>
              <a:gs pos="100000">
                <a:sysClr val="window" lastClr="FFFFFF"/>
              </a:gs>
            </a:gsLst>
            <a:lin ang="10800000" scaled="1"/>
            <a:tileRect/>
          </a:gradFill>
          <a:ln w="25400" cap="flat" cmpd="sng" algn="ctr">
            <a:solidFill>
              <a:srgbClr val="9BBB59">
                <a:lumMod val="75000"/>
              </a:srgbClr>
            </a:solidFill>
            <a:prstDash val="solid"/>
          </a:ln>
          <a:effectLst>
            <a:outerShdw blurRad="139700" dist="38100" sx="101000" sy="101000" algn="l" rotWithShape="0">
              <a:prstClr val="black">
                <a:alpha val="40000"/>
              </a:prstClr>
            </a:outerShdw>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53" name="Rectangle 10">
            <a:extLst>
              <a:ext uri="{FF2B5EF4-FFF2-40B4-BE49-F238E27FC236}">
                <a16:creationId xmlns:a16="http://schemas.microsoft.com/office/drawing/2014/main" id="{91DC90E0-F6B2-4A23-9A96-DFA79FB7CCDB}"/>
              </a:ext>
            </a:extLst>
          </p:cNvPr>
          <p:cNvSpPr/>
          <p:nvPr/>
        </p:nvSpPr>
        <p:spPr>
          <a:xfrm>
            <a:off x="4800599" y="3704562"/>
            <a:ext cx="8538122" cy="2286000"/>
          </a:xfrm>
          <a:prstGeom prst="rect">
            <a:avLst/>
          </a:prstGeom>
          <a:gradFill>
            <a:gsLst>
              <a:gs pos="0">
                <a:srgbClr val="4F81BD">
                  <a:lumMod val="60000"/>
                  <a:lumOff val="40000"/>
                </a:srgbClr>
              </a:gs>
              <a:gs pos="50000">
                <a:srgbClr val="4F81BD">
                  <a:lumMod val="20000"/>
                  <a:lumOff val="80000"/>
                </a:srgbClr>
              </a:gs>
              <a:gs pos="100000">
                <a:sysClr val="window" lastClr="FFFFFF"/>
              </a:gs>
            </a:gsLst>
            <a:lin ang="10800000" scaled="1"/>
          </a:gradFill>
          <a:ln w="25400" cap="flat" cmpd="sng" algn="ctr">
            <a:solidFill>
              <a:srgbClr val="4F81BD">
                <a:shade val="50000"/>
              </a:srgbClr>
            </a:solidFill>
            <a:prstDash val="solid"/>
          </a:ln>
          <a:effectLst>
            <a:outerShdw blurRad="139700" dist="38100" sx="101000" sy="101000" algn="l" rotWithShape="0">
              <a:prstClr val="black">
                <a:alpha val="40000"/>
              </a:prstClr>
            </a:outerShdw>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54" name="Rectangle 11">
            <a:extLst>
              <a:ext uri="{FF2B5EF4-FFF2-40B4-BE49-F238E27FC236}">
                <a16:creationId xmlns:a16="http://schemas.microsoft.com/office/drawing/2014/main" id="{2D7092E9-69E5-4E56-BE17-9401228DABDC}"/>
              </a:ext>
            </a:extLst>
          </p:cNvPr>
          <p:cNvSpPr/>
          <p:nvPr/>
        </p:nvSpPr>
        <p:spPr>
          <a:xfrm>
            <a:off x="4800599" y="6104862"/>
            <a:ext cx="8538122" cy="2286000"/>
          </a:xfrm>
          <a:prstGeom prst="rect">
            <a:avLst/>
          </a:prstGeom>
          <a:gradFill>
            <a:gsLst>
              <a:gs pos="0">
                <a:srgbClr val="EEECE1">
                  <a:lumMod val="75000"/>
                </a:srgbClr>
              </a:gs>
              <a:gs pos="50000">
                <a:srgbClr val="EEECE1">
                  <a:lumMod val="90000"/>
                </a:srgbClr>
              </a:gs>
              <a:gs pos="100000">
                <a:sysClr val="window" lastClr="FFFFFF"/>
              </a:gs>
            </a:gsLst>
            <a:lin ang="10800000" scaled="1"/>
          </a:gradFill>
          <a:ln w="25400" cap="flat" cmpd="sng" algn="ctr">
            <a:solidFill>
              <a:srgbClr val="EEECE1">
                <a:lumMod val="50000"/>
              </a:srgbClr>
            </a:solidFill>
            <a:prstDash val="solid"/>
          </a:ln>
          <a:effectLst>
            <a:outerShdw blurRad="139700" dist="38100" sx="101000" sy="101000" algn="l" rotWithShape="0">
              <a:prstClr val="black">
                <a:alpha val="40000"/>
              </a:prstClr>
            </a:outerShdw>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nvGrpSpPr>
          <p:cNvPr id="56" name="Group 18">
            <a:extLst>
              <a:ext uri="{FF2B5EF4-FFF2-40B4-BE49-F238E27FC236}">
                <a16:creationId xmlns:a16="http://schemas.microsoft.com/office/drawing/2014/main" id="{476933E1-BFCD-40FF-AD3F-902F50A81C06}"/>
              </a:ext>
            </a:extLst>
          </p:cNvPr>
          <p:cNvGrpSpPr/>
          <p:nvPr/>
        </p:nvGrpSpPr>
        <p:grpSpPr>
          <a:xfrm>
            <a:off x="2075927" y="1532863"/>
            <a:ext cx="3997884" cy="3050006"/>
            <a:chOff x="1732547" y="1828800"/>
            <a:chExt cx="2382253" cy="2033337"/>
          </a:xfrm>
        </p:grpSpPr>
        <p:sp>
          <p:nvSpPr>
            <p:cNvPr id="57" name="Freeform 12">
              <a:extLst>
                <a:ext uri="{FF2B5EF4-FFF2-40B4-BE49-F238E27FC236}">
                  <a16:creationId xmlns:a16="http://schemas.microsoft.com/office/drawing/2014/main" id="{40B05144-1BF6-42BC-8EC8-3A5C06C17788}"/>
                </a:ext>
              </a:extLst>
            </p:cNvPr>
            <p:cNvSpPr/>
            <p:nvPr/>
          </p:nvSpPr>
          <p:spPr>
            <a:xfrm>
              <a:off x="1732547" y="1961147"/>
              <a:ext cx="1239253" cy="1900990"/>
            </a:xfrm>
            <a:custGeom>
              <a:avLst/>
              <a:gdLst>
                <a:gd name="connsiteX0" fmla="*/ 1239253 w 1239253"/>
                <a:gd name="connsiteY0" fmla="*/ 0 h 1900990"/>
                <a:gd name="connsiteX1" fmla="*/ 1227221 w 1239253"/>
                <a:gd name="connsiteY1" fmla="*/ 854242 h 1900990"/>
                <a:gd name="connsiteX2" fmla="*/ 0 w 1239253"/>
                <a:gd name="connsiteY2" fmla="*/ 1900990 h 1900990"/>
                <a:gd name="connsiteX3" fmla="*/ 1239253 w 1239253"/>
                <a:gd name="connsiteY3" fmla="*/ 0 h 1900990"/>
              </a:gdLst>
              <a:ahLst/>
              <a:cxnLst>
                <a:cxn ang="0">
                  <a:pos x="connsiteX0" y="connsiteY0"/>
                </a:cxn>
                <a:cxn ang="0">
                  <a:pos x="connsiteX1" y="connsiteY1"/>
                </a:cxn>
                <a:cxn ang="0">
                  <a:pos x="connsiteX2" y="connsiteY2"/>
                </a:cxn>
                <a:cxn ang="0">
                  <a:pos x="connsiteX3" y="connsiteY3"/>
                </a:cxn>
              </a:cxnLst>
              <a:rect l="l" t="t" r="r" b="b"/>
              <a:pathLst>
                <a:path w="1239253" h="1900990">
                  <a:moveTo>
                    <a:pt x="1239253" y="0"/>
                  </a:moveTo>
                  <a:lnTo>
                    <a:pt x="1227221" y="854242"/>
                  </a:lnTo>
                  <a:lnTo>
                    <a:pt x="0" y="1900990"/>
                  </a:lnTo>
                  <a:lnTo>
                    <a:pt x="1239253" y="0"/>
                  </a:lnTo>
                  <a:close/>
                </a:path>
              </a:pathLst>
            </a:custGeom>
            <a:gradFill flip="none" rotWithShape="1">
              <a:gsLst>
                <a:gs pos="0">
                  <a:srgbClr val="9BBB59">
                    <a:lumMod val="60000"/>
                    <a:lumOff val="40000"/>
                  </a:srgbClr>
                </a:gs>
                <a:gs pos="50000">
                  <a:srgbClr val="9BBB59">
                    <a:lumMod val="75000"/>
                  </a:srgbClr>
                </a:gs>
                <a:gs pos="100000">
                  <a:srgbClr val="9BBB59">
                    <a:lumMod val="50000"/>
                  </a:srgbClr>
                </a:gs>
              </a:gsLst>
              <a:lin ang="0" scaled="1"/>
              <a:tileRect/>
            </a:gradFill>
            <a:ln w="25400" cap="flat" cmpd="sng" algn="ctr">
              <a:solidFill>
                <a:srgbClr val="9BBB59">
                  <a:lumMod val="75000"/>
                </a:srgbClr>
              </a:solidFill>
              <a:prstDash val="solid"/>
            </a:ln>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58" name="Rounded Rectangle 6">
              <a:extLst>
                <a:ext uri="{FF2B5EF4-FFF2-40B4-BE49-F238E27FC236}">
                  <a16:creationId xmlns:a16="http://schemas.microsoft.com/office/drawing/2014/main" id="{35B3D8B5-BBCA-47D6-83D8-9EB4FB182580}"/>
                </a:ext>
              </a:extLst>
            </p:cNvPr>
            <p:cNvSpPr>
              <a:spLocks noChangeAspect="1"/>
            </p:cNvSpPr>
            <p:nvPr/>
          </p:nvSpPr>
          <p:spPr>
            <a:xfrm>
              <a:off x="2895600" y="1828800"/>
              <a:ext cx="1219200" cy="1219200"/>
            </a:xfrm>
            <a:prstGeom prst="roundRect">
              <a:avLst/>
            </a:prstGeom>
            <a:solidFill>
              <a:sysClr val="window" lastClr="FFFFFF"/>
            </a:soli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grpSp>
        <p:nvGrpSpPr>
          <p:cNvPr id="59" name="Group 19">
            <a:extLst>
              <a:ext uri="{FF2B5EF4-FFF2-40B4-BE49-F238E27FC236}">
                <a16:creationId xmlns:a16="http://schemas.microsoft.com/office/drawing/2014/main" id="{44A5351F-D596-4A5E-8112-7767948E0A5F}"/>
              </a:ext>
            </a:extLst>
          </p:cNvPr>
          <p:cNvGrpSpPr/>
          <p:nvPr/>
        </p:nvGrpSpPr>
        <p:grpSpPr>
          <a:xfrm>
            <a:off x="2019720" y="3933162"/>
            <a:ext cx="4054089" cy="1828800"/>
            <a:chOff x="1696764" y="3429000"/>
            <a:chExt cx="2418036" cy="1219200"/>
          </a:xfrm>
        </p:grpSpPr>
        <p:sp>
          <p:nvSpPr>
            <p:cNvPr id="60" name="Freeform 16">
              <a:extLst>
                <a:ext uri="{FF2B5EF4-FFF2-40B4-BE49-F238E27FC236}">
                  <a16:creationId xmlns:a16="http://schemas.microsoft.com/office/drawing/2014/main" id="{148B4E43-6B8A-4FC5-A89A-FBD09AE8BBFF}"/>
                </a:ext>
              </a:extLst>
            </p:cNvPr>
            <p:cNvSpPr/>
            <p:nvPr/>
          </p:nvSpPr>
          <p:spPr>
            <a:xfrm>
              <a:off x="1696764" y="3585411"/>
              <a:ext cx="1311131" cy="866273"/>
            </a:xfrm>
            <a:custGeom>
              <a:avLst/>
              <a:gdLst>
                <a:gd name="connsiteX0" fmla="*/ 47815 w 1311131"/>
                <a:gd name="connsiteY0" fmla="*/ 360947 h 866273"/>
                <a:gd name="connsiteX1" fmla="*/ 1311131 w 1311131"/>
                <a:gd name="connsiteY1" fmla="*/ 0 h 866273"/>
                <a:gd name="connsiteX2" fmla="*/ 1299099 w 1311131"/>
                <a:gd name="connsiteY2" fmla="*/ 866273 h 866273"/>
                <a:gd name="connsiteX3" fmla="*/ 11720 w 1311131"/>
                <a:gd name="connsiteY3" fmla="*/ 336884 h 866273"/>
                <a:gd name="connsiteX4" fmla="*/ 47815 w 1311131"/>
                <a:gd name="connsiteY4" fmla="*/ 360947 h 86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131" h="866273">
                  <a:moveTo>
                    <a:pt x="47815" y="360947"/>
                  </a:moveTo>
                  <a:lnTo>
                    <a:pt x="1311131" y="0"/>
                  </a:lnTo>
                  <a:lnTo>
                    <a:pt x="1299099" y="866273"/>
                  </a:lnTo>
                  <a:lnTo>
                    <a:pt x="11720" y="336884"/>
                  </a:lnTo>
                  <a:cubicBezTo>
                    <a:pt x="0" y="332038"/>
                    <a:pt x="47815" y="348915"/>
                    <a:pt x="47815" y="360947"/>
                  </a:cubicBezTo>
                  <a:close/>
                </a:path>
              </a:pathLst>
            </a:custGeom>
            <a:gradFill>
              <a:gsLst>
                <a:gs pos="0">
                  <a:srgbClr val="1F497D">
                    <a:lumMod val="40000"/>
                    <a:lumOff val="60000"/>
                  </a:srgbClr>
                </a:gs>
                <a:gs pos="50000">
                  <a:srgbClr val="1F497D">
                    <a:lumMod val="60000"/>
                    <a:lumOff val="40000"/>
                  </a:srgbClr>
                </a:gs>
                <a:gs pos="100000">
                  <a:srgbClr val="4F81BD">
                    <a:lumMod val="75000"/>
                  </a:srgbClr>
                </a:gs>
              </a:gsLst>
              <a:lin ang="0" scaled="1"/>
            </a:gradFill>
            <a:ln w="25400" cap="flat" cmpd="sng" algn="ctr">
              <a:solidFill>
                <a:srgbClr val="4F81BD">
                  <a:shade val="50000"/>
                </a:srgbClr>
              </a:solidFill>
              <a:prstDash val="solid"/>
            </a:ln>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61" name="Rounded Rectangle 7">
              <a:extLst>
                <a:ext uri="{FF2B5EF4-FFF2-40B4-BE49-F238E27FC236}">
                  <a16:creationId xmlns:a16="http://schemas.microsoft.com/office/drawing/2014/main" id="{8862CB21-4769-4D3C-8F46-679307EBAB19}"/>
                </a:ext>
              </a:extLst>
            </p:cNvPr>
            <p:cNvSpPr>
              <a:spLocks noChangeAspect="1"/>
            </p:cNvSpPr>
            <p:nvPr/>
          </p:nvSpPr>
          <p:spPr>
            <a:xfrm>
              <a:off x="2895600" y="3429000"/>
              <a:ext cx="1219200" cy="1219200"/>
            </a:xfrm>
            <a:prstGeom prst="roundRect">
              <a:avLst/>
            </a:prstGeom>
            <a:solidFill>
              <a:sysClr val="window" lastClr="FFFFFF"/>
            </a:soli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grpSp>
        <p:nvGrpSpPr>
          <p:cNvPr id="62" name="Group 20">
            <a:extLst>
              <a:ext uri="{FF2B5EF4-FFF2-40B4-BE49-F238E27FC236}">
                <a16:creationId xmlns:a16="http://schemas.microsoft.com/office/drawing/2014/main" id="{CF7A5110-7AB1-4A6A-8081-086D780B5894}"/>
              </a:ext>
            </a:extLst>
          </p:cNvPr>
          <p:cNvGrpSpPr/>
          <p:nvPr/>
        </p:nvGrpSpPr>
        <p:grpSpPr>
          <a:xfrm>
            <a:off x="2083433" y="5050479"/>
            <a:ext cx="4009719" cy="3086100"/>
            <a:chOff x="1752600" y="4191000"/>
            <a:chExt cx="2362200" cy="2057400"/>
          </a:xfrm>
        </p:grpSpPr>
        <p:sp>
          <p:nvSpPr>
            <p:cNvPr id="63" name="Freeform 13">
              <a:extLst>
                <a:ext uri="{FF2B5EF4-FFF2-40B4-BE49-F238E27FC236}">
                  <a16:creationId xmlns:a16="http://schemas.microsoft.com/office/drawing/2014/main" id="{C523D7D3-A4C6-4624-9E4C-2B9ABD2FAA77}"/>
                </a:ext>
              </a:extLst>
            </p:cNvPr>
            <p:cNvSpPr/>
            <p:nvPr/>
          </p:nvSpPr>
          <p:spPr>
            <a:xfrm flipV="1">
              <a:off x="1752600" y="4191000"/>
              <a:ext cx="1239253" cy="1900990"/>
            </a:xfrm>
            <a:custGeom>
              <a:avLst/>
              <a:gdLst>
                <a:gd name="connsiteX0" fmla="*/ 1239253 w 1239253"/>
                <a:gd name="connsiteY0" fmla="*/ 0 h 1900990"/>
                <a:gd name="connsiteX1" fmla="*/ 1227221 w 1239253"/>
                <a:gd name="connsiteY1" fmla="*/ 854242 h 1900990"/>
                <a:gd name="connsiteX2" fmla="*/ 0 w 1239253"/>
                <a:gd name="connsiteY2" fmla="*/ 1900990 h 1900990"/>
                <a:gd name="connsiteX3" fmla="*/ 1239253 w 1239253"/>
                <a:gd name="connsiteY3" fmla="*/ 0 h 1900990"/>
              </a:gdLst>
              <a:ahLst/>
              <a:cxnLst>
                <a:cxn ang="0">
                  <a:pos x="connsiteX0" y="connsiteY0"/>
                </a:cxn>
                <a:cxn ang="0">
                  <a:pos x="connsiteX1" y="connsiteY1"/>
                </a:cxn>
                <a:cxn ang="0">
                  <a:pos x="connsiteX2" y="connsiteY2"/>
                </a:cxn>
                <a:cxn ang="0">
                  <a:pos x="connsiteX3" y="connsiteY3"/>
                </a:cxn>
              </a:cxnLst>
              <a:rect l="l" t="t" r="r" b="b"/>
              <a:pathLst>
                <a:path w="1239253" h="1900990">
                  <a:moveTo>
                    <a:pt x="1239253" y="0"/>
                  </a:moveTo>
                  <a:lnTo>
                    <a:pt x="1227221" y="854242"/>
                  </a:lnTo>
                  <a:lnTo>
                    <a:pt x="0" y="1900990"/>
                  </a:lnTo>
                  <a:lnTo>
                    <a:pt x="1239253" y="0"/>
                  </a:lnTo>
                  <a:close/>
                </a:path>
              </a:pathLst>
            </a:custGeom>
            <a:gradFill>
              <a:gsLst>
                <a:gs pos="0">
                  <a:srgbClr val="EEECE1">
                    <a:lumMod val="75000"/>
                  </a:srgbClr>
                </a:gs>
                <a:gs pos="50000">
                  <a:srgbClr val="EEECE1">
                    <a:lumMod val="50000"/>
                  </a:srgbClr>
                </a:gs>
                <a:gs pos="100000">
                  <a:srgbClr val="EEECE1">
                    <a:lumMod val="50000"/>
                  </a:srgbClr>
                </a:gs>
              </a:gsLst>
              <a:lin ang="0" scaled="1"/>
            </a:gradFill>
            <a:ln w="25400" cap="flat" cmpd="sng" algn="ctr">
              <a:solidFill>
                <a:srgbClr val="EEECE1">
                  <a:lumMod val="50000"/>
                </a:srgbClr>
              </a:solidFill>
              <a:prstDash val="solid"/>
            </a:ln>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64" name="Rounded Rectangle 8">
              <a:extLst>
                <a:ext uri="{FF2B5EF4-FFF2-40B4-BE49-F238E27FC236}">
                  <a16:creationId xmlns:a16="http://schemas.microsoft.com/office/drawing/2014/main" id="{C4EC46B0-3A0D-4FA5-B92A-32CD41515A1B}"/>
                </a:ext>
              </a:extLst>
            </p:cNvPr>
            <p:cNvSpPr>
              <a:spLocks noChangeAspect="1"/>
            </p:cNvSpPr>
            <p:nvPr/>
          </p:nvSpPr>
          <p:spPr>
            <a:xfrm>
              <a:off x="2895600" y="5029200"/>
              <a:ext cx="1219200" cy="1219200"/>
            </a:xfrm>
            <a:prstGeom prst="roundRect">
              <a:avLst/>
            </a:prstGeom>
            <a:solidFill>
              <a:sysClr val="window" lastClr="FFFFFF"/>
            </a:soli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grpSp>
        <p:nvGrpSpPr>
          <p:cNvPr id="65" name="Group 17">
            <a:extLst>
              <a:ext uri="{FF2B5EF4-FFF2-40B4-BE49-F238E27FC236}">
                <a16:creationId xmlns:a16="http://schemas.microsoft.com/office/drawing/2014/main" id="{E1ED79BF-423D-49D3-AA4C-7F1893C9A827}"/>
              </a:ext>
            </a:extLst>
          </p:cNvPr>
          <p:cNvGrpSpPr/>
          <p:nvPr/>
        </p:nvGrpSpPr>
        <p:grpSpPr>
          <a:xfrm>
            <a:off x="161256" y="3590262"/>
            <a:ext cx="3267744" cy="2628900"/>
            <a:chOff x="762000" y="3200400"/>
            <a:chExt cx="1752600" cy="1752600"/>
          </a:xfrm>
          <a:effectLst/>
        </p:grpSpPr>
        <p:sp>
          <p:nvSpPr>
            <p:cNvPr id="66" name="Rounded Rectangle 2">
              <a:extLst>
                <a:ext uri="{FF2B5EF4-FFF2-40B4-BE49-F238E27FC236}">
                  <a16:creationId xmlns:a16="http://schemas.microsoft.com/office/drawing/2014/main" id="{511768CC-BFE7-4BF8-AC5B-9AD5CCD2E891}"/>
                </a:ext>
              </a:extLst>
            </p:cNvPr>
            <p:cNvSpPr/>
            <p:nvPr/>
          </p:nvSpPr>
          <p:spPr>
            <a:xfrm>
              <a:off x="762000" y="3200400"/>
              <a:ext cx="1752600" cy="1752600"/>
            </a:xfrm>
            <a:prstGeom prst="round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67" name="Rounded Rectangle 3">
              <a:extLst>
                <a:ext uri="{FF2B5EF4-FFF2-40B4-BE49-F238E27FC236}">
                  <a16:creationId xmlns:a16="http://schemas.microsoft.com/office/drawing/2014/main" id="{791CC916-001C-4EAB-A372-B9AEFE32C27E}"/>
                </a:ext>
              </a:extLst>
            </p:cNvPr>
            <p:cNvSpPr>
              <a:spLocks noChangeAspect="1"/>
            </p:cNvSpPr>
            <p:nvPr/>
          </p:nvSpPr>
          <p:spPr>
            <a:xfrm>
              <a:off x="883920" y="3322320"/>
              <a:ext cx="1508760" cy="1508760"/>
            </a:xfrm>
            <a:prstGeom prst="roundRect">
              <a:avLst/>
            </a:prstGeom>
            <a:gradFill flip="none" rotWithShape="1">
              <a:gsLst>
                <a:gs pos="0">
                  <a:srgbClr val="EEECE1">
                    <a:lumMod val="75000"/>
                    <a:tint val="66000"/>
                    <a:satMod val="160000"/>
                  </a:srgbClr>
                </a:gs>
                <a:gs pos="50000">
                  <a:srgbClr val="EEECE1">
                    <a:lumMod val="75000"/>
                    <a:tint val="44500"/>
                    <a:satMod val="160000"/>
                  </a:srgbClr>
                </a:gs>
                <a:gs pos="100000">
                  <a:srgbClr val="EEECE1">
                    <a:lumMod val="75000"/>
                    <a:tint val="23500"/>
                    <a:satMod val="160000"/>
                  </a:srgbClr>
                </a:gs>
              </a:gsLst>
              <a:path path="circle">
                <a:fillToRect l="100000" t="100000"/>
              </a:path>
              <a:tileRect r="-100000" b="-100000"/>
            </a:gra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sp>
        <p:nvSpPr>
          <p:cNvPr id="68" name="TextBox 21">
            <a:extLst>
              <a:ext uri="{FF2B5EF4-FFF2-40B4-BE49-F238E27FC236}">
                <a16:creationId xmlns:a16="http://schemas.microsoft.com/office/drawing/2014/main" id="{25DB34E6-7D53-40DC-8370-F551672CD872}"/>
              </a:ext>
            </a:extLst>
          </p:cNvPr>
          <p:cNvSpPr txBox="1"/>
          <p:nvPr/>
        </p:nvSpPr>
        <p:spPr>
          <a:xfrm>
            <a:off x="4127802" y="2114800"/>
            <a:ext cx="1792704" cy="584775"/>
          </a:xfrm>
          <a:prstGeom prst="rect">
            <a:avLst/>
          </a:prstGeom>
          <a:noFill/>
        </p:spPr>
        <p:txBody>
          <a:bodyPr wrap="square" lIns="0" rIns="0" rtlCol="0">
            <a:spAutoFit/>
          </a:bodyPr>
          <a:lstStyle/>
          <a:p>
            <a:pPr algn="ctr" fontAlgn="auto">
              <a:spcBef>
                <a:spcPts val="0"/>
              </a:spcBef>
              <a:spcAft>
                <a:spcPts val="0"/>
              </a:spcAft>
            </a:pPr>
            <a:r>
              <a:rPr lang="en-US" sz="3200" dirty="0">
                <a:solidFill>
                  <a:prstClr val="black"/>
                </a:solidFill>
                <a:latin typeface="+mn-lt"/>
              </a:rPr>
              <a:t>Entradas</a:t>
            </a:r>
          </a:p>
        </p:txBody>
      </p:sp>
      <p:sp>
        <p:nvSpPr>
          <p:cNvPr id="69" name="TextBox 22">
            <a:extLst>
              <a:ext uri="{FF2B5EF4-FFF2-40B4-BE49-F238E27FC236}">
                <a16:creationId xmlns:a16="http://schemas.microsoft.com/office/drawing/2014/main" id="{DF4C7346-3C34-4A57-AE0C-4FE49FB800DD}"/>
              </a:ext>
            </a:extLst>
          </p:cNvPr>
          <p:cNvSpPr txBox="1"/>
          <p:nvPr/>
        </p:nvSpPr>
        <p:spPr>
          <a:xfrm>
            <a:off x="4051077" y="4087227"/>
            <a:ext cx="2022732" cy="1384995"/>
          </a:xfrm>
          <a:prstGeom prst="rect">
            <a:avLst/>
          </a:prstGeom>
          <a:noFill/>
        </p:spPr>
        <p:txBody>
          <a:bodyPr wrap="square" lIns="0" rIns="0" rtlCol="0">
            <a:spAutoFit/>
          </a:bodyPr>
          <a:lstStyle/>
          <a:p>
            <a:pPr algn="ctr" fontAlgn="auto">
              <a:spcBef>
                <a:spcPts val="0"/>
              </a:spcBef>
              <a:spcAft>
                <a:spcPts val="0"/>
              </a:spcAft>
            </a:pPr>
            <a:r>
              <a:rPr lang="en-US" sz="2800" dirty="0">
                <a:solidFill>
                  <a:prstClr val="black"/>
                </a:solidFill>
                <a:latin typeface="+mn-lt"/>
              </a:rPr>
              <a:t>Ferramentas e </a:t>
            </a:r>
            <a:br>
              <a:rPr lang="en-US" sz="2800" dirty="0">
                <a:solidFill>
                  <a:prstClr val="black"/>
                </a:solidFill>
                <a:latin typeface="+mn-lt"/>
              </a:rPr>
            </a:br>
            <a:r>
              <a:rPr lang="en-US" sz="2800" dirty="0" err="1">
                <a:solidFill>
                  <a:prstClr val="black"/>
                </a:solidFill>
                <a:latin typeface="+mn-lt"/>
              </a:rPr>
              <a:t>Técnicas</a:t>
            </a:r>
            <a:endParaRPr lang="en-US" sz="2800" dirty="0">
              <a:solidFill>
                <a:prstClr val="black"/>
              </a:solidFill>
              <a:latin typeface="+mn-lt"/>
            </a:endParaRPr>
          </a:p>
        </p:txBody>
      </p:sp>
      <p:sp>
        <p:nvSpPr>
          <p:cNvPr id="70" name="TextBox 24">
            <a:extLst>
              <a:ext uri="{FF2B5EF4-FFF2-40B4-BE49-F238E27FC236}">
                <a16:creationId xmlns:a16="http://schemas.microsoft.com/office/drawing/2014/main" id="{FBE5CDF8-965D-465A-96DF-3FE9EC710EB0}"/>
              </a:ext>
            </a:extLst>
          </p:cNvPr>
          <p:cNvSpPr txBox="1"/>
          <p:nvPr/>
        </p:nvSpPr>
        <p:spPr>
          <a:xfrm>
            <a:off x="388577" y="3863779"/>
            <a:ext cx="2813102" cy="1569660"/>
          </a:xfrm>
          <a:prstGeom prst="rect">
            <a:avLst/>
          </a:prstGeom>
          <a:noFill/>
        </p:spPr>
        <p:txBody>
          <a:bodyPr wrap="square" rtlCol="0">
            <a:spAutoFit/>
          </a:bodyPr>
          <a:lstStyle/>
          <a:p>
            <a:pPr algn="ctr" fontAlgn="auto">
              <a:spcBef>
                <a:spcPts val="0"/>
              </a:spcBef>
              <a:spcAft>
                <a:spcPts val="0"/>
              </a:spcAft>
            </a:pPr>
            <a:r>
              <a:rPr lang="en-US" sz="3200" dirty="0" err="1">
                <a:solidFill>
                  <a:prstClr val="black"/>
                </a:solidFill>
                <a:latin typeface="+mn-lt"/>
              </a:rPr>
              <a:t>Planejar</a:t>
            </a:r>
            <a:r>
              <a:rPr lang="en-US" sz="3200" dirty="0">
                <a:solidFill>
                  <a:prstClr val="black"/>
                </a:solidFill>
                <a:latin typeface="+mn-lt"/>
              </a:rPr>
              <a:t> o </a:t>
            </a:r>
            <a:r>
              <a:rPr lang="en-US" sz="3200" dirty="0" err="1">
                <a:solidFill>
                  <a:prstClr val="black"/>
                </a:solidFill>
                <a:latin typeface="+mn-lt"/>
              </a:rPr>
              <a:t>Gerenciam</a:t>
            </a:r>
            <a:r>
              <a:rPr lang="en-US" sz="3200" dirty="0">
                <a:solidFill>
                  <a:prstClr val="black"/>
                </a:solidFill>
                <a:latin typeface="+mn-lt"/>
              </a:rPr>
              <a:t>.</a:t>
            </a:r>
            <a:endParaRPr lang="en-US" sz="3200" baseline="30000" dirty="0">
              <a:solidFill>
                <a:prstClr val="black"/>
              </a:solidFill>
              <a:latin typeface="+mn-lt"/>
            </a:endParaRPr>
          </a:p>
          <a:p>
            <a:pPr algn="ctr" fontAlgn="auto">
              <a:spcBef>
                <a:spcPts val="0"/>
              </a:spcBef>
              <a:spcAft>
                <a:spcPts val="0"/>
              </a:spcAft>
            </a:pPr>
            <a:r>
              <a:rPr lang="en-US" sz="3200" dirty="0">
                <a:solidFill>
                  <a:prstClr val="black"/>
                </a:solidFill>
                <a:latin typeface="+mn-lt"/>
              </a:rPr>
              <a:t>do </a:t>
            </a:r>
            <a:r>
              <a:rPr lang="en-US" sz="3200" dirty="0" err="1">
                <a:solidFill>
                  <a:prstClr val="black"/>
                </a:solidFill>
                <a:latin typeface="+mn-lt"/>
              </a:rPr>
              <a:t>Cronograma</a:t>
            </a:r>
            <a:endParaRPr lang="en-US" sz="3200" dirty="0">
              <a:solidFill>
                <a:prstClr val="black"/>
              </a:solidFill>
              <a:latin typeface="+mn-lt"/>
            </a:endParaRPr>
          </a:p>
        </p:txBody>
      </p:sp>
      <p:sp>
        <p:nvSpPr>
          <p:cNvPr id="71" name="TextBox 25">
            <a:extLst>
              <a:ext uri="{FF2B5EF4-FFF2-40B4-BE49-F238E27FC236}">
                <a16:creationId xmlns:a16="http://schemas.microsoft.com/office/drawing/2014/main" id="{F268ACE7-AF07-4CF1-A266-FA83F7D3732C}"/>
              </a:ext>
            </a:extLst>
          </p:cNvPr>
          <p:cNvSpPr txBox="1"/>
          <p:nvPr/>
        </p:nvSpPr>
        <p:spPr>
          <a:xfrm>
            <a:off x="6397845" y="1474038"/>
            <a:ext cx="7048887" cy="2062103"/>
          </a:xfrm>
          <a:prstGeom prst="rect">
            <a:avLst/>
          </a:prstGeom>
          <a:noFill/>
        </p:spPr>
        <p:txBody>
          <a:bodyPr wrap="square" lIns="0" rIns="0" rtlCol="0">
            <a:spAutoFit/>
          </a:bodyPr>
          <a:lstStyle/>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Termo</a:t>
            </a:r>
            <a:r>
              <a:rPr lang="en-US" sz="3200" dirty="0">
                <a:solidFill>
                  <a:prstClr val="black"/>
                </a:solidFill>
                <a:latin typeface="+mn-lt"/>
              </a:rPr>
              <a:t> de </a:t>
            </a:r>
            <a:r>
              <a:rPr lang="en-US" sz="3200" dirty="0" err="1">
                <a:solidFill>
                  <a:prstClr val="black"/>
                </a:solidFill>
                <a:latin typeface="+mn-lt"/>
              </a:rPr>
              <a:t>abertura</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a:solidFill>
                  <a:prstClr val="black"/>
                </a:solidFill>
                <a:latin typeface="+mn-lt"/>
              </a:rPr>
              <a:t>Plano de </a:t>
            </a:r>
            <a:r>
              <a:rPr lang="en-US" sz="3200" dirty="0" err="1">
                <a:solidFill>
                  <a:prstClr val="black"/>
                </a:solidFill>
                <a:latin typeface="+mn-lt"/>
              </a:rPr>
              <a:t>gerenciamento</a:t>
            </a:r>
            <a:r>
              <a:rPr lang="en-US" sz="3200" dirty="0">
                <a:solidFill>
                  <a:prstClr val="black"/>
                </a:solidFill>
                <a:latin typeface="+mn-lt"/>
              </a:rPr>
              <a:t> do </a:t>
            </a:r>
            <a:r>
              <a:rPr lang="en-US" sz="3200" dirty="0" err="1">
                <a:solidFill>
                  <a:prstClr val="black"/>
                </a:solidFill>
                <a:latin typeface="+mn-lt"/>
              </a:rPr>
              <a:t>projeto</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Fatores</a:t>
            </a:r>
            <a:r>
              <a:rPr lang="en-US" sz="3200" dirty="0">
                <a:solidFill>
                  <a:prstClr val="black"/>
                </a:solidFill>
                <a:latin typeface="+mn-lt"/>
              </a:rPr>
              <a:t> </a:t>
            </a:r>
            <a:r>
              <a:rPr lang="en-US" sz="3200" dirty="0" err="1">
                <a:solidFill>
                  <a:prstClr val="black"/>
                </a:solidFill>
                <a:latin typeface="+mn-lt"/>
              </a:rPr>
              <a:t>ambientais</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Ativos</a:t>
            </a:r>
            <a:r>
              <a:rPr lang="en-US" sz="3200" dirty="0">
                <a:solidFill>
                  <a:prstClr val="black"/>
                </a:solidFill>
                <a:latin typeface="+mn-lt"/>
              </a:rPr>
              <a:t> de </a:t>
            </a:r>
            <a:r>
              <a:rPr lang="en-US" sz="3200" dirty="0" err="1">
                <a:solidFill>
                  <a:prstClr val="black"/>
                </a:solidFill>
                <a:latin typeface="+mn-lt"/>
              </a:rPr>
              <a:t>processos</a:t>
            </a:r>
            <a:r>
              <a:rPr lang="en-US" sz="3200" dirty="0">
                <a:solidFill>
                  <a:prstClr val="black"/>
                </a:solidFill>
                <a:latin typeface="+mn-lt"/>
              </a:rPr>
              <a:t> </a:t>
            </a:r>
            <a:r>
              <a:rPr lang="en-US" sz="3200" dirty="0" err="1">
                <a:solidFill>
                  <a:prstClr val="black"/>
                </a:solidFill>
                <a:latin typeface="+mn-lt"/>
              </a:rPr>
              <a:t>organizacionais</a:t>
            </a:r>
            <a:endParaRPr lang="en-US" sz="3200" dirty="0">
              <a:solidFill>
                <a:prstClr val="black"/>
              </a:solidFill>
              <a:latin typeface="+mn-lt"/>
            </a:endParaRPr>
          </a:p>
        </p:txBody>
      </p:sp>
      <p:sp>
        <p:nvSpPr>
          <p:cNvPr id="74" name="TextBox 28">
            <a:extLst>
              <a:ext uri="{FF2B5EF4-FFF2-40B4-BE49-F238E27FC236}">
                <a16:creationId xmlns:a16="http://schemas.microsoft.com/office/drawing/2014/main" id="{AEE5DA1A-62EE-4ACE-9A70-B133C7B33C9B}"/>
              </a:ext>
            </a:extLst>
          </p:cNvPr>
          <p:cNvSpPr txBox="1"/>
          <p:nvPr/>
        </p:nvSpPr>
        <p:spPr>
          <a:xfrm>
            <a:off x="4241994" y="6892106"/>
            <a:ext cx="1732548" cy="584775"/>
          </a:xfrm>
          <a:prstGeom prst="rect">
            <a:avLst/>
          </a:prstGeom>
          <a:noFill/>
        </p:spPr>
        <p:txBody>
          <a:bodyPr wrap="square" rtlCol="0">
            <a:spAutoFit/>
          </a:bodyPr>
          <a:lstStyle/>
          <a:p>
            <a:pPr algn="ctr" fontAlgn="auto">
              <a:spcBef>
                <a:spcPts val="0"/>
              </a:spcBef>
              <a:spcAft>
                <a:spcPts val="0"/>
              </a:spcAft>
            </a:pPr>
            <a:r>
              <a:rPr lang="en-US" sz="3200" dirty="0" err="1">
                <a:solidFill>
                  <a:prstClr val="black"/>
                </a:solidFill>
                <a:latin typeface="+mn-lt"/>
              </a:rPr>
              <a:t>Saídas</a:t>
            </a:r>
            <a:endParaRPr lang="en-US" sz="3200" dirty="0">
              <a:solidFill>
                <a:prstClr val="black"/>
              </a:solidFill>
              <a:latin typeface="+mn-lt"/>
            </a:endParaRPr>
          </a:p>
        </p:txBody>
      </p:sp>
      <p:sp>
        <p:nvSpPr>
          <p:cNvPr id="76" name="Título 1">
            <a:extLst>
              <a:ext uri="{FF2B5EF4-FFF2-40B4-BE49-F238E27FC236}">
                <a16:creationId xmlns:a16="http://schemas.microsoft.com/office/drawing/2014/main" id="{C257FB33-A995-445B-9309-C8A26B559AE5}"/>
              </a:ext>
            </a:extLst>
          </p:cNvPr>
          <p:cNvSpPr txBox="1">
            <a:spLocks/>
          </p:cNvSpPr>
          <p:nvPr/>
        </p:nvSpPr>
        <p:spPr bwMode="auto">
          <a:xfrm>
            <a:off x="2" y="293350"/>
            <a:ext cx="11178478"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1: Planejar o Gerenciamento do Cronograma</a:t>
            </a:r>
          </a:p>
        </p:txBody>
      </p:sp>
      <p:sp>
        <p:nvSpPr>
          <p:cNvPr id="77" name="TextBox 25">
            <a:extLst>
              <a:ext uri="{FF2B5EF4-FFF2-40B4-BE49-F238E27FC236}">
                <a16:creationId xmlns:a16="http://schemas.microsoft.com/office/drawing/2014/main" id="{BEF39A9C-3CAD-46D4-8D70-7375B3B27AFF}"/>
              </a:ext>
            </a:extLst>
          </p:cNvPr>
          <p:cNvSpPr txBox="1"/>
          <p:nvPr/>
        </p:nvSpPr>
        <p:spPr>
          <a:xfrm>
            <a:off x="6397845" y="3809360"/>
            <a:ext cx="7048887" cy="1569660"/>
          </a:xfrm>
          <a:prstGeom prst="rect">
            <a:avLst/>
          </a:prstGeom>
          <a:noFill/>
        </p:spPr>
        <p:txBody>
          <a:bodyPr wrap="square" lIns="0" rIns="0" rtlCol="0">
            <a:spAutoFit/>
          </a:bodyPr>
          <a:lstStyle/>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Opinião</a:t>
            </a:r>
            <a:r>
              <a:rPr lang="en-US" sz="3200" dirty="0">
                <a:solidFill>
                  <a:prstClr val="black"/>
                </a:solidFill>
                <a:latin typeface="+mn-lt"/>
              </a:rPr>
              <a:t> </a:t>
            </a:r>
            <a:r>
              <a:rPr lang="en-US" sz="3200" dirty="0" err="1">
                <a:solidFill>
                  <a:prstClr val="black"/>
                </a:solidFill>
                <a:latin typeface="+mn-lt"/>
              </a:rPr>
              <a:t>especializada</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Análise</a:t>
            </a:r>
            <a:r>
              <a:rPr lang="en-US" sz="3200" dirty="0">
                <a:solidFill>
                  <a:prstClr val="black"/>
                </a:solidFill>
                <a:latin typeface="+mn-lt"/>
              </a:rPr>
              <a:t> de dados;</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Reuniões</a:t>
            </a:r>
            <a:r>
              <a:rPr lang="en-US" sz="3200" dirty="0">
                <a:solidFill>
                  <a:prstClr val="black"/>
                </a:solidFill>
                <a:latin typeface="+mn-lt"/>
              </a:rPr>
              <a:t>.</a:t>
            </a:r>
          </a:p>
        </p:txBody>
      </p:sp>
      <p:sp>
        <p:nvSpPr>
          <p:cNvPr id="78" name="TextBox 25">
            <a:extLst>
              <a:ext uri="{FF2B5EF4-FFF2-40B4-BE49-F238E27FC236}">
                <a16:creationId xmlns:a16="http://schemas.microsoft.com/office/drawing/2014/main" id="{7E4DA4D4-DA4D-45DA-A925-519EE9AAF1ED}"/>
              </a:ext>
            </a:extLst>
          </p:cNvPr>
          <p:cNvSpPr txBox="1"/>
          <p:nvPr/>
        </p:nvSpPr>
        <p:spPr>
          <a:xfrm>
            <a:off x="6397845" y="6233395"/>
            <a:ext cx="7048887" cy="1077218"/>
          </a:xfrm>
          <a:prstGeom prst="rect">
            <a:avLst/>
          </a:prstGeom>
          <a:noFill/>
        </p:spPr>
        <p:txBody>
          <a:bodyPr wrap="square" lIns="0" rIns="0" rtlCol="0">
            <a:spAutoFit/>
          </a:bodyPr>
          <a:lstStyle/>
          <a:p>
            <a:pPr marL="514350" indent="-514350" fontAlgn="auto">
              <a:spcBef>
                <a:spcPts val="0"/>
              </a:spcBef>
              <a:spcAft>
                <a:spcPts val="0"/>
              </a:spcAft>
              <a:buFont typeface="Wingdings" panose="05000000000000000000" pitchFamily="2" charset="2"/>
              <a:buChar char="ü"/>
            </a:pPr>
            <a:r>
              <a:rPr lang="en-US" sz="3200" dirty="0">
                <a:solidFill>
                  <a:prstClr val="black"/>
                </a:solidFill>
                <a:latin typeface="+mn-lt"/>
              </a:rPr>
              <a:t>Plano de </a:t>
            </a:r>
            <a:r>
              <a:rPr lang="en-US" sz="3200" dirty="0" err="1">
                <a:solidFill>
                  <a:prstClr val="black"/>
                </a:solidFill>
                <a:latin typeface="+mn-lt"/>
              </a:rPr>
              <a:t>gerenciamento</a:t>
            </a:r>
            <a:r>
              <a:rPr lang="en-US" sz="3200" dirty="0">
                <a:solidFill>
                  <a:prstClr val="black"/>
                </a:solidFill>
                <a:latin typeface="+mn-lt"/>
              </a:rPr>
              <a:t> do </a:t>
            </a:r>
            <a:r>
              <a:rPr lang="en-US" sz="3200" dirty="0" err="1">
                <a:solidFill>
                  <a:prstClr val="black"/>
                </a:solidFill>
                <a:latin typeface="+mn-lt"/>
              </a:rPr>
              <a:t>cronograma</a:t>
            </a:r>
            <a:r>
              <a:rPr lang="en-US" sz="3200" dirty="0">
                <a:solidFill>
                  <a:prstClr val="black"/>
                </a:solidFill>
                <a:latin typeface="+mn-lt"/>
              </a:rPr>
              <a:t>.</a:t>
            </a:r>
          </a:p>
        </p:txBody>
      </p:sp>
    </p:spTree>
    <p:extLst>
      <p:ext uri="{BB962C8B-B14F-4D97-AF65-F5344CB8AC3E}">
        <p14:creationId xmlns:p14="http://schemas.microsoft.com/office/powerpoint/2010/main" val="300594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wipe(left)">
                                      <p:cBhvr>
                                        <p:cTn id="14" dur="500"/>
                                        <p:tgtEl>
                                          <p:spTgt spid="6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wipe(left)">
                                      <p:cBhvr>
                                        <p:cTn id="25" dur="500"/>
                                        <p:tgtEl>
                                          <p:spTgt spid="6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wipe(left)">
                                      <p:cBhvr>
                                        <p:cTn id="33" dur="500"/>
                                        <p:tgtEl>
                                          <p:spTgt spid="6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wipe(left)">
                                      <p:cBhvr>
                                        <p:cTn id="36" dur="500"/>
                                        <p:tgtEl>
                                          <p:spTgt spid="7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wipe(left)">
                                      <p:cBhvr>
                                        <p:cTn id="42" dur="500"/>
                                        <p:tgtEl>
                                          <p:spTgt spid="7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wipe(left)">
                                      <p:cBhvr>
                                        <p:cTn id="4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68" grpId="0"/>
      <p:bldP spid="69" grpId="0"/>
      <p:bldP spid="71" grpId="0"/>
      <p:bldP spid="74" grpId="0"/>
      <p:bldP spid="77" grpId="0"/>
      <p:bldP spid="7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Tx/>
              <a:buSzPct val="100000"/>
              <a:buFontTx/>
              <a:buNone/>
              <a:tabLst/>
              <a:defRPr/>
            </a:pPr>
            <a:r>
              <a:rPr kumimoji="0" lang="pt-BR" altLang="pt-BR" sz="4400" b="1" i="0" u="none" strike="noStrike" kern="1200" cap="none" spc="0" normalizeH="0" baseline="0" noProof="0" dirty="0">
                <a:ln>
                  <a:noFill/>
                </a:ln>
                <a:solidFill>
                  <a:srgbClr val="69ADE7"/>
                </a:solidFill>
                <a:effectLst/>
                <a:uLnTx/>
                <a:uFillTx/>
                <a:latin typeface="Calibri"/>
                <a:ea typeface="+mn-ea"/>
                <a:cs typeface="Arial" panose="020B0604020202020204" pitchFamily="34" charset="0"/>
              </a:rPr>
              <a:t>Processos de Gerenciamento de Custos</a:t>
            </a:r>
          </a:p>
        </p:txBody>
      </p:sp>
      <p:sp>
        <p:nvSpPr>
          <p:cNvPr id="2" name="Pentágono 1"/>
          <p:cNvSpPr/>
          <p:nvPr/>
        </p:nvSpPr>
        <p:spPr>
          <a:xfrm>
            <a:off x="89248" y="3415308"/>
            <a:ext cx="3528540" cy="2106813"/>
          </a:xfrm>
          <a:prstGeom prst="homePlate">
            <a:avLst>
              <a:gd name="adj" fmla="val 2893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sz="3600" b="0" i="0" u="none" strike="noStrike" kern="1200" cap="none" spc="0" normalizeH="0" baseline="0" noProof="0" dirty="0">
                <a:ln>
                  <a:noFill/>
                </a:ln>
                <a:solidFill>
                  <a:srgbClr val="FFFFFF"/>
                </a:solidFill>
                <a:effectLst/>
                <a:uLnTx/>
                <a:uFillTx/>
                <a:latin typeface="Calibri"/>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sz="3600" b="0" i="0" u="none" strike="noStrike" kern="1200" cap="none" spc="0" normalizeH="0" baseline="0" noProof="0" dirty="0">
                <a:ln>
                  <a:noFill/>
                </a:ln>
                <a:solidFill>
                  <a:srgbClr val="FFFFFF"/>
                </a:solidFill>
                <a:effectLst/>
                <a:uLnTx/>
                <a:uFillTx/>
                <a:latin typeface="Calibri"/>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latin typeface="Calibri"/>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endParaRPr kumimoji="0" lang="pt-BR" sz="3600" b="0" i="0" u="none" strike="noStrike" kern="1200" cap="none" spc="0" normalizeH="0" baseline="0" noProof="0">
              <a:ln>
                <a:noFill/>
              </a:ln>
              <a:solidFill>
                <a:srgbClr val="000000"/>
              </a:solidFill>
              <a:effectLst/>
              <a:uLnTx/>
              <a:uFillTx/>
              <a:latin typeface="Calibri"/>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endParaRPr kumimoji="0" lang="pt-BR" sz="3600" b="0" i="0" u="none" strike="noStrike" kern="1200" cap="none" spc="0" normalizeH="0" baseline="0" noProof="0">
              <a:ln>
                <a:noFill/>
              </a:ln>
              <a:solidFill>
                <a:srgbClr val="000000"/>
              </a:solidFill>
              <a:effectLst/>
              <a:uLnTx/>
              <a:uFillTx/>
              <a:latin typeface="Calibri"/>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altLang="pt-BR" sz="3600" b="1" i="0" u="none" strike="noStrike" kern="1200" cap="none" spc="0" normalizeH="0" baseline="0" noProof="0" dirty="0">
                <a:ln>
                  <a:noFill/>
                </a:ln>
                <a:solidFill>
                  <a:srgbClr val="002060"/>
                </a:solidFill>
                <a:effectLst/>
                <a:uLnTx/>
                <a:uFillTx/>
                <a:latin typeface="Calibri"/>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altLang="pt-BR" sz="3600" b="1" i="0" u="none" strike="noStrike" kern="1200" cap="none" spc="0" normalizeH="0" baseline="0" noProof="0">
                <a:ln>
                  <a:noFill/>
                </a:ln>
                <a:solidFill>
                  <a:srgbClr val="FF0000"/>
                </a:solidFill>
                <a:effectLst/>
                <a:uLnTx/>
                <a:uFillTx/>
                <a:latin typeface="Calibri"/>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367381083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sp>
        <p:nvSpPr>
          <p:cNvPr id="52227" name="Rectangle 3"/>
          <p:cNvSpPr>
            <a:spLocks noChangeArrowheads="1"/>
          </p:cNvSpPr>
          <p:nvPr/>
        </p:nvSpPr>
        <p:spPr bwMode="auto">
          <a:xfrm>
            <a:off x="0" y="1843608"/>
            <a:ext cx="12906672" cy="6972300"/>
          </a:xfrm>
          <a:prstGeom prst="rect">
            <a:avLst/>
          </a:prstGeom>
          <a:noFill/>
          <a:ln>
            <a:noFill/>
          </a:ln>
        </p:spPr>
        <p:txBody>
          <a:bodyPr lIns="135732" tIns="69057" rIns="135732" bIns="69057"/>
          <a:lstStyle/>
          <a:p>
            <a:pPr marL="914400" indent="-914400" defTabSz="1371600">
              <a:spcBef>
                <a:spcPct val="20000"/>
              </a:spcBef>
              <a:defRPr/>
            </a:pPr>
            <a:r>
              <a:rPr lang="pt-BR" sz="3600" b="1" dirty="0">
                <a:solidFill>
                  <a:srgbClr val="000000"/>
                </a:solidFill>
                <a:latin typeface="+mn-lt"/>
                <a:ea typeface="Verdana" panose="020B0604030504040204" pitchFamily="34" charset="0"/>
                <a:cs typeface="Verdana" panose="020B0604030504040204" pitchFamily="34" charset="0"/>
              </a:rPr>
              <a:t>Inclui:</a:t>
            </a:r>
          </a:p>
          <a:p>
            <a:pPr marL="914400" indent="-914400" defTabSz="1371600">
              <a:spcBef>
                <a:spcPct val="20000"/>
              </a:spcBef>
              <a:buFont typeface="Wingdings" pitchFamily="2" charset="2"/>
              <a:buChar char="§"/>
              <a:defRPr/>
            </a:pPr>
            <a:r>
              <a:rPr lang="pt-BR" sz="3600" dirty="0">
                <a:solidFill>
                  <a:srgbClr val="000000"/>
                </a:solidFill>
                <a:latin typeface="+mn-lt"/>
                <a:ea typeface="Verdana" panose="020B0604030504040204" pitchFamily="34" charset="0"/>
                <a:cs typeface="Verdana" panose="020B0604030504040204" pitchFamily="34" charset="0"/>
              </a:rPr>
              <a:t>Controlar os fatores que criam mudanças na linha de base dos custos;</a:t>
            </a:r>
          </a:p>
          <a:p>
            <a:pPr marL="914400" indent="-914400" defTabSz="1371600">
              <a:spcBef>
                <a:spcPct val="20000"/>
              </a:spcBef>
              <a:buFont typeface="Wingdings" pitchFamily="2" charset="2"/>
              <a:buChar char="§"/>
              <a:defRPr/>
            </a:pPr>
            <a:r>
              <a:rPr lang="pt-BR" sz="3600" dirty="0">
                <a:solidFill>
                  <a:srgbClr val="000000"/>
                </a:solidFill>
                <a:latin typeface="+mn-lt"/>
                <a:ea typeface="Verdana" panose="020B0604030504040204" pitchFamily="34" charset="0"/>
                <a:cs typeface="Verdana" panose="020B0604030504040204" pitchFamily="34" charset="0"/>
              </a:rPr>
              <a:t>Gerenciar as mudanças quando e conforme ocorrem;</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Assegurar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que</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gastos</a:t>
            </a:r>
            <a:r>
              <a:rPr lang="en-US" sz="3600" dirty="0">
                <a:solidFill>
                  <a:srgbClr val="000000"/>
                </a:solidFill>
                <a:latin typeface="+mn-lt"/>
                <a:ea typeface="Verdana" panose="020B0604030504040204" pitchFamily="34" charset="0"/>
                <a:cs typeface="Verdana" panose="020B0604030504040204" pitchFamily="34" charset="0"/>
              </a:rPr>
              <a:t> de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não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excedam</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recursos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financeiros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autorizados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por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período</a:t>
            </a:r>
            <a:r>
              <a:rPr lang="en-US" sz="3600" dirty="0">
                <a:solidFill>
                  <a:srgbClr val="000000"/>
                </a:solidFill>
                <a:latin typeface="+mn-lt"/>
                <a:ea typeface="Verdana" panose="020B0604030504040204" pitchFamily="34" charset="0"/>
                <a:cs typeface="Verdana" panose="020B0604030504040204" pitchFamily="34" charset="0"/>
              </a:rPr>
              <a:t> e total do </a:t>
            </a:r>
            <a:r>
              <a:rPr lang="en-US" sz="3600" dirty="0" err="1">
                <a:solidFill>
                  <a:srgbClr val="000000"/>
                </a:solidFill>
                <a:latin typeface="+mn-lt"/>
                <a:ea typeface="Verdana" panose="020B0604030504040204" pitchFamily="34" charset="0"/>
                <a:cs typeface="Verdana" panose="020B0604030504040204" pitchFamily="34" charset="0"/>
              </a:rPr>
              <a:t>projeto</a:t>
            </a:r>
            <a:r>
              <a:rPr lang="en-US" sz="3600"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Monitorar</a:t>
            </a:r>
            <a:r>
              <a:rPr lang="en-US" sz="3600" dirty="0">
                <a:solidFill>
                  <a:srgbClr val="000000"/>
                </a:solidFill>
                <a:latin typeface="+mn-lt"/>
                <a:ea typeface="Verdana" panose="020B0604030504040204" pitchFamily="34" charset="0"/>
                <a:cs typeface="Verdana" panose="020B0604030504040204" pitchFamily="34" charset="0"/>
              </a:rPr>
              <a:t> o </a:t>
            </a:r>
            <a:r>
              <a:rPr lang="en-US" sz="3600" dirty="0" err="1">
                <a:solidFill>
                  <a:srgbClr val="000000"/>
                </a:solidFill>
                <a:latin typeface="+mn-lt"/>
                <a:ea typeface="Verdana" panose="020B0604030504040204" pitchFamily="34" charset="0"/>
                <a:cs typeface="Verdana" panose="020B0604030504040204" pitchFamily="34" charset="0"/>
              </a:rPr>
              <a:t>desempenho</a:t>
            </a:r>
            <a:r>
              <a:rPr lang="en-US" sz="3600" dirty="0">
                <a:solidFill>
                  <a:srgbClr val="000000"/>
                </a:solidFill>
                <a:latin typeface="+mn-lt"/>
                <a:ea typeface="Verdana" panose="020B0604030504040204" pitchFamily="34" charset="0"/>
                <a:cs typeface="Verdana" panose="020B0604030504040204" pitchFamily="34" charset="0"/>
              </a:rPr>
              <a:t> de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para</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gerenciar</a:t>
            </a:r>
            <a:r>
              <a:rPr lang="en-US" sz="3600" dirty="0">
                <a:solidFill>
                  <a:srgbClr val="000000"/>
                </a:solidFill>
                <a:latin typeface="+mn-lt"/>
                <a:ea typeface="Verdana" panose="020B0604030504040204" pitchFamily="34" charset="0"/>
                <a:cs typeface="Verdana" panose="020B0604030504040204" pitchFamily="34" charset="0"/>
              </a:rPr>
              <a:t> as </a:t>
            </a:r>
            <a:r>
              <a:rPr lang="en-US" sz="3600" dirty="0" err="1">
                <a:solidFill>
                  <a:srgbClr val="000000"/>
                </a:solidFill>
                <a:latin typeface="+mn-lt"/>
                <a:ea typeface="Verdana" panose="020B0604030504040204" pitchFamily="34" charset="0"/>
                <a:cs typeface="Verdana" panose="020B0604030504040204" pitchFamily="34" charset="0"/>
              </a:rPr>
              <a:t>variações</a:t>
            </a:r>
            <a:r>
              <a:rPr lang="en-US" sz="3600" dirty="0">
                <a:solidFill>
                  <a:srgbClr val="000000"/>
                </a:solidFill>
                <a:latin typeface="+mn-lt"/>
                <a:ea typeface="Verdana" panose="020B0604030504040204" pitchFamily="34" charset="0"/>
                <a:cs typeface="Verdana" panose="020B0604030504040204" pitchFamily="34" charset="0"/>
              </a:rPr>
              <a:t> a </a:t>
            </a:r>
            <a:r>
              <a:rPr lang="en-US" sz="3600" dirty="0" err="1">
                <a:solidFill>
                  <a:srgbClr val="000000"/>
                </a:solidFill>
                <a:latin typeface="+mn-lt"/>
                <a:ea typeface="Verdana" panose="020B0604030504040204" pitchFamily="34" charset="0"/>
                <a:cs typeface="Verdana" panose="020B0604030504040204" pitchFamily="34" charset="0"/>
              </a:rPr>
              <a:t>partir</a:t>
            </a:r>
            <a:r>
              <a:rPr lang="en-US" sz="3600" dirty="0">
                <a:solidFill>
                  <a:srgbClr val="000000"/>
                </a:solidFill>
                <a:latin typeface="+mn-lt"/>
                <a:ea typeface="Verdana" panose="020B0604030504040204" pitchFamily="34" charset="0"/>
                <a:cs typeface="Verdana" panose="020B0604030504040204" pitchFamily="34" charset="0"/>
              </a:rPr>
              <a:t> da </a:t>
            </a:r>
            <a:r>
              <a:rPr lang="en-US" sz="3600" dirty="0" err="1">
                <a:solidFill>
                  <a:srgbClr val="000000"/>
                </a:solidFill>
                <a:latin typeface="+mn-lt"/>
                <a:ea typeface="Verdana" panose="020B0604030504040204" pitchFamily="34" charset="0"/>
                <a:cs typeface="Verdana" panose="020B0604030504040204" pitchFamily="34" charset="0"/>
              </a:rPr>
              <a:t>linha</a:t>
            </a:r>
            <a:r>
              <a:rPr lang="en-US" sz="3600" dirty="0">
                <a:solidFill>
                  <a:srgbClr val="000000"/>
                </a:solidFill>
                <a:latin typeface="+mn-lt"/>
                <a:ea typeface="Verdana" panose="020B0604030504040204" pitchFamily="34" charset="0"/>
                <a:cs typeface="Verdana" panose="020B0604030504040204" pitchFamily="34" charset="0"/>
              </a:rPr>
              <a:t> de base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Monitorar</a:t>
            </a:r>
            <a:r>
              <a:rPr lang="en-US" sz="3600" dirty="0">
                <a:solidFill>
                  <a:srgbClr val="000000"/>
                </a:solidFill>
                <a:latin typeface="+mn-lt"/>
                <a:ea typeface="Verdana" panose="020B0604030504040204" pitchFamily="34" charset="0"/>
                <a:cs typeface="Verdana" panose="020B0604030504040204" pitchFamily="34" charset="0"/>
              </a:rPr>
              <a:t> o </a:t>
            </a:r>
            <a:r>
              <a:rPr lang="en-US" sz="3600" dirty="0" err="1">
                <a:solidFill>
                  <a:srgbClr val="000000"/>
                </a:solidFill>
                <a:latin typeface="+mn-lt"/>
                <a:ea typeface="Verdana" panose="020B0604030504040204" pitchFamily="34" charset="0"/>
                <a:cs typeface="Verdana" panose="020B0604030504040204" pitchFamily="34" charset="0"/>
              </a:rPr>
              <a:t>desempenho</a:t>
            </a:r>
            <a:r>
              <a:rPr lang="en-US" sz="3600" dirty="0">
                <a:solidFill>
                  <a:srgbClr val="000000"/>
                </a:solidFill>
                <a:latin typeface="+mn-lt"/>
                <a:ea typeface="Verdana" panose="020B0604030504040204" pitchFamily="34" charset="0"/>
                <a:cs typeface="Verdana" panose="020B0604030504040204" pitchFamily="34" charset="0"/>
              </a:rPr>
              <a:t> do </a:t>
            </a:r>
            <a:r>
              <a:rPr lang="en-US" sz="3600" dirty="0" err="1">
                <a:solidFill>
                  <a:srgbClr val="000000"/>
                </a:solidFill>
                <a:latin typeface="+mn-lt"/>
                <a:ea typeface="Verdana" panose="020B0604030504040204" pitchFamily="34" charset="0"/>
                <a:cs typeface="Verdana" panose="020B0604030504040204" pitchFamily="34" charset="0"/>
              </a:rPr>
              <a:t>trabalho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em</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relação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aos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recursos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financeiros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gastos</a:t>
            </a:r>
            <a:r>
              <a:rPr lang="en-US" sz="3600"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Agir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para</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manter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excessos</a:t>
            </a:r>
            <a:r>
              <a:rPr lang="en-US" sz="3600" dirty="0">
                <a:solidFill>
                  <a:srgbClr val="000000"/>
                </a:solidFill>
                <a:latin typeface="+mn-lt"/>
                <a:ea typeface="Verdana" panose="020B0604030504040204" pitchFamily="34" charset="0"/>
                <a:cs typeface="Verdana" panose="020B0604030504040204" pitchFamily="34" charset="0"/>
              </a:rPr>
              <a:t> de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não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previstos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dentro</a:t>
            </a:r>
            <a:r>
              <a:rPr lang="en-US" sz="3600" dirty="0">
                <a:solidFill>
                  <a:srgbClr val="000000"/>
                </a:solidFill>
                <a:latin typeface="+mn-lt"/>
                <a:ea typeface="Verdana" panose="020B0604030504040204" pitchFamily="34" charset="0"/>
                <a:cs typeface="Verdana" panose="020B0604030504040204" pitchFamily="34" charset="0"/>
              </a:rPr>
              <a:t> dos </a:t>
            </a:r>
            <a:r>
              <a:rPr lang="en-US" sz="3600" dirty="0" err="1">
                <a:solidFill>
                  <a:srgbClr val="000000"/>
                </a:solidFill>
                <a:latin typeface="+mn-lt"/>
                <a:ea typeface="Verdana" panose="020B0604030504040204" pitchFamily="34" charset="0"/>
                <a:cs typeface="Verdana" panose="020B0604030504040204" pitchFamily="34" charset="0"/>
              </a:rPr>
              <a:t>limites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aceitáveis</a:t>
            </a:r>
            <a:r>
              <a:rPr lang="en-US" sz="3600" dirty="0">
                <a:solidFill>
                  <a:srgbClr val="000000"/>
                </a:solidFill>
                <a:latin typeface="+mn-lt"/>
                <a:ea typeface="Verdana" panose="020B0604030504040204" pitchFamily="34" charset="0"/>
                <a:cs typeface="Verdana" panose="020B0604030504040204" pitchFamily="34" charset="0"/>
              </a:rPr>
              <a:t>.</a:t>
            </a:r>
            <a:endParaRPr lang="pt-BR" sz="3600" dirty="0">
              <a:solidFill>
                <a:srgbClr val="000000"/>
              </a:solidFill>
              <a:latin typeface="+mn-lt"/>
              <a:ea typeface="Verdana" panose="020B0604030504040204" pitchFamily="34" charset="0"/>
              <a:cs typeface="Verdana" panose="020B0604030504040204" pitchFamily="34" charset="0"/>
            </a:endParaRPr>
          </a:p>
          <a:p>
            <a:pPr marL="914400" indent="-914400" defTabSz="1371600">
              <a:spcBef>
                <a:spcPct val="20000"/>
              </a:spcBef>
              <a:defRPr/>
            </a:pPr>
            <a:r>
              <a:rPr lang="pt-BR" sz="3600" dirty="0">
                <a:solidFill>
                  <a:srgbClr val="000000"/>
                </a:solidFill>
                <a:latin typeface="+mn-lt"/>
                <a:ea typeface="Verdana" panose="020B0604030504040204" pitchFamily="34" charset="0"/>
                <a:cs typeface="Verdana" panose="020B0604030504040204" pitchFamily="34" charset="0"/>
              </a:rPr>
              <a:t>					</a:t>
            </a:r>
          </a:p>
        </p:txBody>
      </p:sp>
      <p:pic>
        <p:nvPicPr>
          <p:cNvPr id="158724" name="Imagem 10" descr="42-18288075.jpg"/>
          <p:cNvPicPr>
            <a:picLocks noChangeAspect="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10602416" y="8755795"/>
            <a:ext cx="1806896" cy="15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474950"/>
      </p:ext>
    </p:extLst>
  </p:cSld>
  <p:clrMapOvr>
    <a:masterClrMapping/>
  </p:clrMapOvr>
  <p:transition>
    <p:zo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pic>
        <p:nvPicPr>
          <p:cNvPr id="5" name="Imagem 4">
            <a:extLst>
              <a:ext uri="{FF2B5EF4-FFF2-40B4-BE49-F238E27FC236}">
                <a16:creationId xmlns:a16="http://schemas.microsoft.com/office/drawing/2014/main" id="{0F04100C-C2C2-4C75-9589-076B2D8A057C}"/>
              </a:ext>
            </a:extLst>
          </p:cNvPr>
          <p:cNvPicPr/>
          <p:nvPr/>
        </p:nvPicPr>
        <p:blipFill rotWithShape="1">
          <a:blip r:embed="rId3"/>
          <a:srcRect l="26457" t="23678" r="26434" b="27430"/>
          <a:stretch/>
        </p:blipFill>
        <p:spPr bwMode="auto">
          <a:xfrm>
            <a:off x="377280" y="1687117"/>
            <a:ext cx="12421380" cy="7043228"/>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40D3E176-E855-4ABD-B5FF-7970FF9AC1FA}"/>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j-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022060449"/>
      </p:ext>
    </p:extLst>
  </p:cSld>
  <p:clrMapOvr>
    <a:masterClrMapping/>
  </p:clrMapOvr>
  <p:transition>
    <p:zo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pic>
        <p:nvPicPr>
          <p:cNvPr id="5" name="Imagem 4">
            <a:extLst>
              <a:ext uri="{FF2B5EF4-FFF2-40B4-BE49-F238E27FC236}">
                <a16:creationId xmlns:a16="http://schemas.microsoft.com/office/drawing/2014/main" id="{76F2A32D-047F-471E-A1C1-204AF6BDDEC5}"/>
              </a:ext>
            </a:extLst>
          </p:cNvPr>
          <p:cNvPicPr/>
          <p:nvPr/>
        </p:nvPicPr>
        <p:blipFill rotWithShape="1">
          <a:blip r:embed="rId3"/>
          <a:srcRect l="30041" t="20340" r="27628" b="9836"/>
          <a:stretch/>
        </p:blipFill>
        <p:spPr bwMode="auto">
          <a:xfrm>
            <a:off x="1889449" y="1579105"/>
            <a:ext cx="9438530" cy="8404793"/>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E7AD23A8-2124-4F73-B3B3-C493EB1B30F8}"/>
              </a:ext>
            </a:extLst>
          </p:cNvPr>
          <p:cNvSpPr txBox="1"/>
          <p:nvPr/>
        </p:nvSpPr>
        <p:spPr>
          <a:xfrm>
            <a:off x="8818351" y="9031932"/>
            <a:ext cx="3117969" cy="415498"/>
          </a:xfrm>
          <a:prstGeom prst="rect">
            <a:avLst/>
          </a:prstGeom>
          <a:noFill/>
        </p:spPr>
        <p:txBody>
          <a:bodyPr wrap="none" rtlCol="0">
            <a:spAutoFit/>
          </a:bodyPr>
          <a:lstStyle/>
          <a:p>
            <a:pPr defTabSz="1371600">
              <a:defRPr/>
            </a:pPr>
            <a:r>
              <a:rPr lang="pt-BR" sz="2100" dirty="0">
                <a:solidFill>
                  <a:srgbClr val="000000"/>
                </a:solidFill>
                <a:latin typeface="Verdana" panose="020B0604030504040204" pitchFamily="34" charset="0"/>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650769866"/>
      </p:ext>
    </p:extLst>
  </p:cSld>
  <p:clrMapOvr>
    <a:masterClrMapping/>
  </p:clrMapOvr>
  <p:transition>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idx="4294967295"/>
          </p:nvPr>
        </p:nvSpPr>
        <p:spPr bwMode="auto">
          <a:xfrm>
            <a:off x="0" y="1714500"/>
            <a:ext cx="12773025" cy="7748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buNone/>
            </a:pPr>
            <a:r>
              <a:rPr lang="pt-BR" altLang="pt-BR" sz="3600" b="1"/>
              <a:t>Passos do processo de controle de custos:</a:t>
            </a:r>
          </a:p>
        </p:txBody>
      </p:sp>
      <p:sp>
        <p:nvSpPr>
          <p:cNvPr id="836612" name="Rectangle 4"/>
          <p:cNvSpPr>
            <a:spLocks noChangeArrowheads="1"/>
          </p:cNvSpPr>
          <p:nvPr/>
        </p:nvSpPr>
        <p:spPr bwMode="auto">
          <a:xfrm>
            <a:off x="592933" y="4888706"/>
            <a:ext cx="2700338" cy="1947863"/>
          </a:xfrm>
          <a:prstGeom prst="rect">
            <a:avLst/>
          </a:prstGeom>
          <a:solidFill>
            <a:schemeClr val="accent1">
              <a:lumMod val="40000"/>
              <a:lumOff val="60000"/>
            </a:schemeClr>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endParaRPr lang="pt-BR" sz="3000" b="1" dirty="0">
              <a:solidFill>
                <a:srgbClr val="000000"/>
              </a:solidFill>
              <a:latin typeface="+mn-lt"/>
              <a:cs typeface="+mn-cs"/>
            </a:endParaRPr>
          </a:p>
          <a:p>
            <a:pPr algn="ctr" defTabSz="1371600">
              <a:lnSpc>
                <a:spcPct val="90000"/>
              </a:lnSpc>
              <a:spcBef>
                <a:spcPct val="20000"/>
              </a:spcBef>
              <a:defRPr/>
            </a:pPr>
            <a:r>
              <a:rPr lang="pt-BR" sz="3000" b="1" dirty="0">
                <a:solidFill>
                  <a:srgbClr val="000000"/>
                </a:solidFill>
                <a:latin typeface="+mn-lt"/>
                <a:cs typeface="+mn-cs"/>
              </a:rPr>
              <a:t>Registrar o desempenho atual</a:t>
            </a:r>
          </a:p>
          <a:p>
            <a:pPr algn="ctr" defTabSz="1371600">
              <a:lnSpc>
                <a:spcPct val="90000"/>
              </a:lnSpc>
              <a:spcBef>
                <a:spcPct val="20000"/>
              </a:spcBef>
              <a:defRPr/>
            </a:pPr>
            <a:endParaRPr lang="pt-BR" sz="3000" b="1" dirty="0">
              <a:solidFill>
                <a:srgbClr val="000000"/>
              </a:solidFill>
              <a:latin typeface="+mn-lt"/>
              <a:cs typeface="+mn-cs"/>
            </a:endParaRPr>
          </a:p>
        </p:txBody>
      </p:sp>
      <p:sp>
        <p:nvSpPr>
          <p:cNvPr id="836613" name="Rectangle 5"/>
          <p:cNvSpPr>
            <a:spLocks noChangeArrowheads="1"/>
          </p:cNvSpPr>
          <p:nvPr/>
        </p:nvSpPr>
        <p:spPr bwMode="auto">
          <a:xfrm>
            <a:off x="6215063" y="3214688"/>
            <a:ext cx="2700338" cy="1947863"/>
          </a:xfrm>
          <a:prstGeom prst="rect">
            <a:avLst/>
          </a:prstGeom>
          <a:solidFill>
            <a:srgbClr val="CCFFCC"/>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Estimar o desempenho futuro</a:t>
            </a:r>
          </a:p>
        </p:txBody>
      </p:sp>
      <p:sp>
        <p:nvSpPr>
          <p:cNvPr id="836614" name="Rectangle 6"/>
          <p:cNvSpPr>
            <a:spLocks noChangeArrowheads="1"/>
          </p:cNvSpPr>
          <p:nvPr/>
        </p:nvSpPr>
        <p:spPr bwMode="auto">
          <a:xfrm>
            <a:off x="3429001" y="4283869"/>
            <a:ext cx="2700338" cy="1947863"/>
          </a:xfrm>
          <a:prstGeom prst="rect">
            <a:avLst/>
          </a:prstGeom>
          <a:solidFill>
            <a:srgbClr val="99CC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Calcular a variação ou desvio</a:t>
            </a:r>
          </a:p>
        </p:txBody>
      </p:sp>
      <p:sp>
        <p:nvSpPr>
          <p:cNvPr id="836615" name="Rectangle 7"/>
          <p:cNvSpPr>
            <a:spLocks noChangeArrowheads="1"/>
          </p:cNvSpPr>
          <p:nvPr/>
        </p:nvSpPr>
        <p:spPr bwMode="auto">
          <a:xfrm>
            <a:off x="9124950" y="2571750"/>
            <a:ext cx="3888582" cy="2247900"/>
          </a:xfrm>
          <a:prstGeom prst="rect">
            <a:avLst/>
          </a:prstGeom>
          <a:solidFill>
            <a:srgbClr val="CC99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mn-lt"/>
                <a:cs typeface="+mn-cs"/>
              </a:rPr>
              <a:t>Tomar uma ação (de acordo com o tamanho e com a causa do desvio)</a:t>
            </a:r>
          </a:p>
        </p:txBody>
      </p:sp>
      <p:sp>
        <p:nvSpPr>
          <p:cNvPr id="2" name="Seta para a direita 1"/>
          <p:cNvSpPr/>
          <p:nvPr/>
        </p:nvSpPr>
        <p:spPr>
          <a:xfrm>
            <a:off x="592932" y="7735788"/>
            <a:ext cx="12745788" cy="1296144"/>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spcBef>
                <a:spcPct val="50000"/>
              </a:spcBef>
              <a:defRPr/>
            </a:pPr>
            <a:endParaRPr lang="pt-BR" sz="3600">
              <a:solidFill>
                <a:srgbClr val="FFFFFF"/>
              </a:solidFill>
              <a:latin typeface="Times New Roman"/>
            </a:endParaRPr>
          </a:p>
        </p:txBody>
      </p:sp>
      <p:sp>
        <p:nvSpPr>
          <p:cNvPr id="9"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150934945"/>
      </p:ext>
    </p:extLst>
  </p:cSld>
  <p:clrMapOvr>
    <a:masterClrMapping/>
  </p:clrMapOvr>
  <p:transition>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idx="4294967295"/>
          </p:nvPr>
        </p:nvSpPr>
        <p:spPr bwMode="auto">
          <a:xfrm>
            <a:off x="0" y="1714500"/>
            <a:ext cx="13342938" cy="622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600" b="1"/>
              <a:t>O que fazer após calcular o desvio:</a:t>
            </a:r>
          </a:p>
          <a:p>
            <a:pPr marL="914400" indent="-914400" eaLnBrk="1" hangingPunct="1">
              <a:lnSpc>
                <a:spcPct val="90000"/>
              </a:lnSpc>
              <a:buNone/>
            </a:pPr>
            <a:endParaRPr lang="pt-BR" altLang="pt-BR" sz="3000" b="1"/>
          </a:p>
        </p:txBody>
      </p:sp>
      <p:sp>
        <p:nvSpPr>
          <p:cNvPr id="838659" name="Rectangle 3"/>
          <p:cNvSpPr>
            <a:spLocks noChangeArrowheads="1"/>
          </p:cNvSpPr>
          <p:nvPr/>
        </p:nvSpPr>
        <p:spPr bwMode="auto">
          <a:xfrm>
            <a:off x="9127333" y="2443163"/>
            <a:ext cx="2700338" cy="1947863"/>
          </a:xfrm>
          <a:prstGeom prst="rect">
            <a:avLst/>
          </a:prstGeom>
          <a:solidFill>
            <a:schemeClr val="tx2">
              <a:lumMod val="60000"/>
              <a:lumOff val="40000"/>
            </a:schemeClr>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Continue</a:t>
            </a:r>
          </a:p>
          <a:p>
            <a:pPr algn="ctr" defTabSz="1371600">
              <a:lnSpc>
                <a:spcPct val="90000"/>
              </a:lnSpc>
              <a:spcBef>
                <a:spcPct val="20000"/>
              </a:spcBef>
              <a:defRPr/>
            </a:pPr>
            <a:r>
              <a:rPr lang="pt-BR" sz="3000" b="1">
                <a:solidFill>
                  <a:srgbClr val="000000"/>
                </a:solidFill>
                <a:latin typeface="+mn-lt"/>
                <a:cs typeface="+mn-cs"/>
              </a:rPr>
              <a:t>sem alterações</a:t>
            </a:r>
          </a:p>
        </p:txBody>
      </p:sp>
      <p:sp>
        <p:nvSpPr>
          <p:cNvPr id="838660" name="Rectangle 4"/>
          <p:cNvSpPr>
            <a:spLocks noChangeArrowheads="1"/>
          </p:cNvSpPr>
          <p:nvPr/>
        </p:nvSpPr>
        <p:spPr bwMode="auto">
          <a:xfrm>
            <a:off x="9127333" y="4602958"/>
            <a:ext cx="2700338" cy="1947863"/>
          </a:xfrm>
          <a:prstGeom prst="rect">
            <a:avLst/>
          </a:prstGeom>
          <a:solidFill>
            <a:srgbClr val="CCFFCC"/>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Planeje a recuperação</a:t>
            </a:r>
          </a:p>
        </p:txBody>
      </p:sp>
      <p:sp>
        <p:nvSpPr>
          <p:cNvPr id="838661" name="Rectangle 5"/>
          <p:cNvSpPr>
            <a:spLocks noChangeArrowheads="1"/>
          </p:cNvSpPr>
          <p:nvPr/>
        </p:nvSpPr>
        <p:spPr bwMode="auto">
          <a:xfrm>
            <a:off x="9127333" y="6872288"/>
            <a:ext cx="2700338" cy="1947863"/>
          </a:xfrm>
          <a:prstGeom prst="rect">
            <a:avLst/>
          </a:prstGeom>
          <a:solidFill>
            <a:srgbClr val="99CC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Revise</a:t>
            </a:r>
          </a:p>
          <a:p>
            <a:pPr algn="ctr" defTabSz="1371600">
              <a:lnSpc>
                <a:spcPct val="90000"/>
              </a:lnSpc>
              <a:spcBef>
                <a:spcPct val="20000"/>
              </a:spcBef>
              <a:defRPr/>
            </a:pPr>
            <a:r>
              <a:rPr lang="pt-BR" sz="3000" b="1">
                <a:solidFill>
                  <a:srgbClr val="000000"/>
                </a:solidFill>
                <a:latin typeface="+mn-lt"/>
                <a:cs typeface="+mn-cs"/>
              </a:rPr>
              <a:t>as</a:t>
            </a:r>
          </a:p>
          <a:p>
            <a:pPr algn="ctr" defTabSz="1371600">
              <a:lnSpc>
                <a:spcPct val="90000"/>
              </a:lnSpc>
              <a:spcBef>
                <a:spcPct val="20000"/>
              </a:spcBef>
              <a:defRPr/>
            </a:pPr>
            <a:r>
              <a:rPr lang="pt-BR" sz="3000" b="1">
                <a:solidFill>
                  <a:srgbClr val="000000"/>
                </a:solidFill>
                <a:latin typeface="+mn-lt"/>
                <a:cs typeface="+mn-cs"/>
              </a:rPr>
              <a:t>estimativas</a:t>
            </a:r>
          </a:p>
        </p:txBody>
      </p:sp>
      <p:sp>
        <p:nvSpPr>
          <p:cNvPr id="838662" name="Rectangle 6"/>
          <p:cNvSpPr>
            <a:spLocks noChangeArrowheads="1"/>
          </p:cNvSpPr>
          <p:nvPr/>
        </p:nvSpPr>
        <p:spPr bwMode="auto">
          <a:xfrm>
            <a:off x="809625" y="4169570"/>
            <a:ext cx="3888582" cy="2809875"/>
          </a:xfrm>
          <a:prstGeom prst="rect">
            <a:avLst/>
          </a:prstGeom>
          <a:solidFill>
            <a:srgbClr val="CC99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mn-lt"/>
                <a:cs typeface="+mn-cs"/>
              </a:rPr>
              <a:t>Qual é o tamanho do desvio? </a:t>
            </a:r>
          </a:p>
          <a:p>
            <a:pPr algn="ctr" defTabSz="1371600">
              <a:lnSpc>
                <a:spcPct val="90000"/>
              </a:lnSpc>
              <a:spcBef>
                <a:spcPct val="20000"/>
              </a:spcBef>
              <a:defRPr/>
            </a:pPr>
            <a:r>
              <a:rPr lang="pt-BR" sz="3000" b="1" dirty="0">
                <a:solidFill>
                  <a:srgbClr val="000000"/>
                </a:solidFill>
                <a:latin typeface="+mn-lt"/>
                <a:cs typeface="+mn-cs"/>
              </a:rPr>
              <a:t>Está de acordo com os indicadores de qualidade de custos?</a:t>
            </a:r>
          </a:p>
        </p:txBody>
      </p:sp>
      <p:sp>
        <p:nvSpPr>
          <p:cNvPr id="166927" name="Freeform 7"/>
          <p:cNvSpPr>
            <a:spLocks/>
          </p:cNvSpPr>
          <p:nvPr/>
        </p:nvSpPr>
        <p:spPr bwMode="auto">
          <a:xfrm>
            <a:off x="4698208" y="3417095"/>
            <a:ext cx="4431506" cy="2162175"/>
          </a:xfrm>
          <a:custGeom>
            <a:avLst/>
            <a:gdLst>
              <a:gd name="T0" fmla="*/ 0 w 1861"/>
              <a:gd name="T1" fmla="*/ 2147483646 h 908"/>
              <a:gd name="T2" fmla="*/ 2147483646 w 1861"/>
              <a:gd name="T3" fmla="*/ 0 h 908"/>
              <a:gd name="T4" fmla="*/ 0 60000 65536"/>
              <a:gd name="T5" fmla="*/ 0 60000 65536"/>
              <a:gd name="T6" fmla="*/ 0 w 1861"/>
              <a:gd name="T7" fmla="*/ 0 h 908"/>
              <a:gd name="T8" fmla="*/ 1861 w 1861"/>
              <a:gd name="T9" fmla="*/ 908 h 908"/>
            </a:gdLst>
            <a:ahLst/>
            <a:cxnLst>
              <a:cxn ang="T4">
                <a:pos x="T0" y="T1"/>
              </a:cxn>
              <a:cxn ang="T5">
                <a:pos x="T2" y="T3"/>
              </a:cxn>
            </a:cxnLst>
            <a:rect l="T6" t="T7" r="T8" b="T9"/>
            <a:pathLst>
              <a:path w="1861" h="908">
                <a:moveTo>
                  <a:pt x="0" y="907"/>
                </a:moveTo>
                <a:lnTo>
                  <a:pt x="1860" y="0"/>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mn-lt"/>
              <a:cs typeface="+mn-cs"/>
            </a:endParaRPr>
          </a:p>
        </p:txBody>
      </p:sp>
      <p:sp>
        <p:nvSpPr>
          <p:cNvPr id="166928" name="Freeform 8"/>
          <p:cNvSpPr>
            <a:spLocks/>
          </p:cNvSpPr>
          <p:nvPr/>
        </p:nvSpPr>
        <p:spPr bwMode="auto">
          <a:xfrm>
            <a:off x="4698208" y="5576888"/>
            <a:ext cx="4431506" cy="2382"/>
          </a:xfrm>
          <a:custGeom>
            <a:avLst/>
            <a:gdLst>
              <a:gd name="T0" fmla="*/ 0 w 1861"/>
              <a:gd name="T1" fmla="*/ 0 h 1"/>
              <a:gd name="T2" fmla="*/ 2147483646 w 1861"/>
              <a:gd name="T3" fmla="*/ 0 h 1"/>
              <a:gd name="T4" fmla="*/ 0 60000 65536"/>
              <a:gd name="T5" fmla="*/ 0 60000 65536"/>
              <a:gd name="T6" fmla="*/ 0 w 1861"/>
              <a:gd name="T7" fmla="*/ 0 h 1"/>
              <a:gd name="T8" fmla="*/ 1861 w 1861"/>
              <a:gd name="T9" fmla="*/ 1 h 1"/>
            </a:gdLst>
            <a:ahLst/>
            <a:cxnLst>
              <a:cxn ang="T4">
                <a:pos x="T0" y="T1"/>
              </a:cxn>
              <a:cxn ang="T5">
                <a:pos x="T2" y="T3"/>
              </a:cxn>
            </a:cxnLst>
            <a:rect l="T6" t="T7" r="T8" b="T9"/>
            <a:pathLst>
              <a:path w="1861" h="1">
                <a:moveTo>
                  <a:pt x="0" y="0"/>
                </a:moveTo>
                <a:lnTo>
                  <a:pt x="1860" y="0"/>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mn-lt"/>
              <a:cs typeface="+mn-cs"/>
            </a:endParaRPr>
          </a:p>
        </p:txBody>
      </p:sp>
      <p:sp>
        <p:nvSpPr>
          <p:cNvPr id="166929" name="Freeform 9"/>
          <p:cNvSpPr>
            <a:spLocks/>
          </p:cNvSpPr>
          <p:nvPr/>
        </p:nvSpPr>
        <p:spPr bwMode="auto">
          <a:xfrm>
            <a:off x="4698208" y="5576888"/>
            <a:ext cx="4431506" cy="2271713"/>
          </a:xfrm>
          <a:custGeom>
            <a:avLst/>
            <a:gdLst>
              <a:gd name="T0" fmla="*/ 0 w 1861"/>
              <a:gd name="T1" fmla="*/ 0 h 954"/>
              <a:gd name="T2" fmla="*/ 2147483646 w 1861"/>
              <a:gd name="T3" fmla="*/ 2147483646 h 954"/>
              <a:gd name="T4" fmla="*/ 0 60000 65536"/>
              <a:gd name="T5" fmla="*/ 0 60000 65536"/>
              <a:gd name="T6" fmla="*/ 0 w 1861"/>
              <a:gd name="T7" fmla="*/ 0 h 954"/>
              <a:gd name="T8" fmla="*/ 1861 w 1861"/>
              <a:gd name="T9" fmla="*/ 954 h 954"/>
            </a:gdLst>
            <a:ahLst/>
            <a:cxnLst>
              <a:cxn ang="T4">
                <a:pos x="T0" y="T1"/>
              </a:cxn>
              <a:cxn ang="T5">
                <a:pos x="T2" y="T3"/>
              </a:cxn>
            </a:cxnLst>
            <a:rect l="T6" t="T7" r="T8" b="T9"/>
            <a:pathLst>
              <a:path w="1861" h="954">
                <a:moveTo>
                  <a:pt x="0" y="0"/>
                </a:moveTo>
                <a:lnTo>
                  <a:pt x="1860" y="953"/>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mn-lt"/>
              <a:cs typeface="+mn-cs"/>
            </a:endParaRPr>
          </a:p>
        </p:txBody>
      </p:sp>
      <p:sp>
        <p:nvSpPr>
          <p:cNvPr id="166930" name="Rectangle 10"/>
          <p:cNvSpPr>
            <a:spLocks noChangeArrowheads="1"/>
          </p:cNvSpPr>
          <p:nvPr/>
        </p:nvSpPr>
        <p:spPr bwMode="auto">
          <a:xfrm>
            <a:off x="6426995" y="2743201"/>
            <a:ext cx="2743200" cy="55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lnSpc>
                <a:spcPct val="90000"/>
              </a:lnSpc>
              <a:spcBef>
                <a:spcPct val="20000"/>
              </a:spcBef>
            </a:pPr>
            <a:r>
              <a:rPr lang="pt-BR" altLang="pt-BR" sz="2700" b="1">
                <a:solidFill>
                  <a:srgbClr val="000000"/>
                </a:solidFill>
                <a:latin typeface="+mn-lt"/>
              </a:rPr>
              <a:t>Perto de zero ou insignificante*</a:t>
            </a:r>
          </a:p>
        </p:txBody>
      </p:sp>
      <p:sp>
        <p:nvSpPr>
          <p:cNvPr id="166931" name="Rectangle 11"/>
          <p:cNvSpPr>
            <a:spLocks noChangeArrowheads="1"/>
          </p:cNvSpPr>
          <p:nvPr/>
        </p:nvSpPr>
        <p:spPr bwMode="auto">
          <a:xfrm>
            <a:off x="5715001" y="4957763"/>
            <a:ext cx="3195638" cy="116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lnSpc>
                <a:spcPct val="90000"/>
              </a:lnSpc>
              <a:spcBef>
                <a:spcPct val="20000"/>
              </a:spcBef>
            </a:pPr>
            <a:r>
              <a:rPr lang="pt-BR" altLang="pt-BR" sz="2700" b="1">
                <a:solidFill>
                  <a:srgbClr val="000000"/>
                </a:solidFill>
                <a:latin typeface="+mn-lt"/>
              </a:rPr>
              <a:t>Significativo* mas recuperável</a:t>
            </a:r>
          </a:p>
        </p:txBody>
      </p:sp>
      <p:sp>
        <p:nvSpPr>
          <p:cNvPr id="166932" name="Rectangle 12"/>
          <p:cNvSpPr>
            <a:spLocks noChangeArrowheads="1"/>
          </p:cNvSpPr>
          <p:nvPr/>
        </p:nvSpPr>
        <p:spPr bwMode="auto">
          <a:xfrm>
            <a:off x="7429501" y="7770020"/>
            <a:ext cx="1804988" cy="55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50000"/>
              </a:spcBef>
            </a:pPr>
            <a:r>
              <a:rPr lang="pt-BR" altLang="pt-BR" sz="2700" b="1">
                <a:solidFill>
                  <a:srgbClr val="000000"/>
                </a:solidFill>
                <a:latin typeface="+mn-lt"/>
              </a:rPr>
              <a:t>Grande*</a:t>
            </a:r>
          </a:p>
        </p:txBody>
      </p:sp>
      <p:sp>
        <p:nvSpPr>
          <p:cNvPr id="166933" name="Rectangle 12"/>
          <p:cNvSpPr>
            <a:spLocks noChangeArrowheads="1"/>
          </p:cNvSpPr>
          <p:nvPr/>
        </p:nvSpPr>
        <p:spPr bwMode="auto">
          <a:xfrm>
            <a:off x="964408" y="9001126"/>
            <a:ext cx="10822781" cy="55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50000"/>
              </a:spcBef>
            </a:pPr>
            <a:r>
              <a:rPr lang="en-US" altLang="pt-BR" sz="2700">
                <a:solidFill>
                  <a:srgbClr val="000000"/>
                </a:solidFill>
                <a:latin typeface="+mn-lt"/>
              </a:rPr>
              <a:t>* De acordo com os indicadores de qualidade</a:t>
            </a:r>
            <a:endParaRPr lang="pt-BR" altLang="pt-BR" sz="2700">
              <a:solidFill>
                <a:srgbClr val="000000"/>
              </a:solidFill>
              <a:latin typeface="+mn-lt"/>
            </a:endParaRPr>
          </a:p>
        </p:txBody>
      </p:sp>
      <p:sp>
        <p:nvSpPr>
          <p:cNvPr id="15"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1833467391"/>
      </p:ext>
    </p:extLst>
  </p:cSld>
  <p:clrMapOvr>
    <a:masterClrMapping/>
  </p:clrMapOvr>
  <p:transition>
    <p:zo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p:cNvSpPr>
            <a:spLocks noGrp="1" noChangeArrowheads="1"/>
          </p:cNvSpPr>
          <p:nvPr>
            <p:ph idx="4294967295"/>
          </p:nvPr>
        </p:nvSpPr>
        <p:spPr bwMode="auto">
          <a:xfrm>
            <a:off x="0" y="1431925"/>
            <a:ext cx="13342938"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600" b="1"/>
              <a:t>Qual é a causa do desvio?</a:t>
            </a:r>
          </a:p>
        </p:txBody>
      </p:sp>
      <p:sp>
        <p:nvSpPr>
          <p:cNvPr id="840708" name="Rectangle 4"/>
          <p:cNvSpPr>
            <a:spLocks noChangeArrowheads="1"/>
          </p:cNvSpPr>
          <p:nvPr/>
        </p:nvSpPr>
        <p:spPr bwMode="auto">
          <a:xfrm>
            <a:off x="9127332" y="2967038"/>
            <a:ext cx="3838575" cy="1947863"/>
          </a:xfrm>
          <a:prstGeom prst="rect">
            <a:avLst/>
          </a:prstGeom>
          <a:solidFill>
            <a:schemeClr val="tx2">
              <a:lumMod val="60000"/>
              <a:lumOff val="40000"/>
            </a:schemeClr>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Arial" charset="0"/>
                <a:cs typeface="+mn-cs"/>
              </a:rPr>
              <a:t>Continue com as mesmas estimativas para o que falta</a:t>
            </a:r>
          </a:p>
        </p:txBody>
      </p:sp>
      <p:sp>
        <p:nvSpPr>
          <p:cNvPr id="840709" name="Rectangle 5"/>
          <p:cNvSpPr>
            <a:spLocks noChangeArrowheads="1"/>
          </p:cNvSpPr>
          <p:nvPr/>
        </p:nvSpPr>
        <p:spPr bwMode="auto">
          <a:xfrm>
            <a:off x="9127332" y="6172201"/>
            <a:ext cx="3838575" cy="1947863"/>
          </a:xfrm>
          <a:prstGeom prst="rect">
            <a:avLst/>
          </a:prstGeom>
          <a:solidFill>
            <a:srgbClr val="99CC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Arial" charset="0"/>
                <a:cs typeface="+mn-cs"/>
              </a:rPr>
              <a:t>Revise as</a:t>
            </a:r>
          </a:p>
          <a:p>
            <a:pPr algn="ctr" defTabSz="1371600">
              <a:lnSpc>
                <a:spcPct val="90000"/>
              </a:lnSpc>
              <a:spcBef>
                <a:spcPct val="20000"/>
              </a:spcBef>
              <a:defRPr/>
            </a:pPr>
            <a:r>
              <a:rPr lang="pt-BR" sz="3000" b="1" dirty="0">
                <a:solidFill>
                  <a:srgbClr val="000000"/>
                </a:solidFill>
                <a:latin typeface="Arial" charset="0"/>
                <a:cs typeface="+mn-cs"/>
              </a:rPr>
              <a:t>estimativas para o que falta</a:t>
            </a:r>
          </a:p>
        </p:txBody>
      </p:sp>
      <p:sp>
        <p:nvSpPr>
          <p:cNvPr id="840710" name="Rectangle 6"/>
          <p:cNvSpPr>
            <a:spLocks noChangeArrowheads="1"/>
          </p:cNvSpPr>
          <p:nvPr/>
        </p:nvSpPr>
        <p:spPr bwMode="auto">
          <a:xfrm>
            <a:off x="809625" y="4602958"/>
            <a:ext cx="3888582" cy="1945481"/>
          </a:xfrm>
          <a:prstGeom prst="rect">
            <a:avLst/>
          </a:prstGeom>
          <a:solidFill>
            <a:srgbClr val="CC99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Arial" charset="0"/>
                <a:cs typeface="+mn-cs"/>
              </a:rPr>
              <a:t>Qual é a causa do desvio?</a:t>
            </a:r>
          </a:p>
        </p:txBody>
      </p:sp>
      <p:sp>
        <p:nvSpPr>
          <p:cNvPr id="168972" name="Freeform 7"/>
          <p:cNvSpPr>
            <a:spLocks/>
          </p:cNvSpPr>
          <p:nvPr/>
        </p:nvSpPr>
        <p:spPr bwMode="auto">
          <a:xfrm>
            <a:off x="4698208" y="5576888"/>
            <a:ext cx="4431506" cy="1571625"/>
          </a:xfrm>
          <a:custGeom>
            <a:avLst/>
            <a:gdLst>
              <a:gd name="T0" fmla="*/ 0 w 1861"/>
              <a:gd name="T1" fmla="*/ 0 h 660"/>
              <a:gd name="T2" fmla="*/ 2147483646 w 1861"/>
              <a:gd name="T3" fmla="*/ 2147483646 h 660"/>
              <a:gd name="T4" fmla="*/ 0 60000 65536"/>
              <a:gd name="T5" fmla="*/ 0 60000 65536"/>
              <a:gd name="T6" fmla="*/ 0 w 1861"/>
              <a:gd name="T7" fmla="*/ 0 h 660"/>
              <a:gd name="T8" fmla="*/ 1861 w 1861"/>
              <a:gd name="T9" fmla="*/ 660 h 660"/>
            </a:gdLst>
            <a:ahLst/>
            <a:cxnLst>
              <a:cxn ang="T4">
                <a:pos x="T0" y="T1"/>
              </a:cxn>
              <a:cxn ang="T5">
                <a:pos x="T2" y="T3"/>
              </a:cxn>
            </a:cxnLst>
            <a:rect l="T6" t="T7" r="T8" b="T9"/>
            <a:pathLst>
              <a:path w="1861" h="660">
                <a:moveTo>
                  <a:pt x="0" y="0"/>
                </a:moveTo>
                <a:lnTo>
                  <a:pt x="1860" y="659"/>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Times New Roman" pitchFamily="32" charset="0"/>
              <a:cs typeface="+mn-cs"/>
            </a:endParaRPr>
          </a:p>
        </p:txBody>
      </p:sp>
      <p:sp>
        <p:nvSpPr>
          <p:cNvPr id="55303" name="Rectangle 8"/>
          <p:cNvSpPr>
            <a:spLocks noChangeArrowheads="1"/>
          </p:cNvSpPr>
          <p:nvPr/>
        </p:nvSpPr>
        <p:spPr bwMode="auto">
          <a:xfrm>
            <a:off x="4624388" y="1776413"/>
            <a:ext cx="4421982" cy="550070"/>
          </a:xfrm>
          <a:prstGeom prst="rect">
            <a:avLst/>
          </a:prstGeom>
          <a:noFill/>
          <a:ln>
            <a:noFill/>
          </a:ln>
        </p:spPr>
        <p:txBody>
          <a:bodyPr lIns="135732" tIns="69057" rIns="135732" bIns="69057"/>
          <a:lstStyle/>
          <a:p>
            <a:pPr marL="914400" indent="-914400" algn="r" defTabSz="1371600">
              <a:spcBef>
                <a:spcPct val="50000"/>
              </a:spcBef>
              <a:defRPr/>
            </a:pPr>
            <a:r>
              <a:rPr lang="pt-BR" sz="3600" b="1" dirty="0">
                <a:solidFill>
                  <a:srgbClr val="000000"/>
                </a:solidFill>
                <a:latin typeface="Times New Roman"/>
                <a:cs typeface="Arial" charset="0"/>
              </a:rPr>
              <a:t>Atípica (isoladas e não repetitivas - ocorreu somente uma vez)</a:t>
            </a:r>
          </a:p>
        </p:txBody>
      </p:sp>
      <p:sp>
        <p:nvSpPr>
          <p:cNvPr id="168974" name="Freeform 12"/>
          <p:cNvSpPr>
            <a:spLocks/>
          </p:cNvSpPr>
          <p:nvPr/>
        </p:nvSpPr>
        <p:spPr bwMode="auto">
          <a:xfrm>
            <a:off x="4698208" y="3940970"/>
            <a:ext cx="4431506" cy="1638300"/>
          </a:xfrm>
          <a:custGeom>
            <a:avLst/>
            <a:gdLst>
              <a:gd name="T0" fmla="*/ 0 w 1861"/>
              <a:gd name="T1" fmla="*/ 2147483646 h 688"/>
              <a:gd name="T2" fmla="*/ 2147483646 w 1861"/>
              <a:gd name="T3" fmla="*/ 0 h 688"/>
              <a:gd name="T4" fmla="*/ 0 60000 65536"/>
              <a:gd name="T5" fmla="*/ 0 60000 65536"/>
              <a:gd name="T6" fmla="*/ 0 w 1861"/>
              <a:gd name="T7" fmla="*/ 0 h 688"/>
              <a:gd name="T8" fmla="*/ 1861 w 1861"/>
              <a:gd name="T9" fmla="*/ 688 h 688"/>
            </a:gdLst>
            <a:ahLst/>
            <a:cxnLst>
              <a:cxn ang="T4">
                <a:pos x="T0" y="T1"/>
              </a:cxn>
              <a:cxn ang="T5">
                <a:pos x="T2" y="T3"/>
              </a:cxn>
            </a:cxnLst>
            <a:rect l="T6" t="T7" r="T8" b="T9"/>
            <a:pathLst>
              <a:path w="1861" h="688">
                <a:moveTo>
                  <a:pt x="0" y="687"/>
                </a:moveTo>
                <a:lnTo>
                  <a:pt x="1860" y="0"/>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Times New Roman" pitchFamily="32" charset="0"/>
              <a:cs typeface="+mn-cs"/>
            </a:endParaRPr>
          </a:p>
        </p:txBody>
      </p:sp>
      <p:sp>
        <p:nvSpPr>
          <p:cNvPr id="55305" name="Rectangle 8"/>
          <p:cNvSpPr>
            <a:spLocks noChangeArrowheads="1"/>
          </p:cNvSpPr>
          <p:nvPr/>
        </p:nvSpPr>
        <p:spPr bwMode="auto">
          <a:xfrm>
            <a:off x="4607720" y="7058025"/>
            <a:ext cx="4436268" cy="1514475"/>
          </a:xfrm>
          <a:prstGeom prst="rect">
            <a:avLst/>
          </a:prstGeom>
          <a:noFill/>
          <a:ln>
            <a:noFill/>
          </a:ln>
        </p:spPr>
        <p:txBody>
          <a:bodyPr lIns="135732" tIns="69057" rIns="135732" bIns="69057"/>
          <a:lstStyle/>
          <a:p>
            <a:pPr marL="914400" indent="-914400" algn="r" defTabSz="1371600">
              <a:spcBef>
                <a:spcPct val="50000"/>
              </a:spcBef>
              <a:defRPr/>
            </a:pPr>
            <a:r>
              <a:rPr lang="pt-BR" sz="3600" b="1" dirty="0">
                <a:solidFill>
                  <a:srgbClr val="000000"/>
                </a:solidFill>
                <a:latin typeface="Times New Roman"/>
                <a:cs typeface="Arial" charset="0"/>
              </a:rPr>
              <a:t>Típica (recorrentes - ocorreu uma vez e vai continuar ocorrendo)</a:t>
            </a:r>
          </a:p>
        </p:txBody>
      </p:sp>
      <p:sp>
        <p:nvSpPr>
          <p:cNvPr id="11"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900" b="1" dirty="0">
                <a:solidFill>
                  <a:srgbClr val="FFFFFF"/>
                </a:solidFill>
                <a:latin typeface="Verdana" panose="020B0604030504040204" pitchFamily="34" charset="0"/>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2577539641"/>
      </p:ext>
    </p:extLst>
  </p:cSld>
  <p:clrMapOvr>
    <a:masterClrMapping/>
  </p:clrMapOvr>
  <p:transition>
    <p:zo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idx="4294967295"/>
          </p:nvPr>
        </p:nvSpPr>
        <p:spPr bwMode="auto">
          <a:xfrm>
            <a:off x="0" y="1714500"/>
            <a:ext cx="12619038" cy="7286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buNone/>
            </a:pPr>
            <a:r>
              <a:rPr lang="pt-BR" altLang="pt-BR" sz="3200" b="1" dirty="0"/>
              <a:t>COMPARATIVO DE LINHAS DE BASE (PREVISTO VS REALIZADO)</a:t>
            </a:r>
          </a:p>
          <a:p>
            <a:pPr marL="914400" indent="-914400" eaLnBrk="1" hangingPunct="1"/>
            <a:endParaRPr lang="pt-BR" altLang="pt-BR" sz="3200" dirty="0"/>
          </a:p>
          <a:p>
            <a:pPr marL="914400" indent="-914400" eaLnBrk="1" hangingPunct="1"/>
            <a:endParaRPr lang="pt-BR" altLang="pt-BR" sz="3200" dirty="0"/>
          </a:p>
        </p:txBody>
      </p:sp>
      <p:sp>
        <p:nvSpPr>
          <p:cNvPr id="175107"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pic>
        <p:nvPicPr>
          <p:cNvPr id="175108"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4319"/>
          <a:stretch/>
        </p:blipFill>
        <p:spPr bwMode="auto">
          <a:xfrm>
            <a:off x="7941469" y="3631407"/>
            <a:ext cx="5186364" cy="562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9"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933" y="3414713"/>
            <a:ext cx="5834063"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Rectangle 2"/>
          <p:cNvSpPr txBox="1">
            <a:spLocks noChangeArrowheads="1"/>
          </p:cNvSpPr>
          <p:nvPr/>
        </p:nvSpPr>
        <p:spPr bwMode="auto">
          <a:xfrm>
            <a:off x="2214563" y="2659858"/>
            <a:ext cx="4102895" cy="728663"/>
          </a:xfrm>
          <a:prstGeom prst="rect">
            <a:avLst/>
          </a:prstGeom>
          <a:noFill/>
          <a:ln>
            <a:miter lim="800000"/>
            <a:headEnd/>
            <a:tailEnd/>
          </a:ln>
        </p:spPr>
        <p:txBody>
          <a:bodyPr lIns="135732" tIns="69057" rIns="135732" bIns="69057"/>
          <a:lstStyle/>
          <a:p>
            <a:pPr marL="914400" indent="-914400" defTabSz="1371600">
              <a:spcBef>
                <a:spcPct val="20000"/>
              </a:spcBef>
              <a:defRPr/>
            </a:pPr>
            <a:r>
              <a:rPr lang="pt-BR" altLang="pt-BR" sz="3600" dirty="0">
                <a:solidFill>
                  <a:srgbClr val="000000"/>
                </a:solidFill>
                <a:latin typeface="Times New Roman"/>
                <a:cs typeface="+mn-cs"/>
              </a:rPr>
              <a:t>Progresso Físico</a:t>
            </a: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p:txBody>
      </p:sp>
      <p:sp>
        <p:nvSpPr>
          <p:cNvPr id="125" name="Rectangle 2"/>
          <p:cNvSpPr txBox="1">
            <a:spLocks noChangeArrowheads="1"/>
          </p:cNvSpPr>
          <p:nvPr/>
        </p:nvSpPr>
        <p:spPr bwMode="auto">
          <a:xfrm>
            <a:off x="8262938" y="2659858"/>
            <a:ext cx="4643438" cy="728663"/>
          </a:xfrm>
          <a:prstGeom prst="rect">
            <a:avLst/>
          </a:prstGeom>
          <a:noFill/>
          <a:ln>
            <a:miter lim="800000"/>
            <a:headEnd/>
            <a:tailEnd/>
          </a:ln>
        </p:spPr>
        <p:txBody>
          <a:bodyPr lIns="135732" tIns="69057" rIns="135732" bIns="69057"/>
          <a:lstStyle/>
          <a:p>
            <a:pPr marL="914400" indent="-914400" defTabSz="1371600">
              <a:spcBef>
                <a:spcPct val="20000"/>
              </a:spcBef>
              <a:defRPr/>
            </a:pPr>
            <a:r>
              <a:rPr lang="pt-BR" altLang="pt-BR" sz="3600" dirty="0">
                <a:solidFill>
                  <a:srgbClr val="000000"/>
                </a:solidFill>
                <a:latin typeface="Times New Roman"/>
                <a:cs typeface="+mn-cs"/>
              </a:rPr>
              <a:t>Progresso Financeiro</a:t>
            </a: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p:txBody>
      </p:sp>
      <p:sp>
        <p:nvSpPr>
          <p:cNvPr id="126" name="Rectangle 2"/>
          <p:cNvSpPr txBox="1">
            <a:spLocks noChangeArrowheads="1"/>
          </p:cNvSpPr>
          <p:nvPr/>
        </p:nvSpPr>
        <p:spPr bwMode="auto">
          <a:xfrm rot="16200000">
            <a:off x="4897835" y="5375475"/>
            <a:ext cx="5081043" cy="728663"/>
          </a:xfrm>
          <a:prstGeom prst="rect">
            <a:avLst/>
          </a:prstGeom>
          <a:noFill/>
          <a:ln>
            <a:miter lim="800000"/>
            <a:headEnd/>
            <a:tailEnd/>
          </a:ln>
        </p:spPr>
        <p:txBody>
          <a:bodyPr lIns="135732" tIns="69057" rIns="135732" bIns="69057"/>
          <a:lstStyle/>
          <a:p>
            <a:pPr marL="914400" indent="-914400" algn="ctr" defTabSz="1371600">
              <a:spcBef>
                <a:spcPct val="20000"/>
              </a:spcBef>
              <a:defRPr/>
            </a:pPr>
            <a:r>
              <a:rPr lang="pt-BR" altLang="pt-BR" sz="2000" b="1" dirty="0">
                <a:solidFill>
                  <a:srgbClr val="000000"/>
                </a:solidFill>
                <a:latin typeface="+mn-lt"/>
                <a:cs typeface="+mn-cs"/>
              </a:rPr>
              <a:t>% de Progresso Financeiro</a:t>
            </a:r>
          </a:p>
          <a:p>
            <a:pPr marL="914400" indent="-914400" algn="ctr" defTabSz="1371600">
              <a:spcBef>
                <a:spcPct val="20000"/>
              </a:spcBef>
              <a:buFont typeface="Arial" charset="0"/>
              <a:buChar char="•"/>
              <a:defRPr/>
            </a:pPr>
            <a:endParaRPr lang="pt-BR" altLang="pt-BR" sz="2000" b="1" dirty="0">
              <a:solidFill>
                <a:srgbClr val="000000"/>
              </a:solidFill>
              <a:latin typeface="+mn-lt"/>
              <a:cs typeface="+mn-cs"/>
            </a:endParaRPr>
          </a:p>
        </p:txBody>
      </p:sp>
      <p:pic>
        <p:nvPicPr>
          <p:cNvPr id="9" name="Picture 3">
            <a:extLst>
              <a:ext uri="{FF2B5EF4-FFF2-40B4-BE49-F238E27FC236}">
                <a16:creationId xmlns:a16="http://schemas.microsoft.com/office/drawing/2014/main" id="{BDD1026A-1964-4DBC-B4D0-E1BA6C9A273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141" r="85003"/>
          <a:stretch/>
        </p:blipFill>
        <p:spPr bwMode="auto">
          <a:xfrm>
            <a:off x="7488323" y="3629025"/>
            <a:ext cx="575022"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CCF20520-53DF-4554-B311-F8EB074AB9F6}"/>
              </a:ext>
            </a:extLst>
          </p:cNvPr>
          <p:cNvSpPr txBox="1">
            <a:spLocks noChangeArrowheads="1"/>
          </p:cNvSpPr>
          <p:nvPr/>
        </p:nvSpPr>
        <p:spPr bwMode="auto">
          <a:xfrm rot="16200000">
            <a:off x="-1803448" y="5386041"/>
            <a:ext cx="5081043" cy="357339"/>
          </a:xfrm>
          <a:prstGeom prst="rect">
            <a:avLst/>
          </a:prstGeom>
          <a:solidFill>
            <a:schemeClr val="bg1"/>
          </a:solidFill>
          <a:ln>
            <a:miter lim="800000"/>
            <a:headEnd/>
            <a:tailEnd/>
          </a:ln>
        </p:spPr>
        <p:txBody>
          <a:bodyPr lIns="135732" tIns="69057" rIns="135732" bIns="69057"/>
          <a:lstStyle/>
          <a:p>
            <a:pPr marL="914400" indent="-914400" algn="ctr" defTabSz="1371600">
              <a:spcBef>
                <a:spcPct val="20000"/>
              </a:spcBef>
              <a:defRPr/>
            </a:pPr>
            <a:r>
              <a:rPr lang="pt-BR" altLang="pt-BR" sz="2000" b="1" dirty="0">
                <a:solidFill>
                  <a:srgbClr val="000000"/>
                </a:solidFill>
                <a:latin typeface="+mn-lt"/>
                <a:cs typeface="+mn-cs"/>
              </a:rPr>
              <a:t>% de Progresso Físico</a:t>
            </a:r>
          </a:p>
          <a:p>
            <a:pPr marL="914400" indent="-914400" algn="ctr" defTabSz="1371600">
              <a:spcBef>
                <a:spcPct val="20000"/>
              </a:spcBef>
              <a:buFont typeface="Arial" charset="0"/>
              <a:buChar char="•"/>
              <a:defRPr/>
            </a:pPr>
            <a:endParaRPr lang="pt-BR" altLang="pt-BR" sz="2000" b="1" dirty="0">
              <a:solidFill>
                <a:srgbClr val="000000"/>
              </a:solidFill>
              <a:latin typeface="+mn-lt"/>
              <a:cs typeface="+mn-cs"/>
            </a:endParaRPr>
          </a:p>
        </p:txBody>
      </p:sp>
    </p:spTree>
    <p:extLst>
      <p:ext uri="{BB962C8B-B14F-4D97-AF65-F5344CB8AC3E}">
        <p14:creationId xmlns:p14="http://schemas.microsoft.com/office/powerpoint/2010/main" val="1157636276"/>
      </p:ext>
    </p:extLst>
  </p:cSld>
  <p:clrMapOvr>
    <a:masterClrMapping/>
  </p:clrMapOvr>
  <p:transition>
    <p:zo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AutoShape 2"/>
          <p:cNvSpPr>
            <a:spLocks noChangeArrowheads="1"/>
          </p:cNvSpPr>
          <p:nvPr/>
        </p:nvSpPr>
        <p:spPr bwMode="auto">
          <a:xfrm>
            <a:off x="53244" y="3662734"/>
            <a:ext cx="6962479" cy="3857030"/>
          </a:xfrm>
          <a:prstGeom prst="homePlate">
            <a:avLst>
              <a:gd name="adj" fmla="val 46667"/>
            </a:avLst>
          </a:prstGeom>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wrap="none" anchor="ctr"/>
          <a:lstStyle/>
          <a:p>
            <a:pPr defTabSz="1371600">
              <a:defRPr/>
            </a:pPr>
            <a:endParaRPr lang="pt-BR" sz="2700" b="1" dirty="0">
              <a:solidFill>
                <a:srgbClr val="FFFFFF"/>
              </a:solidFill>
              <a:ea typeface="Verdana" panose="020B0604030504040204" pitchFamily="34" charset="0"/>
              <a:cs typeface="Verdana" panose="020B0604030504040204" pitchFamily="34" charset="0"/>
            </a:endParaRPr>
          </a:p>
          <a:p>
            <a:pPr defTabSz="1371600">
              <a:defRPr/>
            </a:pPr>
            <a:r>
              <a:rPr lang="pt-BR" sz="2700" b="1" dirty="0">
                <a:solidFill>
                  <a:srgbClr val="FFFFFF"/>
                </a:solidFill>
                <a:ea typeface="Verdana" panose="020B0604030504040204" pitchFamily="34" charset="0"/>
                <a:cs typeface="Verdana" panose="020B0604030504040204" pitchFamily="34" charset="0"/>
              </a:rPr>
              <a:t>Estamos no cronograma?</a:t>
            </a:r>
          </a:p>
          <a:p>
            <a:pPr defTabSz="1371600">
              <a:defRPr/>
            </a:pPr>
            <a:r>
              <a:rPr lang="pt-BR" sz="2700" b="1" dirty="0">
                <a:solidFill>
                  <a:srgbClr val="FFFFFF"/>
                </a:solidFill>
                <a:ea typeface="Verdana" panose="020B0604030504040204" pitchFamily="34" charset="0"/>
                <a:cs typeface="Verdana" panose="020B0604030504040204" pitchFamily="34" charset="0"/>
              </a:rPr>
              <a:t>Estamos no custo?</a:t>
            </a:r>
          </a:p>
          <a:p>
            <a:pPr defTabSz="1371600">
              <a:defRPr/>
            </a:pPr>
            <a:r>
              <a:rPr lang="pt-BR" sz="2700" b="1" dirty="0">
                <a:solidFill>
                  <a:srgbClr val="FFFFFF"/>
                </a:solidFill>
                <a:ea typeface="Verdana" panose="020B0604030504040204" pitchFamily="34" charset="0"/>
                <a:cs typeface="Verdana" panose="020B0604030504040204" pitchFamily="34" charset="0"/>
              </a:rPr>
              <a:t>Quais são os desvios significantes? </a:t>
            </a:r>
          </a:p>
          <a:p>
            <a:pPr defTabSz="1371600">
              <a:defRPr/>
            </a:pPr>
            <a:r>
              <a:rPr lang="pt-BR" sz="2700" b="1" dirty="0">
                <a:solidFill>
                  <a:srgbClr val="FFFFFF"/>
                </a:solidFill>
                <a:ea typeface="Verdana" panose="020B0604030504040204" pitchFamily="34" charset="0"/>
                <a:cs typeface="Verdana" panose="020B0604030504040204" pitchFamily="34" charset="0"/>
              </a:rPr>
              <a:t>Por que temos desvios?</a:t>
            </a:r>
          </a:p>
          <a:p>
            <a:pPr defTabSz="1371600">
              <a:defRPr/>
            </a:pPr>
            <a:r>
              <a:rPr lang="pt-BR" sz="2700" b="1" dirty="0">
                <a:solidFill>
                  <a:srgbClr val="FFFFFF"/>
                </a:solidFill>
                <a:ea typeface="Verdana" panose="020B0604030504040204" pitchFamily="34" charset="0"/>
                <a:cs typeface="Verdana" panose="020B0604030504040204" pitchFamily="34" charset="0"/>
              </a:rPr>
              <a:t>Quem é o responsável?</a:t>
            </a:r>
          </a:p>
          <a:p>
            <a:pPr defTabSz="1371600">
              <a:defRPr/>
            </a:pPr>
            <a:r>
              <a:rPr lang="pt-BR" sz="2700" b="1" dirty="0">
                <a:solidFill>
                  <a:srgbClr val="FFFFFF"/>
                </a:solidFill>
                <a:ea typeface="Verdana" panose="020B0604030504040204" pitchFamily="34" charset="0"/>
                <a:cs typeface="Verdana" panose="020B0604030504040204" pitchFamily="34" charset="0"/>
              </a:rPr>
              <a:t>Qual é a tendência até a data?</a:t>
            </a:r>
          </a:p>
          <a:p>
            <a:pPr defTabSz="1371600">
              <a:defRPr/>
            </a:pPr>
            <a:endParaRPr lang="pt-BR" sz="2700" b="1" dirty="0">
              <a:solidFill>
                <a:srgbClr val="FFFFFF"/>
              </a:solidFill>
              <a:ea typeface="Verdana" panose="020B0604030504040204" pitchFamily="34" charset="0"/>
              <a:cs typeface="Verdana" panose="020B0604030504040204" pitchFamily="34" charset="0"/>
            </a:endParaRPr>
          </a:p>
        </p:txBody>
      </p:sp>
      <p:sp>
        <p:nvSpPr>
          <p:cNvPr id="1051651" name="AutoShape 3"/>
          <p:cNvSpPr>
            <a:spLocks noChangeArrowheads="1"/>
          </p:cNvSpPr>
          <p:nvPr/>
        </p:nvSpPr>
        <p:spPr bwMode="auto">
          <a:xfrm>
            <a:off x="5561856" y="3662735"/>
            <a:ext cx="7394527" cy="3857030"/>
          </a:xfrm>
          <a:prstGeom prst="chevron">
            <a:avLst>
              <a:gd name="adj" fmla="val 51667"/>
            </a:avLst>
          </a:prstGeom>
          <a:solidFill>
            <a:schemeClr val="accent6">
              <a:lumMod val="60000"/>
              <a:lumOff val="40000"/>
            </a:schemeClr>
          </a:soli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anchor="ctr"/>
          <a:lstStyle/>
          <a:p>
            <a:pPr defTabSz="1371600">
              <a:defRPr/>
            </a:pPr>
            <a:r>
              <a:rPr lang="pt-BR" sz="2700" b="1" dirty="0">
                <a:solidFill>
                  <a:srgbClr val="000000"/>
                </a:solidFill>
                <a:ea typeface="Verdana" panose="020B0604030504040204" pitchFamily="34" charset="0"/>
                <a:cs typeface="Verdana" panose="020B0604030504040204" pitchFamily="34" charset="0"/>
              </a:rPr>
              <a:t>Quando terminaremos?</a:t>
            </a:r>
          </a:p>
          <a:p>
            <a:pPr defTabSz="1371600">
              <a:defRPr/>
            </a:pPr>
            <a:r>
              <a:rPr lang="pt-BR" sz="2700" b="1" dirty="0">
                <a:solidFill>
                  <a:srgbClr val="000000"/>
                </a:solidFill>
                <a:ea typeface="Verdana" panose="020B0604030504040204" pitchFamily="34" charset="0"/>
                <a:cs typeface="Verdana" panose="020B0604030504040204" pitchFamily="34" charset="0"/>
              </a:rPr>
              <a:t>Quanto custará no final?</a:t>
            </a:r>
          </a:p>
          <a:p>
            <a:pPr defTabSz="1371600">
              <a:defRPr/>
            </a:pPr>
            <a:r>
              <a:rPr lang="pt-BR" sz="2700" b="1" dirty="0">
                <a:solidFill>
                  <a:srgbClr val="000000"/>
                </a:solidFill>
                <a:ea typeface="Verdana" panose="020B0604030504040204" pitchFamily="34" charset="0"/>
                <a:cs typeface="Verdana" panose="020B0604030504040204" pitchFamily="34" charset="0"/>
              </a:rPr>
              <a:t>Como podemos controlar a tendência?</a:t>
            </a:r>
          </a:p>
        </p:txBody>
      </p:sp>
      <p:sp>
        <p:nvSpPr>
          <p:cNvPr id="60421" name="Text Box 5"/>
          <p:cNvSpPr txBox="1">
            <a:spLocks noChangeArrowheads="1"/>
          </p:cNvSpPr>
          <p:nvPr/>
        </p:nvSpPr>
        <p:spPr bwMode="auto">
          <a:xfrm>
            <a:off x="759620" y="8372476"/>
            <a:ext cx="12196763" cy="595313"/>
          </a:xfrm>
          <a:prstGeom prst="rect">
            <a:avLst/>
          </a:prstGeom>
          <a:noFill/>
          <a:ln>
            <a:noFill/>
          </a:ln>
        </p:spPr>
        <p:txBody>
          <a:bodyPr lIns="135000" tIns="70200" rIns="135000" bIns="70200"/>
          <a:lstStyle>
            <a:lvl1pPr marL="609600" indent="-609600"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50000"/>
              </a:spcBef>
              <a:spcAft>
                <a:spcPct val="0"/>
              </a:spcAft>
              <a:defRPr sz="2400">
                <a:solidFill>
                  <a:schemeClr val="tx1"/>
                </a:solidFill>
                <a:latin typeface="Arial" charset="0"/>
                <a:cs typeface="Arial" charset="0"/>
              </a:defRPr>
            </a:lvl6pPr>
            <a:lvl7pPr marL="2971800" indent="-228600" eaLnBrk="0" fontAlgn="base" hangingPunct="0">
              <a:spcBef>
                <a:spcPct val="50000"/>
              </a:spcBef>
              <a:spcAft>
                <a:spcPct val="0"/>
              </a:spcAft>
              <a:defRPr sz="2400">
                <a:solidFill>
                  <a:schemeClr val="tx1"/>
                </a:solidFill>
                <a:latin typeface="Arial" charset="0"/>
                <a:cs typeface="Arial" charset="0"/>
              </a:defRPr>
            </a:lvl7pPr>
            <a:lvl8pPr marL="3429000" indent="-228600" eaLnBrk="0" fontAlgn="base" hangingPunct="0">
              <a:spcBef>
                <a:spcPct val="50000"/>
              </a:spcBef>
              <a:spcAft>
                <a:spcPct val="0"/>
              </a:spcAft>
              <a:defRPr sz="2400">
                <a:solidFill>
                  <a:schemeClr val="tx1"/>
                </a:solidFill>
                <a:latin typeface="Arial" charset="0"/>
                <a:cs typeface="Arial" charset="0"/>
              </a:defRPr>
            </a:lvl8pPr>
            <a:lvl9pPr marL="3886200" indent="-228600" eaLnBrk="0" fontAlgn="base" hangingPunct="0">
              <a:spcBef>
                <a:spcPct val="50000"/>
              </a:spcBef>
              <a:spcAft>
                <a:spcPct val="0"/>
              </a:spcAft>
              <a:defRPr sz="2400">
                <a:solidFill>
                  <a:schemeClr val="tx1"/>
                </a:solidFill>
                <a:latin typeface="Arial" charset="0"/>
                <a:cs typeface="Arial" charset="0"/>
              </a:defRPr>
            </a:lvl9pPr>
          </a:lstStyle>
          <a:p>
            <a:pPr marL="914400" indent="-914400" defTabSz="1371600">
              <a:defRPr/>
            </a:pPr>
            <a:r>
              <a:rPr lang="pt-BR" sz="2700" b="1" dirty="0">
                <a:solidFill>
                  <a:srgbClr val="000000"/>
                </a:solidFill>
                <a:latin typeface="+mn-lt"/>
                <a:ea typeface="Verdana" panose="020B0604030504040204" pitchFamily="34" charset="0"/>
                <a:cs typeface="Verdana" panose="020B0604030504040204" pitchFamily="34" charset="0"/>
              </a:rPr>
              <a:t>Nós analisamos o desempenho passado…… </a:t>
            </a:r>
          </a:p>
          <a:p>
            <a:pPr marL="914400" indent="-914400" defTabSz="1371600">
              <a:defRPr/>
            </a:pPr>
            <a:r>
              <a:rPr lang="pt-BR" sz="2700" b="1" dirty="0">
                <a:solidFill>
                  <a:srgbClr val="000000"/>
                </a:solidFill>
                <a:latin typeface="+mn-lt"/>
                <a:ea typeface="Verdana" panose="020B0604030504040204" pitchFamily="34" charset="0"/>
                <a:cs typeface="Verdana" panose="020B0604030504040204" pitchFamily="34" charset="0"/>
              </a:rPr>
              <a:t>			para nos ajudar </a:t>
            </a:r>
            <a:r>
              <a:rPr lang="pt-BR" sz="2700" b="1" dirty="0">
                <a:solidFill>
                  <a:srgbClr val="C00000"/>
                </a:solidFill>
                <a:latin typeface="+mn-lt"/>
                <a:ea typeface="Verdana" panose="020B0604030504040204" pitchFamily="34" charset="0"/>
                <a:cs typeface="Verdana" panose="020B0604030504040204" pitchFamily="34" charset="0"/>
              </a:rPr>
              <a:t>a controlar o futuro</a:t>
            </a:r>
            <a:r>
              <a:rPr lang="pt-BR" sz="2700" b="1" dirty="0">
                <a:solidFill>
                  <a:srgbClr val="000000"/>
                </a:solidFill>
                <a:latin typeface="+mn-lt"/>
                <a:ea typeface="Verdana" panose="020B0604030504040204" pitchFamily="34" charset="0"/>
                <a:cs typeface="Verdana" panose="020B0604030504040204" pitchFamily="34" charset="0"/>
              </a:rPr>
              <a:t>!</a:t>
            </a:r>
            <a:endParaRPr lang="pt-BR" sz="2700" dirty="0">
              <a:solidFill>
                <a:srgbClr val="000000"/>
              </a:solidFill>
              <a:latin typeface="+mn-lt"/>
              <a:ea typeface="Verdana" panose="020B0604030504040204" pitchFamily="34" charset="0"/>
              <a:cs typeface="Verdana" panose="020B0604030504040204" pitchFamily="34" charset="0"/>
            </a:endParaRPr>
          </a:p>
        </p:txBody>
      </p:sp>
      <p:sp>
        <p:nvSpPr>
          <p:cNvPr id="181257" name="Rectangle 6"/>
          <p:cNvSpPr>
            <a:spLocks noGrp="1" noChangeArrowheads="1"/>
          </p:cNvSpPr>
          <p:nvPr>
            <p:ph idx="4294967295"/>
          </p:nvPr>
        </p:nvSpPr>
        <p:spPr bwMode="auto">
          <a:xfrm>
            <a:off x="0" y="1606550"/>
            <a:ext cx="12773025" cy="1052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000" b="1" dirty="0">
                <a:ea typeface="Verdana" panose="020B0604030504040204" pitchFamily="34" charset="0"/>
                <a:cs typeface="Verdana" panose="020B0604030504040204" pitchFamily="34" charset="0"/>
              </a:rPr>
              <a:t>Questões a serem respondidas:</a:t>
            </a:r>
          </a:p>
        </p:txBody>
      </p:sp>
      <p:sp>
        <p:nvSpPr>
          <p:cNvPr id="2" name="Seta para a direita listrada 1"/>
          <p:cNvSpPr/>
          <p:nvPr/>
        </p:nvSpPr>
        <p:spPr>
          <a:xfrm>
            <a:off x="53244" y="1781137"/>
            <a:ext cx="12719781" cy="1740173"/>
          </a:xfrm>
          <a:prstGeom prst="stripedRightArrow">
            <a:avLst/>
          </a:prstGeom>
          <a:solidFill>
            <a:schemeClr val="accent3">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371600">
              <a:defRPr/>
            </a:pPr>
            <a:r>
              <a:rPr lang="pt-BR" sz="2700" b="1" dirty="0">
                <a:solidFill>
                  <a:srgbClr val="000000"/>
                </a:solidFill>
                <a:ea typeface="Verdana" panose="020B0604030504040204" pitchFamily="34" charset="0"/>
                <a:cs typeface="Verdana" panose="020B0604030504040204" pitchFamily="34" charset="0"/>
              </a:rPr>
              <a:t>PASSADO                                  PRESENTE                           FUTURO</a:t>
            </a:r>
          </a:p>
        </p:txBody>
      </p:sp>
      <p:sp>
        <p:nvSpPr>
          <p:cNvPr id="8" name="Rectangle 12"/>
          <p:cNvSpPr>
            <a:spLocks noChangeArrowheads="1"/>
          </p:cNvSpPr>
          <p:nvPr/>
        </p:nvSpPr>
        <p:spPr bwMode="auto">
          <a:xfrm>
            <a:off x="2" y="174948"/>
            <a:ext cx="995434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Gerenciamento do Valor </a:t>
            </a:r>
            <a:r>
              <a:rPr lang="en-US" altLang="pt-BR" sz="4400" b="1" dirty="0" err="1">
                <a:solidFill>
                  <a:srgbClr val="00A4DE"/>
                </a:solidFill>
                <a:latin typeface="+mj-lt"/>
                <a:ea typeface="Verdana" panose="020B0604030504040204" pitchFamily="34" charset="0"/>
                <a:cs typeface="Verdana" panose="020B0604030504040204" pitchFamily="34" charset="0"/>
              </a:rPr>
              <a:t>Agregado</a:t>
            </a:r>
            <a:endParaRPr lang="pt-BR" altLang="pt-BR" sz="4400" b="1" dirty="0">
              <a:solidFill>
                <a:srgbClr val="00A4DE"/>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0994603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idx="4294967295"/>
          </p:nvPr>
        </p:nvSpPr>
        <p:spPr bwMode="auto">
          <a:xfrm>
            <a:off x="5273824" y="1689100"/>
            <a:ext cx="7432675" cy="7748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endParaRPr lang="pt-BR" altLang="pt-BR" sz="3600" b="1" dirty="0"/>
          </a:p>
          <a:p>
            <a:pPr marL="914400" indent="-914400" eaLnBrk="1" hangingPunct="1">
              <a:buNone/>
            </a:pPr>
            <a:r>
              <a:rPr lang="pt-BR" altLang="pt-BR" sz="3600" b="1" dirty="0"/>
              <a:t>Você precisa construir uma estrada de ferro. Seu plano é o seguinte:</a:t>
            </a:r>
          </a:p>
          <a:p>
            <a:pPr marL="914400" indent="-914400" eaLnBrk="1" hangingPunct="1"/>
            <a:endParaRPr lang="pt-BR" altLang="pt-BR" sz="3600" dirty="0"/>
          </a:p>
          <a:p>
            <a:pPr marL="914400" indent="-914400" eaLnBrk="1" hangingPunct="1"/>
            <a:r>
              <a:rPr lang="pt-BR" altLang="pt-BR" sz="3600" dirty="0"/>
              <a:t>Orçamento total: </a:t>
            </a:r>
            <a:r>
              <a:rPr lang="pt-BR" altLang="pt-BR" sz="3600" b="1" dirty="0"/>
              <a:t>$ 60.000</a:t>
            </a:r>
            <a:r>
              <a:rPr lang="pt-BR" altLang="pt-BR" sz="3600" dirty="0"/>
              <a:t>;</a:t>
            </a:r>
          </a:p>
          <a:p>
            <a:pPr marL="914400" indent="-914400" eaLnBrk="1" hangingPunct="1"/>
            <a:r>
              <a:rPr lang="pt-BR" altLang="pt-BR" sz="3600" dirty="0"/>
              <a:t>A ser gasto em </a:t>
            </a:r>
            <a:r>
              <a:rPr lang="pt-BR" altLang="pt-BR" sz="3600" b="1" dirty="0"/>
              <a:t>6 meses</a:t>
            </a:r>
            <a:r>
              <a:rPr lang="pt-BR" altLang="pt-BR" sz="3600" dirty="0"/>
              <a:t>;</a:t>
            </a:r>
          </a:p>
          <a:p>
            <a:pPr marL="914400" indent="-914400" eaLnBrk="1" hangingPunct="1"/>
            <a:r>
              <a:rPr lang="pt-BR" altLang="pt-BR" sz="3600" dirty="0"/>
              <a:t>Você planejou construir </a:t>
            </a:r>
            <a:r>
              <a:rPr lang="pt-BR" altLang="pt-BR" sz="3600" b="1" dirty="0"/>
              <a:t>um trecho por mês</a:t>
            </a:r>
            <a:r>
              <a:rPr lang="pt-BR" altLang="pt-BR" sz="3600" dirty="0"/>
              <a:t>;</a:t>
            </a:r>
          </a:p>
          <a:p>
            <a:pPr marL="914400" indent="-914400" eaLnBrk="1" hangingPunct="1"/>
            <a:r>
              <a:rPr lang="pt-BR" altLang="pt-BR" sz="3600" dirty="0"/>
              <a:t>O custo estimado de cada trecho é de </a:t>
            </a:r>
            <a:r>
              <a:rPr lang="pt-BR" altLang="pt-BR" sz="3600" b="1" dirty="0"/>
              <a:t>$10.000</a:t>
            </a:r>
            <a:r>
              <a:rPr lang="pt-BR" altLang="pt-BR" sz="3600" dirty="0"/>
              <a:t>.</a:t>
            </a:r>
          </a:p>
        </p:txBody>
      </p:sp>
      <p:pic>
        <p:nvPicPr>
          <p:cNvPr id="62470" name="Picture 6"/>
          <p:cNvPicPr>
            <a:picLocks noChangeAspect="1" noChangeArrowheads="1"/>
          </p:cNvPicPr>
          <p:nvPr/>
        </p:nvPicPr>
        <p:blipFill>
          <a:blip r:embed="rId3"/>
          <a:srcRect/>
          <a:stretch>
            <a:fillRect/>
          </a:stretch>
        </p:blipFill>
        <p:spPr bwMode="auto">
          <a:xfrm>
            <a:off x="581025" y="4171951"/>
            <a:ext cx="3945732" cy="2616995"/>
          </a:xfrm>
          <a:prstGeom prst="rect">
            <a:avLst/>
          </a:prstGeom>
          <a:noFill/>
          <a:ln>
            <a:noFill/>
          </a:ln>
          <a:effectLst>
            <a:outerShdw dist="35921" dir="2700000" algn="ctr" rotWithShape="0">
              <a:schemeClr val="bg1">
                <a:lumMod val="65000"/>
              </a:schemeClr>
            </a:outerShdw>
          </a:effectLst>
        </p:spPr>
      </p:pic>
      <p:sp>
        <p:nvSpPr>
          <p:cNvPr id="183300" name="Rectangle 12"/>
          <p:cNvSpPr>
            <a:spLocks noChangeArrowheads="1"/>
          </p:cNvSpPr>
          <p:nvPr/>
        </p:nvSpPr>
        <p:spPr bwMode="auto">
          <a:xfrm>
            <a:off x="2" y="174948"/>
            <a:ext cx="8262156"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Gerenciamento do Valor </a:t>
            </a:r>
            <a:r>
              <a:rPr lang="en-US" altLang="pt-BR" sz="4400" b="1" dirty="0" err="1">
                <a:solidFill>
                  <a:srgbClr val="00A4DE"/>
                </a:solidFill>
                <a:latin typeface="+mj-lt"/>
                <a:ea typeface="Verdana" panose="020B0604030504040204" pitchFamily="34" charset="0"/>
                <a:cs typeface="Verdana" panose="020B0604030504040204" pitchFamily="34" charset="0"/>
              </a:rPr>
              <a:t>Agregado</a:t>
            </a:r>
            <a:endParaRPr lang="pt-BR" altLang="pt-BR" sz="4400" b="1" dirty="0">
              <a:solidFill>
                <a:srgbClr val="00A4DE"/>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8407237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269268" y="1471092"/>
            <a:ext cx="13285476" cy="7668852"/>
          </a:xfrm>
          <a:noFill/>
          <a:ln>
            <a:noFill/>
          </a:ln>
          <a:effectLst/>
        </p:spPr>
        <p:txBody>
          <a:bodyPr>
            <a:normAutofit/>
          </a:bodyPr>
          <a:lstStyle/>
          <a:p>
            <a:pPr>
              <a:lnSpc>
                <a:spcPct val="120000"/>
              </a:lnSpc>
              <a:spcBef>
                <a:spcPts val="450"/>
              </a:spcBef>
              <a:spcAft>
                <a:spcPts val="450"/>
              </a:spcAft>
            </a:pPr>
            <a:r>
              <a:rPr lang="pt-BR" sz="4200" dirty="0">
                <a:solidFill>
                  <a:srgbClr val="000066"/>
                </a:solidFill>
                <a:latin typeface="+mn-lt"/>
                <a:cs typeface="Arial" panose="020B0604020202020204" pitchFamily="34" charset="0"/>
              </a:rPr>
              <a:t>“O processo de identificação e documentação das ações específicas a serem realizadas para produzir as entregas do projeto” (PMBOK ®, </a:t>
            </a:r>
            <a:r>
              <a:rPr lang="pt-BR" sz="4200" i="1" dirty="0">
                <a:solidFill>
                  <a:srgbClr val="000066"/>
                </a:solidFill>
                <a:latin typeface="+mn-lt"/>
                <a:cs typeface="Arial" panose="020B0604020202020204" pitchFamily="34" charset="0"/>
              </a:rPr>
              <a:t>6th </a:t>
            </a:r>
            <a:r>
              <a:rPr lang="pt-BR" sz="4200" i="1" dirty="0" err="1">
                <a:solidFill>
                  <a:srgbClr val="000066"/>
                </a:solidFill>
                <a:latin typeface="+mn-lt"/>
                <a:cs typeface="Arial" panose="020B0604020202020204" pitchFamily="34" charset="0"/>
              </a:rPr>
              <a:t>edition</a:t>
            </a:r>
            <a:r>
              <a:rPr lang="pt-BR" sz="4200" dirty="0">
                <a:solidFill>
                  <a:srgbClr val="000066"/>
                </a:solidFill>
                <a:latin typeface="+mn-lt"/>
                <a:cs typeface="Arial" panose="020B0604020202020204" pitchFamily="34" charset="0"/>
              </a:rPr>
              <a:t>)</a:t>
            </a:r>
          </a:p>
          <a:p>
            <a:pPr>
              <a:lnSpc>
                <a:spcPct val="120000"/>
              </a:lnSpc>
              <a:spcBef>
                <a:spcPts val="450"/>
              </a:spcBef>
              <a:spcAft>
                <a:spcPts val="450"/>
              </a:spcAft>
            </a:pPr>
            <a:endParaRPr lang="pt-BR" sz="4200" dirty="0">
              <a:solidFill>
                <a:srgbClr val="000066"/>
              </a:solidFill>
              <a:latin typeface="+mn-lt"/>
              <a:cs typeface="Arial" panose="020B0604020202020204" pitchFamily="34" charset="0"/>
            </a:endParaRPr>
          </a:p>
        </p:txBody>
      </p:sp>
      <p:sp>
        <p:nvSpPr>
          <p:cNvPr id="7" name="CaixaDeTexto 6"/>
          <p:cNvSpPr txBox="1"/>
          <p:nvPr/>
        </p:nvSpPr>
        <p:spPr>
          <a:xfrm>
            <a:off x="161256" y="4495428"/>
            <a:ext cx="11757305" cy="2508379"/>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300" b="1" dirty="0">
                <a:solidFill>
                  <a:srgbClr val="000066"/>
                </a:solidFill>
                <a:cs typeface="Arial" panose="020B0604020202020204" pitchFamily="34" charset="0"/>
              </a:rPr>
              <a:t>Nas atividades:</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Execução física do projeto;</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Esperas ou antecipações;</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Ação gerencial (acompanhamento e controle do projeto).</a:t>
            </a:r>
          </a:p>
        </p:txBody>
      </p:sp>
      <p:sp>
        <p:nvSpPr>
          <p:cNvPr id="6" name="Título 1">
            <a:extLst>
              <a:ext uri="{FF2B5EF4-FFF2-40B4-BE49-F238E27FC236}">
                <a16:creationId xmlns:a16="http://schemas.microsoft.com/office/drawing/2014/main" id="{F9F89489-CE2A-4B67-B692-CC850B977536}"/>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graphicFrame>
        <p:nvGraphicFramePr>
          <p:cNvPr id="8" name="Diagrama 7">
            <a:extLst>
              <a:ext uri="{FF2B5EF4-FFF2-40B4-BE49-F238E27FC236}">
                <a16:creationId xmlns:a16="http://schemas.microsoft.com/office/drawing/2014/main" id="{2AFD98E4-2448-4D08-ACC2-05A3AAEF07E3}"/>
              </a:ext>
            </a:extLst>
          </p:cNvPr>
          <p:cNvGraphicFramePr/>
          <p:nvPr>
            <p:extLst>
              <p:ext uri="{D42A27DB-BD31-4B8C-83A1-F6EECF244321}">
                <p14:modId xmlns:p14="http://schemas.microsoft.com/office/powerpoint/2010/main" val="2657062769"/>
              </p:ext>
            </p:extLst>
          </p:nvPr>
        </p:nvGraphicFramePr>
        <p:xfrm>
          <a:off x="-2755068" y="8458404"/>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117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3699" name="Group 3"/>
          <p:cNvGraphicFramePr>
            <a:graphicFrameLocks noGrp="1"/>
          </p:cNvGraphicFramePr>
          <p:nvPr>
            <p:extLst>
              <p:ext uri="{D42A27DB-BD31-4B8C-83A1-F6EECF244321}">
                <p14:modId xmlns:p14="http://schemas.microsoft.com/office/powerpoint/2010/main" val="2276209116"/>
              </p:ext>
            </p:extLst>
          </p:nvPr>
        </p:nvGraphicFramePr>
        <p:xfrm>
          <a:off x="800101" y="2857501"/>
          <a:ext cx="11989595" cy="2995613"/>
        </p:xfrm>
        <a:graphic>
          <a:graphicData uri="http://schemas.openxmlformats.org/drawingml/2006/table">
            <a:tbl>
              <a:tblPr/>
              <a:tblGrid>
                <a:gridCol w="3876675">
                  <a:extLst>
                    <a:ext uri="{9D8B030D-6E8A-4147-A177-3AD203B41FA5}">
                      <a16:colId xmlns:a16="http://schemas.microsoft.com/office/drawing/2014/main" val="20000"/>
                    </a:ext>
                  </a:extLst>
                </a:gridCol>
                <a:gridCol w="8112920">
                  <a:extLst>
                    <a:ext uri="{9D8B030D-6E8A-4147-A177-3AD203B41FA5}">
                      <a16:colId xmlns:a16="http://schemas.microsoft.com/office/drawing/2014/main" val="20001"/>
                    </a:ext>
                  </a:extLst>
                </a:gridCol>
              </a:tblGrid>
              <a:tr h="29956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3600" b="1" i="0" u="none" strike="noStrike" cap="none" normalizeH="0" baseline="0" dirty="0">
                          <a:ln>
                            <a:noFill/>
                          </a:ln>
                          <a:solidFill>
                            <a:schemeClr val="tx1"/>
                          </a:solidFill>
                          <a:effectLst/>
                          <a:latin typeface="+mn-lt"/>
                          <a:cs typeface="Arial" charset="0"/>
                        </a:rPr>
                        <a:t>Valor Planejado - VP (“</a:t>
                      </a:r>
                      <a:r>
                        <a:rPr kumimoji="0" lang="pt-BR" sz="3600" b="1" i="0" u="none" strike="noStrike" cap="none" normalizeH="0" baseline="0" dirty="0" err="1">
                          <a:ln>
                            <a:noFill/>
                          </a:ln>
                          <a:solidFill>
                            <a:schemeClr val="tx1"/>
                          </a:solidFill>
                          <a:effectLst/>
                          <a:latin typeface="+mn-lt"/>
                          <a:cs typeface="Arial" charset="0"/>
                        </a:rPr>
                        <a:t>Planned</a:t>
                      </a:r>
                      <a:r>
                        <a:rPr kumimoji="0" lang="pt-BR" sz="3600" b="1" i="0" u="none" strike="noStrike" cap="none" normalizeH="0" baseline="0" dirty="0">
                          <a:ln>
                            <a:noFill/>
                          </a:ln>
                          <a:solidFill>
                            <a:schemeClr val="tx1"/>
                          </a:solidFill>
                          <a:effectLst/>
                          <a:latin typeface="+mn-lt"/>
                          <a:cs typeface="Arial" charset="0"/>
                        </a:rPr>
                        <a:t> </a:t>
                      </a:r>
                      <a:r>
                        <a:rPr kumimoji="0" lang="pt-BR" sz="3600" b="1" i="0" u="none" strike="noStrike" cap="none" normalizeH="0" baseline="0" dirty="0" err="1">
                          <a:ln>
                            <a:noFill/>
                          </a:ln>
                          <a:solidFill>
                            <a:schemeClr val="tx1"/>
                          </a:solidFill>
                          <a:effectLst/>
                          <a:latin typeface="+mn-lt"/>
                          <a:cs typeface="Arial" charset="0"/>
                        </a:rPr>
                        <a:t>Value</a:t>
                      </a:r>
                      <a:r>
                        <a:rPr kumimoji="0" lang="pt-BR" sz="3600" b="1" i="0" u="none" strike="noStrike" cap="none" normalizeH="0" baseline="0" dirty="0">
                          <a:ln>
                            <a:noFill/>
                          </a:ln>
                          <a:solidFill>
                            <a:schemeClr val="tx1"/>
                          </a:solidFill>
                          <a:effectLst/>
                          <a:latin typeface="+mn-lt"/>
                          <a:cs typeface="Arial" charset="0"/>
                        </a:rPr>
                        <a:t>” - PV )</a:t>
                      </a:r>
                    </a:p>
                  </a:txBody>
                  <a:tcPr marL="135000" marR="135000" marT="70200" marB="702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n-lt"/>
                          <a:cs typeface="Arial" charset="0"/>
                        </a:rPr>
                        <a:t>Custo planejado para o trabalho até o momento da medição;</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n-lt"/>
                          <a:cs typeface="Arial" charset="0"/>
                        </a:rPr>
                        <a:t> Apenas é alterado quando a base de referência (“baseline”)  é alterada.</a:t>
                      </a:r>
                    </a:p>
                  </a:txBody>
                  <a:tcPr marL="135000" marR="135000" marT="70200" marB="702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bl>
          </a:graphicData>
        </a:graphic>
      </p:graphicFrame>
      <p:sp>
        <p:nvSpPr>
          <p:cNvPr id="185354" name="Rectangle 12"/>
          <p:cNvSpPr>
            <a:spLocks noChangeArrowheads="1"/>
          </p:cNvSpPr>
          <p:nvPr/>
        </p:nvSpPr>
        <p:spPr bwMode="auto">
          <a:xfrm>
            <a:off x="1" y="273845"/>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Valor Planejado</a:t>
            </a:r>
          </a:p>
        </p:txBody>
      </p:sp>
    </p:spTree>
    <p:extLst>
      <p:ext uri="{BB962C8B-B14F-4D97-AF65-F5344CB8AC3E}">
        <p14:creationId xmlns:p14="http://schemas.microsoft.com/office/powerpoint/2010/main" val="943466913"/>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r>
              <a:rPr lang="pt-BR" altLang="pt-BR" sz="3600" b="1" dirty="0">
                <a:latin typeface="+mj-lt"/>
              </a:rPr>
              <a:t>Valor Planejado (</a:t>
            </a:r>
            <a:r>
              <a:rPr lang="en-US" altLang="pt-BR" sz="3600" b="1" dirty="0">
                <a:latin typeface="+mj-lt"/>
              </a:rPr>
              <a:t>VP</a:t>
            </a:r>
            <a:r>
              <a:rPr lang="pt-BR" altLang="pt-BR" sz="3600" b="1" dirty="0">
                <a:latin typeface="+mj-lt"/>
              </a:rPr>
              <a:t>) no final do 2o. mês</a:t>
            </a:r>
          </a:p>
          <a:p>
            <a:pPr marL="914400" indent="-914400" eaLnBrk="1" hangingPunct="1">
              <a:lnSpc>
                <a:spcPct val="90000"/>
              </a:lnSpc>
            </a:pPr>
            <a:r>
              <a:rPr lang="pt-BR" altLang="pt-BR" sz="3600" dirty="0">
                <a:latin typeface="+mj-lt"/>
              </a:rPr>
              <a:t>O Valor Planejado (</a:t>
            </a:r>
            <a:r>
              <a:rPr lang="en-US" altLang="pt-BR" sz="3600" dirty="0">
                <a:latin typeface="+mj-lt"/>
              </a:rPr>
              <a:t>VP</a:t>
            </a:r>
            <a:r>
              <a:rPr lang="pt-BR" altLang="pt-BR" sz="3600" dirty="0">
                <a:latin typeface="+mj-lt"/>
              </a:rPr>
              <a:t>) é de </a:t>
            </a:r>
            <a:r>
              <a:rPr lang="pt-BR" altLang="pt-BR" sz="3600" b="1" dirty="0">
                <a:latin typeface="+mj-lt"/>
              </a:rPr>
              <a:t>$20.000</a:t>
            </a:r>
            <a:r>
              <a:rPr lang="pt-BR" altLang="pt-BR" sz="3600" dirty="0">
                <a:latin typeface="+mj-lt"/>
              </a:rPr>
              <a:t>, já que inicialmente foi planejado construir </a:t>
            </a:r>
            <a:r>
              <a:rPr lang="pt-BR" altLang="pt-BR" sz="3600" b="1" dirty="0">
                <a:latin typeface="+mj-lt"/>
              </a:rPr>
              <a:t>2 trechos </a:t>
            </a:r>
            <a:r>
              <a:rPr lang="pt-BR" altLang="pt-BR" sz="3600" dirty="0">
                <a:latin typeface="+mj-lt"/>
              </a:rPr>
              <a:t>da estrada de ferro até o </a:t>
            </a:r>
            <a:r>
              <a:rPr lang="pt-BR" altLang="pt-BR" sz="3600" b="1" dirty="0">
                <a:latin typeface="+mj-lt"/>
              </a:rPr>
              <a:t>2o. mês</a:t>
            </a:r>
            <a:r>
              <a:rPr lang="pt-BR" altLang="pt-BR" sz="3600" dirty="0">
                <a:latin typeface="+mj-lt"/>
              </a:rPr>
              <a:t>, com o custo de </a:t>
            </a:r>
            <a:r>
              <a:rPr lang="pt-BR" altLang="pt-BR" sz="3600" b="1" dirty="0">
                <a:latin typeface="+mj-lt"/>
              </a:rPr>
              <a:t>$10.000 </a:t>
            </a:r>
            <a:r>
              <a:rPr lang="pt-BR" altLang="pt-BR" sz="3600" dirty="0">
                <a:latin typeface="+mj-lt"/>
              </a:rPr>
              <a:t>cada.</a:t>
            </a:r>
          </a:p>
        </p:txBody>
      </p:sp>
      <p:sp>
        <p:nvSpPr>
          <p:cNvPr id="187395" name="Rectangle 8"/>
          <p:cNvSpPr>
            <a:spLocks noChangeArrowheads="1"/>
          </p:cNvSpPr>
          <p:nvPr/>
        </p:nvSpPr>
        <p:spPr bwMode="auto">
          <a:xfrm>
            <a:off x="1" y="173832"/>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Valor </a:t>
            </a:r>
            <a:r>
              <a:rPr lang="en-US" altLang="pt-BR" sz="4400" b="1" dirty="0" err="1">
                <a:solidFill>
                  <a:srgbClr val="00A4DE"/>
                </a:solidFill>
                <a:latin typeface="+mj-lt"/>
                <a:ea typeface="Verdana" panose="020B0604030504040204" pitchFamily="34" charset="0"/>
                <a:cs typeface="Verdana" panose="020B0604030504040204" pitchFamily="34" charset="0"/>
              </a:rPr>
              <a:t>Planejado</a:t>
            </a:r>
            <a:r>
              <a:rPr lang="pt-BR" altLang="pt-BR" sz="4400" b="1" dirty="0">
                <a:solidFill>
                  <a:srgbClr val="00A4DE"/>
                </a:solidFill>
                <a:latin typeface="+mj-lt"/>
                <a:ea typeface="Verdana" panose="020B0604030504040204" pitchFamily="34" charset="0"/>
                <a:cs typeface="Verdana" panose="020B0604030504040204" pitchFamily="34" charset="0"/>
              </a:rPr>
              <a:t> (</a:t>
            </a:r>
            <a:r>
              <a:rPr lang="en-US" altLang="pt-BR" sz="4400" b="1" dirty="0">
                <a:solidFill>
                  <a:srgbClr val="00A4DE"/>
                </a:solidFill>
                <a:latin typeface="+mj-lt"/>
                <a:ea typeface="Verdana" panose="020B0604030504040204" pitchFamily="34" charset="0"/>
                <a:cs typeface="Verdana" panose="020B0604030504040204" pitchFamily="34" charset="0"/>
              </a:rPr>
              <a:t>VP</a:t>
            </a:r>
            <a:r>
              <a:rPr lang="pt-BR" altLang="pt-BR" sz="4400" b="1" dirty="0">
                <a:solidFill>
                  <a:srgbClr val="00A4DE"/>
                </a:solidFill>
                <a:latin typeface="+mj-lt"/>
                <a:ea typeface="Verdana" panose="020B0604030504040204" pitchFamily="34" charset="0"/>
                <a:cs typeface="Verdana" panose="020B0604030504040204" pitchFamily="34" charset="0"/>
              </a:rPr>
              <a:t>)</a:t>
            </a:r>
          </a:p>
        </p:txBody>
      </p:sp>
      <p:pic>
        <p:nvPicPr>
          <p:cNvPr id="1873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474495"/>
            <a:ext cx="54864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102987"/>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idx="4294967295"/>
          </p:nvPr>
        </p:nvSpPr>
        <p:spPr bwMode="auto">
          <a:xfrm>
            <a:off x="0" y="1362075"/>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2057400" lvl="2" indent="-685800" eaLnBrk="1" hangingPunct="1">
              <a:lnSpc>
                <a:spcPct val="90000"/>
              </a:lnSpc>
              <a:buFont typeface="Wingdings" panose="05000000000000000000" pitchFamily="2" charset="2"/>
              <a:buChar char="§"/>
            </a:pPr>
            <a:endParaRPr lang="pt-BR" altLang="pt-BR" sz="2100"/>
          </a:p>
          <a:p>
            <a:pPr marL="914400" indent="-914400" eaLnBrk="1" hangingPunct="1">
              <a:lnSpc>
                <a:spcPct val="90000"/>
              </a:lnSpc>
            </a:pPr>
            <a:endParaRPr lang="pt-BR" altLang="pt-BR" sz="2400"/>
          </a:p>
        </p:txBody>
      </p:sp>
      <p:sp>
        <p:nvSpPr>
          <p:cNvPr id="189443" name="Line 3"/>
          <p:cNvSpPr>
            <a:spLocks noChangeShapeType="1"/>
          </p:cNvSpPr>
          <p:nvPr/>
        </p:nvSpPr>
        <p:spPr bwMode="auto">
          <a:xfrm>
            <a:off x="2928938" y="7269957"/>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44" name="Line 4"/>
          <p:cNvSpPr>
            <a:spLocks noChangeShapeType="1"/>
          </p:cNvSpPr>
          <p:nvPr/>
        </p:nvSpPr>
        <p:spPr bwMode="auto">
          <a:xfrm flipV="1">
            <a:off x="2928938" y="2012157"/>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45" name="Text Box 9"/>
          <p:cNvSpPr txBox="1">
            <a:spLocks noChangeArrowheads="1"/>
          </p:cNvSpPr>
          <p:nvPr/>
        </p:nvSpPr>
        <p:spPr bwMode="auto">
          <a:xfrm>
            <a:off x="107158" y="1690056"/>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dirty="0">
                <a:solidFill>
                  <a:srgbClr val="000000"/>
                </a:solidFill>
                <a:latin typeface="+mn-lt"/>
              </a:rPr>
              <a:t>Custo </a:t>
            </a:r>
          </a:p>
          <a:p>
            <a:pPr defTabSz="1371600"/>
            <a:r>
              <a:rPr lang="pt-BR" altLang="pt-BR" sz="2700" b="1" dirty="0">
                <a:solidFill>
                  <a:srgbClr val="000000"/>
                </a:solidFill>
                <a:latin typeface="+mn-lt"/>
              </a:rPr>
              <a:t>Acumulado ($)</a:t>
            </a:r>
          </a:p>
        </p:txBody>
      </p:sp>
      <p:sp>
        <p:nvSpPr>
          <p:cNvPr id="189446" name="Text Box 12"/>
          <p:cNvSpPr txBox="1">
            <a:spLocks noChangeArrowheads="1"/>
          </p:cNvSpPr>
          <p:nvPr/>
        </p:nvSpPr>
        <p:spPr bwMode="auto">
          <a:xfrm>
            <a:off x="8964972" y="1709428"/>
            <a:ext cx="3875164" cy="45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latin typeface="+mn-lt"/>
              </a:rPr>
              <a:t>Planejado: 2 atividades = 20.000</a:t>
            </a:r>
          </a:p>
        </p:txBody>
      </p:sp>
      <p:sp>
        <p:nvSpPr>
          <p:cNvPr id="189447" name="Line 14"/>
          <p:cNvSpPr>
            <a:spLocks noChangeShapeType="1"/>
          </p:cNvSpPr>
          <p:nvPr/>
        </p:nvSpPr>
        <p:spPr bwMode="auto">
          <a:xfrm>
            <a:off x="2928938" y="7269957"/>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48" name="Rectangle 15"/>
          <p:cNvSpPr>
            <a:spLocks noChangeArrowheads="1"/>
          </p:cNvSpPr>
          <p:nvPr/>
        </p:nvSpPr>
        <p:spPr bwMode="auto">
          <a:xfrm>
            <a:off x="11088247" y="7588733"/>
            <a:ext cx="115499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latin typeface="+mn-lt"/>
              </a:rPr>
              <a:t>Tempo</a:t>
            </a:r>
          </a:p>
        </p:txBody>
      </p:sp>
      <p:sp>
        <p:nvSpPr>
          <p:cNvPr id="189449" name="Text Box 16"/>
          <p:cNvSpPr txBox="1">
            <a:spLocks noChangeArrowheads="1"/>
          </p:cNvSpPr>
          <p:nvPr/>
        </p:nvSpPr>
        <p:spPr bwMode="auto">
          <a:xfrm>
            <a:off x="4629928" y="7331870"/>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dirty="0">
                <a:solidFill>
                  <a:srgbClr val="000000"/>
                </a:solidFill>
                <a:latin typeface="+mn-lt"/>
              </a:rPr>
              <a:t>10/06</a:t>
            </a:r>
          </a:p>
          <a:p>
            <a:pPr algn="ctr" defTabSz="1371600"/>
            <a:r>
              <a:rPr lang="pt-BR" altLang="pt-BR" sz="3600" b="1" baseline="-25000" dirty="0">
                <a:solidFill>
                  <a:srgbClr val="000000"/>
                </a:solidFill>
                <a:latin typeface="+mn-lt"/>
              </a:rPr>
              <a:t>Ti</a:t>
            </a:r>
            <a:endParaRPr lang="pt-BR" altLang="pt-BR" sz="3600" b="1" dirty="0">
              <a:solidFill>
                <a:srgbClr val="000000"/>
              </a:solidFill>
              <a:latin typeface="+mn-lt"/>
            </a:endParaRPr>
          </a:p>
        </p:txBody>
      </p:sp>
      <p:sp>
        <p:nvSpPr>
          <p:cNvPr id="189450" name="Text Box 17"/>
          <p:cNvSpPr txBox="1">
            <a:spLocks noChangeArrowheads="1"/>
          </p:cNvSpPr>
          <p:nvPr/>
        </p:nvSpPr>
        <p:spPr bwMode="auto">
          <a:xfrm>
            <a:off x="2543176" y="7217570"/>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latin typeface="+mn-lt"/>
              </a:rPr>
              <a:t>10/04</a:t>
            </a:r>
          </a:p>
          <a:p>
            <a:pPr defTabSz="1371600"/>
            <a:r>
              <a:rPr lang="pt-BR" altLang="pt-BR" sz="3600" baseline="-25000">
                <a:solidFill>
                  <a:srgbClr val="000000"/>
                </a:solidFill>
                <a:latin typeface="+mn-lt"/>
              </a:rPr>
              <a:t> </a:t>
            </a:r>
            <a:r>
              <a:rPr lang="pt-BR" altLang="pt-BR" sz="3600" b="1" baseline="-25000">
                <a:solidFill>
                  <a:srgbClr val="000000"/>
                </a:solidFill>
                <a:latin typeface="+mn-lt"/>
              </a:rPr>
              <a:t>T0</a:t>
            </a:r>
            <a:endParaRPr lang="pt-BR" altLang="pt-BR" sz="3600" b="1">
              <a:solidFill>
                <a:srgbClr val="000000"/>
              </a:solidFill>
              <a:latin typeface="+mn-lt"/>
            </a:endParaRPr>
          </a:p>
        </p:txBody>
      </p:sp>
      <p:sp>
        <p:nvSpPr>
          <p:cNvPr id="189451" name="Rectangle 20"/>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Valor Planejado (</a:t>
            </a:r>
            <a:r>
              <a:rPr lang="en-US" altLang="pt-BR" sz="4400" b="1" dirty="0">
                <a:solidFill>
                  <a:srgbClr val="00A4DE"/>
                </a:solidFill>
                <a:latin typeface="+mj-lt"/>
                <a:ea typeface="Verdana" panose="020B0604030504040204" pitchFamily="34" charset="0"/>
                <a:cs typeface="Verdana" panose="020B0604030504040204" pitchFamily="34" charset="0"/>
              </a:rPr>
              <a:t>VP</a:t>
            </a:r>
            <a:r>
              <a:rPr lang="pt-BR" altLang="pt-BR" sz="4400" b="1" dirty="0">
                <a:solidFill>
                  <a:srgbClr val="00A4DE"/>
                </a:solidFill>
                <a:latin typeface="+mj-lt"/>
                <a:ea typeface="Verdana" panose="020B0604030504040204" pitchFamily="34" charset="0"/>
                <a:cs typeface="Verdana" panose="020B0604030504040204" pitchFamily="34" charset="0"/>
              </a:rPr>
              <a:t>)</a:t>
            </a:r>
          </a:p>
        </p:txBody>
      </p:sp>
      <p:sp>
        <p:nvSpPr>
          <p:cNvPr id="189452" name="CaixaDeTexto 20"/>
          <p:cNvSpPr txBox="1">
            <a:spLocks noChangeArrowheads="1"/>
          </p:cNvSpPr>
          <p:nvPr/>
        </p:nvSpPr>
        <p:spPr bwMode="auto">
          <a:xfrm>
            <a:off x="0" y="8701088"/>
            <a:ext cx="127730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pt-BR" altLang="pt-BR" dirty="0">
                <a:solidFill>
                  <a:srgbClr val="000000"/>
                </a:solidFill>
                <a:latin typeface="+mn-lt"/>
              </a:rPr>
              <a:t>OBS: No exemplo foram utilizados valores iguais para cada mês e a sua representação gráfica é uma reta. Na maioria dos projetos, isso não acontece e, por isso, a representação gráfica mais comum é a  curva S.</a:t>
            </a:r>
          </a:p>
        </p:txBody>
      </p:sp>
      <p:sp>
        <p:nvSpPr>
          <p:cNvPr id="189453" name="Line 5"/>
          <p:cNvSpPr>
            <a:spLocks noChangeShapeType="1"/>
          </p:cNvSpPr>
          <p:nvPr/>
        </p:nvSpPr>
        <p:spPr bwMode="auto">
          <a:xfrm>
            <a:off x="5105400" y="5250657"/>
            <a:ext cx="0" cy="20669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54" name="Line 6"/>
          <p:cNvSpPr>
            <a:spLocks noChangeShapeType="1"/>
          </p:cNvSpPr>
          <p:nvPr/>
        </p:nvSpPr>
        <p:spPr bwMode="auto">
          <a:xfrm flipH="1">
            <a:off x="2955132" y="5250657"/>
            <a:ext cx="2150268" cy="452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55" name="Text Box 7"/>
          <p:cNvSpPr txBox="1">
            <a:spLocks noChangeArrowheads="1"/>
          </p:cNvSpPr>
          <p:nvPr/>
        </p:nvSpPr>
        <p:spPr bwMode="auto">
          <a:xfrm>
            <a:off x="1747838" y="5469733"/>
            <a:ext cx="1043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latin typeface="+mn-lt"/>
              </a:rPr>
              <a:t>20.000</a:t>
            </a:r>
          </a:p>
        </p:txBody>
      </p:sp>
      <p:sp>
        <p:nvSpPr>
          <p:cNvPr id="189456" name="Text Box 8"/>
          <p:cNvSpPr txBox="1">
            <a:spLocks noChangeArrowheads="1"/>
          </p:cNvSpPr>
          <p:nvPr/>
        </p:nvSpPr>
        <p:spPr bwMode="auto">
          <a:xfrm>
            <a:off x="4752976" y="4602958"/>
            <a:ext cx="53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latin typeface="+mn-lt"/>
              </a:rPr>
              <a:t>VP</a:t>
            </a:r>
            <a:endParaRPr lang="pt-BR" altLang="pt-BR" b="1">
              <a:solidFill>
                <a:srgbClr val="000000"/>
              </a:solidFill>
              <a:latin typeface="+mn-lt"/>
            </a:endParaRPr>
          </a:p>
        </p:txBody>
      </p:sp>
      <p:sp>
        <p:nvSpPr>
          <p:cNvPr id="189457" name="Text Box 11"/>
          <p:cNvSpPr txBox="1">
            <a:spLocks noChangeArrowheads="1"/>
          </p:cNvSpPr>
          <p:nvPr/>
        </p:nvSpPr>
        <p:spPr bwMode="auto">
          <a:xfrm>
            <a:off x="990601" y="5514976"/>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latin typeface="+mn-lt"/>
              </a:rPr>
              <a:t>VP</a:t>
            </a:r>
            <a:r>
              <a:rPr lang="pt-BR" altLang="pt-BR" b="1" baseline="-25000">
                <a:solidFill>
                  <a:srgbClr val="000000"/>
                </a:solidFill>
                <a:latin typeface="+mn-lt"/>
              </a:rPr>
              <a:t>i</a:t>
            </a:r>
            <a:r>
              <a:rPr lang="pt-BR" altLang="pt-BR" b="1">
                <a:solidFill>
                  <a:srgbClr val="000000"/>
                </a:solidFill>
                <a:latin typeface="+mn-lt"/>
              </a:rPr>
              <a:t> =</a:t>
            </a:r>
          </a:p>
        </p:txBody>
      </p:sp>
      <p:sp>
        <p:nvSpPr>
          <p:cNvPr id="189458" name="Line 10"/>
          <p:cNvSpPr>
            <a:spLocks noChangeShapeType="1"/>
          </p:cNvSpPr>
          <p:nvPr/>
        </p:nvSpPr>
        <p:spPr bwMode="auto">
          <a:xfrm>
            <a:off x="7560470" y="2767013"/>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59" name="Line 12"/>
          <p:cNvSpPr>
            <a:spLocks noChangeShapeType="1"/>
          </p:cNvSpPr>
          <p:nvPr/>
        </p:nvSpPr>
        <p:spPr bwMode="auto">
          <a:xfrm flipH="1">
            <a:off x="3017045" y="2767013"/>
            <a:ext cx="45434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60" name="Text Box 17"/>
          <p:cNvSpPr txBox="1">
            <a:spLocks noChangeArrowheads="1"/>
          </p:cNvSpPr>
          <p:nvPr/>
        </p:nvSpPr>
        <p:spPr bwMode="auto">
          <a:xfrm>
            <a:off x="7265971" y="72771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latin typeface="+mn-lt"/>
              </a:rPr>
              <a:t>10/10</a:t>
            </a:r>
          </a:p>
          <a:p>
            <a:pPr algn="ctr" defTabSz="1371600"/>
            <a:r>
              <a:rPr lang="pt-BR" altLang="pt-BR" sz="3600" b="1" baseline="-25000">
                <a:solidFill>
                  <a:srgbClr val="000000"/>
                </a:solidFill>
                <a:latin typeface="+mn-lt"/>
              </a:rPr>
              <a:t>Tf</a:t>
            </a:r>
            <a:endParaRPr lang="pt-BR" altLang="pt-BR" sz="3600" b="1">
              <a:solidFill>
                <a:srgbClr val="000000"/>
              </a:solidFill>
              <a:latin typeface="+mn-lt"/>
            </a:endParaRPr>
          </a:p>
        </p:txBody>
      </p:sp>
      <p:cxnSp>
        <p:nvCxnSpPr>
          <p:cNvPr id="32" name="Conector reto 31"/>
          <p:cNvCxnSpPr/>
          <p:nvPr/>
        </p:nvCxnSpPr>
        <p:spPr>
          <a:xfrm flipV="1">
            <a:off x="2974183" y="2767013"/>
            <a:ext cx="4586288"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89462" name="CaixaDeTexto 21"/>
          <p:cNvSpPr txBox="1">
            <a:spLocks noChangeArrowheads="1"/>
          </p:cNvSpPr>
          <p:nvPr/>
        </p:nvSpPr>
        <p:spPr bwMode="auto">
          <a:xfrm>
            <a:off x="2814639" y="6671251"/>
            <a:ext cx="5315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dirty="0">
                <a:solidFill>
                  <a:srgbClr val="FF0000"/>
                </a:solidFill>
                <a:latin typeface="+mn-lt"/>
              </a:rPr>
              <a:t>0       1         2    3    4   5   6</a:t>
            </a:r>
            <a:endParaRPr lang="fr-FR" altLang="pt-BR" sz="3600" dirty="0">
              <a:solidFill>
                <a:srgbClr val="FF0000"/>
              </a:solidFill>
              <a:latin typeface="+mn-lt"/>
            </a:endParaRPr>
          </a:p>
        </p:txBody>
      </p:sp>
    </p:spTree>
    <p:extLst>
      <p:ext uri="{BB962C8B-B14F-4D97-AF65-F5344CB8AC3E}">
        <p14:creationId xmlns:p14="http://schemas.microsoft.com/office/powerpoint/2010/main" val="1234646601"/>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1900" name="Group 12"/>
          <p:cNvGraphicFramePr>
            <a:graphicFrameLocks noGrp="1"/>
          </p:cNvGraphicFramePr>
          <p:nvPr/>
        </p:nvGraphicFramePr>
        <p:xfrm>
          <a:off x="809626" y="2767013"/>
          <a:ext cx="11989595" cy="3212307"/>
        </p:xfrm>
        <a:graphic>
          <a:graphicData uri="http://schemas.openxmlformats.org/drawingml/2006/table">
            <a:tbl>
              <a:tblPr/>
              <a:tblGrid>
                <a:gridCol w="3533775">
                  <a:extLst>
                    <a:ext uri="{9D8B030D-6E8A-4147-A177-3AD203B41FA5}">
                      <a16:colId xmlns:a16="http://schemas.microsoft.com/office/drawing/2014/main" val="20000"/>
                    </a:ext>
                  </a:extLst>
                </a:gridCol>
                <a:gridCol w="8455820">
                  <a:extLst>
                    <a:ext uri="{9D8B030D-6E8A-4147-A177-3AD203B41FA5}">
                      <a16:colId xmlns:a16="http://schemas.microsoft.com/office/drawing/2014/main" val="20001"/>
                    </a:ext>
                  </a:extLst>
                </a:gridCol>
              </a:tblGrid>
              <a:tr h="321230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3600" b="1" i="0" u="none" strike="noStrike" cap="none" normalizeH="0" baseline="0" dirty="0">
                          <a:ln>
                            <a:noFill/>
                          </a:ln>
                          <a:solidFill>
                            <a:schemeClr val="tx1"/>
                          </a:solidFill>
                          <a:effectLst/>
                          <a:latin typeface="+mj-lt"/>
                          <a:cs typeface="Arial" charset="0"/>
                        </a:rPr>
                        <a:t>Custo Real - CR </a:t>
                      </a:r>
                      <a:r>
                        <a:rPr kumimoji="0" lang="pt-BR" sz="3600" b="0" i="0" u="none" strike="noStrike" cap="none" normalizeH="0" baseline="0" dirty="0">
                          <a:ln>
                            <a:noFill/>
                          </a:ln>
                          <a:solidFill>
                            <a:schemeClr val="tx1"/>
                          </a:solidFill>
                          <a:effectLst/>
                          <a:latin typeface="+mj-lt"/>
                          <a:cs typeface="Arial" charset="0"/>
                        </a:rPr>
                        <a:t>(“</a:t>
                      </a:r>
                      <a:r>
                        <a:rPr kumimoji="0" lang="pt-BR" sz="3600" b="0" i="0" u="none" strike="noStrike" cap="none" normalizeH="0" baseline="0" dirty="0" err="1">
                          <a:ln>
                            <a:noFill/>
                          </a:ln>
                          <a:solidFill>
                            <a:schemeClr val="tx1"/>
                          </a:solidFill>
                          <a:effectLst/>
                          <a:latin typeface="+mj-lt"/>
                          <a:cs typeface="Arial" charset="0"/>
                        </a:rPr>
                        <a:t>Actual</a:t>
                      </a:r>
                      <a:r>
                        <a:rPr kumimoji="0" lang="pt-BR" sz="3600" b="0" i="0" u="none" strike="noStrike" cap="none" normalizeH="0" baseline="0" dirty="0">
                          <a:ln>
                            <a:noFill/>
                          </a:ln>
                          <a:solidFill>
                            <a:schemeClr val="tx1"/>
                          </a:solidFill>
                          <a:effectLst/>
                          <a:latin typeface="+mj-lt"/>
                          <a:cs typeface="Arial" charset="0"/>
                        </a:rPr>
                        <a:t> </a:t>
                      </a:r>
                      <a:r>
                        <a:rPr kumimoji="0" lang="pt-BR" sz="3600" b="0" i="0" u="none" strike="noStrike" cap="none" normalizeH="0" baseline="0" dirty="0" err="1">
                          <a:ln>
                            <a:noFill/>
                          </a:ln>
                          <a:solidFill>
                            <a:schemeClr val="tx1"/>
                          </a:solidFill>
                          <a:effectLst/>
                          <a:latin typeface="+mj-lt"/>
                          <a:cs typeface="Arial" charset="0"/>
                        </a:rPr>
                        <a:t>Cost</a:t>
                      </a:r>
                      <a:r>
                        <a:rPr kumimoji="0" lang="pt-BR" sz="3600" b="0" i="0" u="none" strike="noStrike" cap="none" normalizeH="0" baseline="0" dirty="0">
                          <a:ln>
                            <a:noFill/>
                          </a:ln>
                          <a:solidFill>
                            <a:schemeClr val="tx1"/>
                          </a:solidFill>
                          <a:effectLst/>
                          <a:latin typeface="+mj-lt"/>
                          <a:cs typeface="Arial" charset="0"/>
                        </a:rPr>
                        <a:t>” - AC)</a:t>
                      </a:r>
                      <a:endParaRPr kumimoji="0" lang="en-US" sz="3600" b="0" i="0" u="none" strike="noStrike" cap="none" normalizeH="0" baseline="0" dirty="0">
                        <a:ln>
                          <a:noFill/>
                        </a:ln>
                        <a:solidFill>
                          <a:schemeClr val="tx1"/>
                        </a:solidFill>
                        <a:effectLst/>
                        <a:latin typeface="+mj-lt"/>
                        <a:cs typeface="Arial" charset="0"/>
                      </a:endParaRPr>
                    </a:p>
                  </a:txBody>
                  <a:tcPr marL="135000" marR="135000" marT="70161" marB="701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2">
                            <a:lumMod val="20000"/>
                            <a:lumOff val="80000"/>
                          </a:schemeClr>
                        </a:gs>
                        <a:gs pos="0">
                          <a:schemeClr val="accent2">
                            <a:lumMod val="60000"/>
                            <a:lumOff val="40000"/>
                          </a:schemeClr>
                        </a:gs>
                        <a:gs pos="50000">
                          <a:schemeClr val="accent2">
                            <a:lumMod val="40000"/>
                            <a:lumOff val="60000"/>
                          </a:schemeClr>
                        </a:gs>
                        <a:gs pos="100000">
                          <a:schemeClr val="accent2">
                            <a:lumMod val="20000"/>
                            <a:lumOff val="80000"/>
                          </a:schemeClr>
                        </a:gs>
                      </a:gsLst>
                      <a:lin ang="5400000" scaled="0"/>
                    </a:gra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Custo real do trabalho já realizado, reportado até o momento da medição;</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Baseado na conclusão real dos pacotes de trabalho.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3600" b="0" i="0" u="none" strike="noStrike" cap="none" normalizeH="0" baseline="0" dirty="0">
                        <a:ln>
                          <a:noFill/>
                        </a:ln>
                        <a:solidFill>
                          <a:schemeClr val="tx1"/>
                        </a:solidFill>
                        <a:effectLst/>
                        <a:latin typeface="+mj-lt"/>
                        <a:cs typeface="Arial" charset="0"/>
                      </a:endParaRPr>
                    </a:p>
                  </a:txBody>
                  <a:tcPr marL="135000" marR="135000" marT="70161" marB="701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2">
                            <a:lumMod val="20000"/>
                            <a:lumOff val="80000"/>
                          </a:schemeClr>
                        </a:gs>
                        <a:gs pos="0">
                          <a:schemeClr val="accent2">
                            <a:lumMod val="60000"/>
                            <a:lumOff val="40000"/>
                          </a:schemeClr>
                        </a:gs>
                        <a:gs pos="50000">
                          <a:schemeClr val="accent2">
                            <a:lumMod val="40000"/>
                            <a:lumOff val="60000"/>
                          </a:schemeClr>
                        </a:gs>
                        <a:gs pos="100000">
                          <a:schemeClr val="accent2">
                            <a:lumMod val="20000"/>
                            <a:lumOff val="80000"/>
                          </a:schemeClr>
                        </a:gs>
                      </a:gsLst>
                      <a:lin ang="5400000" scaled="0"/>
                    </a:gradFill>
                  </a:tcPr>
                </a:tc>
                <a:extLst>
                  <a:ext uri="{0D108BD9-81ED-4DB2-BD59-A6C34878D82A}">
                    <a16:rowId xmlns:a16="http://schemas.microsoft.com/office/drawing/2014/main" val="10000"/>
                  </a:ext>
                </a:extLst>
              </a:tr>
            </a:tbl>
          </a:graphicData>
        </a:graphic>
      </p:graphicFrame>
      <p:sp>
        <p:nvSpPr>
          <p:cNvPr id="191498" name="Rectangle 11"/>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sz="4400" b="1" dirty="0" err="1">
                <a:solidFill>
                  <a:srgbClr val="00A4DE"/>
                </a:solidFill>
                <a:latin typeface="+mj-lt"/>
                <a:ea typeface="Verdana" panose="020B0604030504040204" pitchFamily="34" charset="0"/>
                <a:cs typeface="Verdana" panose="020B0604030504040204" pitchFamily="34" charset="0"/>
              </a:rPr>
              <a:t>Custo</a:t>
            </a:r>
            <a:r>
              <a:rPr lang="en-US" altLang="pt-BR" sz="4400" b="1" dirty="0">
                <a:solidFill>
                  <a:srgbClr val="00A4DE"/>
                </a:solidFill>
                <a:latin typeface="+mj-lt"/>
                <a:ea typeface="Verdana" panose="020B0604030504040204" pitchFamily="34" charset="0"/>
                <a:cs typeface="Verdana" panose="020B0604030504040204" pitchFamily="34" charset="0"/>
              </a:rPr>
              <a:t> Real</a:t>
            </a:r>
            <a:endParaRPr lang="pt-BR" altLang="pt-BR" sz="4400" b="1" dirty="0">
              <a:solidFill>
                <a:srgbClr val="00A4DE"/>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2121894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idx="4294967295"/>
          </p:nvPr>
        </p:nvSpPr>
        <p:spPr bwMode="auto">
          <a:xfrm>
            <a:off x="0" y="1836738"/>
            <a:ext cx="7939088" cy="1592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r>
              <a:rPr lang="pt-BR" altLang="pt-BR" sz="3600" b="1" dirty="0"/>
              <a:t>	</a:t>
            </a:r>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914400" indent="-914400" eaLnBrk="1" hangingPunct="1">
              <a:lnSpc>
                <a:spcPct val="90000"/>
              </a:lnSpc>
            </a:pPr>
            <a:r>
              <a:rPr lang="pt-BR" altLang="pt-BR" sz="3600" dirty="0"/>
              <a:t>Estamos no final do </a:t>
            </a:r>
            <a:r>
              <a:rPr lang="pt-BR" altLang="pt-BR" sz="3600" b="1" dirty="0"/>
              <a:t>2o. mês </a:t>
            </a:r>
            <a:r>
              <a:rPr lang="pt-BR" altLang="pt-BR" sz="3600" dirty="0"/>
              <a:t>e apenas </a:t>
            </a:r>
            <a:r>
              <a:rPr lang="pt-BR" altLang="pt-BR" dirty="0"/>
              <a:t>e v</a:t>
            </a:r>
            <a:r>
              <a:rPr lang="pt-BR" altLang="pt-BR" sz="3600" dirty="0"/>
              <a:t>ocê gastou </a:t>
            </a:r>
            <a:r>
              <a:rPr lang="pt-BR" altLang="pt-BR" sz="3600" b="1" dirty="0"/>
              <a:t>$ 12.000</a:t>
            </a:r>
            <a:r>
              <a:rPr lang="pt-BR" altLang="pt-BR" sz="3600" dirty="0"/>
              <a:t>;</a:t>
            </a:r>
          </a:p>
          <a:p>
            <a:pPr marL="914400" indent="-914400" eaLnBrk="1" hangingPunct="1">
              <a:lnSpc>
                <a:spcPct val="90000"/>
              </a:lnSpc>
            </a:pPr>
            <a:endParaRPr lang="pt-BR" altLang="pt-BR" sz="3600" dirty="0"/>
          </a:p>
          <a:p>
            <a:pPr marL="914400" indent="-914400" eaLnBrk="1" hangingPunct="1">
              <a:lnSpc>
                <a:spcPct val="90000"/>
              </a:lnSpc>
            </a:pPr>
            <a:r>
              <a:rPr lang="pt-BR" altLang="pt-BR" sz="3600" dirty="0"/>
              <a:t>O </a:t>
            </a:r>
            <a:r>
              <a:rPr lang="pt-BR" altLang="pt-BR" sz="3600" b="1" dirty="0"/>
              <a:t>Custo Real </a:t>
            </a:r>
            <a:r>
              <a:rPr lang="pt-BR" altLang="pt-BR" sz="3600" dirty="0"/>
              <a:t>do período é </a:t>
            </a:r>
            <a:r>
              <a:rPr lang="pt-BR" altLang="pt-BR" sz="3600" b="1" dirty="0"/>
              <a:t>$ 12.000</a:t>
            </a:r>
            <a:r>
              <a:rPr lang="pt-BR" altLang="pt-BR" sz="3600" dirty="0"/>
              <a:t>!</a:t>
            </a:r>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2057400" lvl="2" indent="-685800" eaLnBrk="1" hangingPunct="1">
              <a:lnSpc>
                <a:spcPct val="90000"/>
              </a:lnSpc>
              <a:buFont typeface="Wingdings" panose="05000000000000000000" pitchFamily="2" charset="2"/>
              <a:buChar char="§"/>
            </a:pPr>
            <a:endParaRPr lang="pt-BR" altLang="pt-BR" dirty="0"/>
          </a:p>
          <a:p>
            <a:pPr marL="914400" indent="-914400" eaLnBrk="1" hangingPunct="1">
              <a:lnSpc>
                <a:spcPct val="90000"/>
              </a:lnSpc>
            </a:pPr>
            <a:endParaRPr lang="pt-BR" altLang="pt-BR" sz="3600" dirty="0"/>
          </a:p>
        </p:txBody>
      </p:sp>
      <p:sp>
        <p:nvSpPr>
          <p:cNvPr id="193539"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Custo Real (</a:t>
            </a:r>
            <a:r>
              <a:rPr lang="en-US" altLang="pt-BR" sz="4400" b="1" dirty="0">
                <a:solidFill>
                  <a:srgbClr val="00A4DE"/>
                </a:solidFill>
                <a:latin typeface="+mj-lt"/>
                <a:ea typeface="Verdana" panose="020B0604030504040204" pitchFamily="34" charset="0"/>
                <a:cs typeface="Verdana" panose="020B0604030504040204" pitchFamily="34" charset="0"/>
              </a:rPr>
              <a:t>CR</a:t>
            </a:r>
            <a:r>
              <a:rPr lang="pt-BR" altLang="pt-BR" sz="4400" b="1" dirty="0">
                <a:solidFill>
                  <a:srgbClr val="00A4DE"/>
                </a:solidFill>
                <a:latin typeface="+mj-lt"/>
                <a:ea typeface="Verdana" panose="020B0604030504040204" pitchFamily="34" charset="0"/>
                <a:cs typeface="Verdana" panose="020B0604030504040204" pitchFamily="34" charset="0"/>
              </a:rPr>
              <a:t>)</a:t>
            </a:r>
          </a:p>
        </p:txBody>
      </p:sp>
      <p:pic>
        <p:nvPicPr>
          <p:cNvPr id="19354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5740" y="3559324"/>
            <a:ext cx="5089124" cy="336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685507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2057400" lvl="2" indent="-685800" eaLnBrk="1" hangingPunct="1">
              <a:lnSpc>
                <a:spcPct val="90000"/>
              </a:lnSpc>
              <a:buFont typeface="Wingdings" panose="05000000000000000000" pitchFamily="2" charset="2"/>
              <a:buChar char="§"/>
            </a:pPr>
            <a:endParaRPr lang="pt-BR" altLang="pt-BR" sz="2100"/>
          </a:p>
          <a:p>
            <a:pPr marL="914400" indent="-914400" eaLnBrk="1" hangingPunct="1">
              <a:lnSpc>
                <a:spcPct val="90000"/>
              </a:lnSpc>
            </a:pPr>
            <a:endParaRPr lang="pt-BR" altLang="pt-BR" sz="2400"/>
          </a:p>
        </p:txBody>
      </p:sp>
      <p:sp>
        <p:nvSpPr>
          <p:cNvPr id="195587" name="Line 3"/>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88" name="Line 4"/>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89" name="Line 5"/>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0"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1" name="Text Box 7"/>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195592"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195593"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4" name="Text Box 11"/>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195595"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6" name="Line 13"/>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7" name="Rectangle 14"/>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195598" name="Text Box 15"/>
          <p:cNvSpPr txBox="1">
            <a:spLocks noChangeArrowheads="1"/>
          </p:cNvSpPr>
          <p:nvPr/>
        </p:nvSpPr>
        <p:spPr bwMode="auto">
          <a:xfrm>
            <a:off x="3875071"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195599" name="Text Box 16"/>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195600"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sp>
        <p:nvSpPr>
          <p:cNvPr id="195601" name="Line 18"/>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602" name="Text Box 19"/>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195603" name="Text Box 20"/>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195604" name="Freeform 22"/>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195605" name="Text Box 23"/>
          <p:cNvSpPr txBox="1">
            <a:spLocks noChangeArrowheads="1"/>
          </p:cNvSpPr>
          <p:nvPr/>
        </p:nvSpPr>
        <p:spPr bwMode="auto">
          <a:xfrm>
            <a:off x="4572001" y="64008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195606" name="Rectangle 24"/>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900" b="1" dirty="0">
                <a:solidFill>
                  <a:srgbClr val="00A4DE"/>
                </a:solidFill>
                <a:latin typeface="+mn-lt"/>
                <a:ea typeface="Verdana" panose="020B0604030504040204" pitchFamily="34" charset="0"/>
                <a:cs typeface="Verdana" panose="020B0604030504040204" pitchFamily="34" charset="0"/>
              </a:rPr>
              <a:t>Custo Real (</a:t>
            </a:r>
            <a:r>
              <a:rPr lang="en-US" altLang="pt-BR" sz="3900" b="1" dirty="0">
                <a:solidFill>
                  <a:srgbClr val="00A4DE"/>
                </a:solidFill>
                <a:latin typeface="+mn-lt"/>
                <a:ea typeface="Verdana" panose="020B0604030504040204" pitchFamily="34" charset="0"/>
                <a:cs typeface="Verdana" panose="020B0604030504040204" pitchFamily="34" charset="0"/>
              </a:rPr>
              <a:t>CR</a:t>
            </a:r>
            <a:r>
              <a:rPr lang="pt-BR" altLang="pt-BR" sz="3900" b="1" dirty="0">
                <a:solidFill>
                  <a:srgbClr val="00A4DE"/>
                </a:solidFill>
                <a:latin typeface="+mn-lt"/>
                <a:ea typeface="Verdana" panose="020B0604030504040204" pitchFamily="34" charset="0"/>
                <a:cs typeface="Verdana" panose="020B0604030504040204" pitchFamily="34" charset="0"/>
              </a:rPr>
              <a:t>)</a:t>
            </a:r>
          </a:p>
        </p:txBody>
      </p:sp>
      <p:sp>
        <p:nvSpPr>
          <p:cNvPr id="195607" name="Text Box 25"/>
          <p:cNvSpPr txBox="1">
            <a:spLocks noChangeArrowheads="1"/>
          </p:cNvSpPr>
          <p:nvPr/>
        </p:nvSpPr>
        <p:spPr bwMode="auto">
          <a:xfrm>
            <a:off x="9592099" y="1902655"/>
            <a:ext cx="2620911"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dirty="0">
                <a:solidFill>
                  <a:srgbClr val="000000"/>
                </a:solidFill>
              </a:rPr>
              <a:t>Planejado: 20.000</a:t>
            </a:r>
          </a:p>
          <a:p>
            <a:pPr algn="ctr" defTabSz="1371600"/>
            <a:r>
              <a:rPr lang="pt-BR" altLang="pt-BR" sz="2100" b="1" dirty="0">
                <a:solidFill>
                  <a:srgbClr val="000000"/>
                </a:solidFill>
              </a:rPr>
              <a:t>Executado: 12.000</a:t>
            </a:r>
          </a:p>
        </p:txBody>
      </p:sp>
      <p:sp>
        <p:nvSpPr>
          <p:cNvPr id="195608" name="Text Box 9"/>
          <p:cNvSpPr txBox="1">
            <a:spLocks noChangeArrowheads="1"/>
          </p:cNvSpPr>
          <p:nvPr/>
        </p:nvSpPr>
        <p:spPr bwMode="auto">
          <a:xfrm>
            <a:off x="107158" y="1607345"/>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cxnSp>
        <p:nvCxnSpPr>
          <p:cNvPr id="5" name="Conector reto 4"/>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71954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8044" name="Group 12"/>
          <p:cNvGraphicFramePr>
            <a:graphicFrameLocks noGrp="1"/>
          </p:cNvGraphicFramePr>
          <p:nvPr/>
        </p:nvGraphicFramePr>
        <p:xfrm>
          <a:off x="809626" y="2767013"/>
          <a:ext cx="11989595" cy="3652838"/>
        </p:xfrm>
        <a:graphic>
          <a:graphicData uri="http://schemas.openxmlformats.org/drawingml/2006/table">
            <a:tbl>
              <a:tblPr/>
              <a:tblGrid>
                <a:gridCol w="3876675">
                  <a:extLst>
                    <a:ext uri="{9D8B030D-6E8A-4147-A177-3AD203B41FA5}">
                      <a16:colId xmlns:a16="http://schemas.microsoft.com/office/drawing/2014/main" val="20000"/>
                    </a:ext>
                  </a:extLst>
                </a:gridCol>
                <a:gridCol w="8112920">
                  <a:extLst>
                    <a:ext uri="{9D8B030D-6E8A-4147-A177-3AD203B41FA5}">
                      <a16:colId xmlns:a16="http://schemas.microsoft.com/office/drawing/2014/main" val="20001"/>
                    </a:ext>
                  </a:extLst>
                </a:gridCol>
              </a:tblGrid>
              <a:tr h="365283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3600" b="1" i="0" u="none" strike="noStrike" cap="none" normalizeH="0" baseline="0" dirty="0">
                          <a:ln>
                            <a:noFill/>
                          </a:ln>
                          <a:solidFill>
                            <a:schemeClr val="tx1"/>
                          </a:solidFill>
                          <a:effectLst/>
                          <a:latin typeface="+mj-lt"/>
                          <a:cs typeface="Arial" charset="0"/>
                        </a:rPr>
                        <a:t>Valor </a:t>
                      </a:r>
                      <a:r>
                        <a:rPr kumimoji="0" lang="en-US" sz="3600" b="1" i="0" u="none" strike="noStrike" cap="none" normalizeH="0" baseline="0" dirty="0" err="1">
                          <a:ln>
                            <a:noFill/>
                          </a:ln>
                          <a:solidFill>
                            <a:schemeClr val="tx1"/>
                          </a:solidFill>
                          <a:effectLst/>
                          <a:latin typeface="+mj-lt"/>
                          <a:cs typeface="Arial" charset="0"/>
                        </a:rPr>
                        <a:t>Agregado</a:t>
                      </a:r>
                      <a:r>
                        <a:rPr kumimoji="0" lang="en-US" sz="3600" b="1" i="0" u="none" strike="noStrike" cap="none" normalizeH="0" baseline="0" dirty="0">
                          <a:ln>
                            <a:noFill/>
                          </a:ln>
                          <a:solidFill>
                            <a:schemeClr val="tx1"/>
                          </a:solidFill>
                          <a:effectLst/>
                          <a:latin typeface="+mj-lt"/>
                          <a:cs typeface="Arial" charset="0"/>
                        </a:rPr>
                        <a:t> - VA</a:t>
                      </a:r>
                      <a:r>
                        <a:rPr kumimoji="0" lang="pt-BR" sz="3600" b="1" i="0" u="none" strike="noStrike" cap="none" normalizeH="0" baseline="0" dirty="0">
                          <a:ln>
                            <a:noFill/>
                          </a:ln>
                          <a:solidFill>
                            <a:schemeClr val="tx1"/>
                          </a:solidFill>
                          <a:effectLst/>
                          <a:latin typeface="+mj-lt"/>
                          <a:cs typeface="Arial" charset="0"/>
                        </a:rPr>
                        <a:t> </a:t>
                      </a:r>
                      <a:r>
                        <a:rPr kumimoji="0" lang="pt-BR" sz="3600" b="0" i="0" u="none" strike="noStrike" cap="none" normalizeH="0" baseline="0" dirty="0">
                          <a:ln>
                            <a:noFill/>
                          </a:ln>
                          <a:solidFill>
                            <a:schemeClr val="tx1"/>
                          </a:solidFill>
                          <a:effectLst/>
                          <a:latin typeface="+mj-lt"/>
                          <a:cs typeface="Arial" charset="0"/>
                        </a:rPr>
                        <a:t>(“</a:t>
                      </a:r>
                      <a:r>
                        <a:rPr kumimoji="0" lang="pt-BR" sz="3600" b="0" i="0" u="none" strike="noStrike" cap="none" normalizeH="0" baseline="0" dirty="0" err="1">
                          <a:ln>
                            <a:noFill/>
                          </a:ln>
                          <a:solidFill>
                            <a:schemeClr val="tx1"/>
                          </a:solidFill>
                          <a:effectLst/>
                          <a:latin typeface="+mj-lt"/>
                          <a:cs typeface="Arial" charset="0"/>
                        </a:rPr>
                        <a:t>Earned</a:t>
                      </a:r>
                      <a:r>
                        <a:rPr kumimoji="0" lang="pt-BR" sz="3600" b="0" i="0" u="none" strike="noStrike" cap="none" normalizeH="0" baseline="0" dirty="0">
                          <a:ln>
                            <a:noFill/>
                          </a:ln>
                          <a:solidFill>
                            <a:schemeClr val="tx1"/>
                          </a:solidFill>
                          <a:effectLst/>
                          <a:latin typeface="+mj-lt"/>
                          <a:cs typeface="Arial" charset="0"/>
                        </a:rPr>
                        <a:t> </a:t>
                      </a:r>
                      <a:r>
                        <a:rPr kumimoji="0" lang="pt-BR" sz="3600" b="0" i="0" u="none" strike="noStrike" cap="none" normalizeH="0" baseline="0" dirty="0" err="1">
                          <a:ln>
                            <a:noFill/>
                          </a:ln>
                          <a:solidFill>
                            <a:schemeClr val="tx1"/>
                          </a:solidFill>
                          <a:effectLst/>
                          <a:latin typeface="+mj-lt"/>
                          <a:cs typeface="Arial" charset="0"/>
                        </a:rPr>
                        <a:t>Value</a:t>
                      </a:r>
                      <a:r>
                        <a:rPr kumimoji="0" lang="pt-BR" sz="3600" b="0" i="0" u="none" strike="noStrike" cap="none" normalizeH="0" baseline="0" dirty="0">
                          <a:ln>
                            <a:noFill/>
                          </a:ln>
                          <a:solidFill>
                            <a:schemeClr val="tx1"/>
                          </a:solidFill>
                          <a:effectLst/>
                          <a:latin typeface="+mj-lt"/>
                          <a:cs typeface="Arial" charset="0"/>
                        </a:rPr>
                        <a:t>” - EV)</a:t>
                      </a:r>
                    </a:p>
                  </a:txBody>
                  <a:tcPr marL="135000" marR="135000" marT="70199" marB="701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3">
                            <a:lumMod val="20000"/>
                            <a:lumOff val="80000"/>
                          </a:schemeClr>
                        </a:gs>
                        <a:gs pos="0">
                          <a:schemeClr val="accent3">
                            <a:lumMod val="75000"/>
                          </a:schemeClr>
                        </a:gs>
                        <a:gs pos="50000">
                          <a:schemeClr val="accent3">
                            <a:lumMod val="60000"/>
                            <a:lumOff val="40000"/>
                          </a:schemeClr>
                        </a:gs>
                        <a:gs pos="100000">
                          <a:schemeClr val="accent3">
                            <a:lumMod val="20000"/>
                            <a:lumOff val="80000"/>
                          </a:schemeClr>
                        </a:gs>
                      </a:gsLst>
                      <a:lin ang="5400000" scaled="0"/>
                    </a:gra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Custo planejado para o trabalho realizado, reportado até o momento da medição;</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Baseado na conclusão real dos pacotes;</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Valores da base de referência (“baseline”) do trabalho reportado.</a:t>
                      </a:r>
                    </a:p>
                  </a:txBody>
                  <a:tcPr marL="135000" marR="135000" marT="70199" marB="701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3">
                            <a:lumMod val="20000"/>
                            <a:lumOff val="80000"/>
                          </a:schemeClr>
                        </a:gs>
                        <a:gs pos="0">
                          <a:schemeClr val="accent3">
                            <a:lumMod val="75000"/>
                          </a:schemeClr>
                        </a:gs>
                        <a:gs pos="50000">
                          <a:schemeClr val="accent3">
                            <a:lumMod val="60000"/>
                            <a:lumOff val="40000"/>
                          </a:schemeClr>
                        </a:gs>
                        <a:gs pos="100000">
                          <a:schemeClr val="accent3">
                            <a:lumMod val="20000"/>
                            <a:lumOff val="80000"/>
                          </a:schemeClr>
                        </a:gs>
                      </a:gsLst>
                      <a:lin ang="5400000" scaled="0"/>
                    </a:gradFill>
                  </a:tcPr>
                </a:tc>
                <a:extLst>
                  <a:ext uri="{0D108BD9-81ED-4DB2-BD59-A6C34878D82A}">
                    <a16:rowId xmlns:a16="http://schemas.microsoft.com/office/drawing/2014/main" val="10000"/>
                  </a:ext>
                </a:extLst>
              </a:tr>
            </a:tbl>
          </a:graphicData>
        </a:graphic>
      </p:graphicFrame>
      <p:sp>
        <p:nvSpPr>
          <p:cNvPr id="197642" name="Rectangle 11"/>
          <p:cNvSpPr>
            <a:spLocks noChangeArrowheads="1"/>
          </p:cNvSpPr>
          <p:nvPr/>
        </p:nvSpPr>
        <p:spPr bwMode="auto">
          <a:xfrm>
            <a:off x="0" y="273845"/>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sz="3900" b="1">
                <a:solidFill>
                  <a:srgbClr val="00A4DE"/>
                </a:solidFill>
                <a:latin typeface="Verdana" panose="020B0604030504040204" pitchFamily="34" charset="0"/>
                <a:ea typeface="Verdana" panose="020B0604030504040204" pitchFamily="34" charset="0"/>
                <a:cs typeface="Verdana" panose="020B0604030504040204" pitchFamily="34" charset="0"/>
              </a:rPr>
              <a:t>Valor </a:t>
            </a:r>
            <a:r>
              <a:rPr lang="en-US" altLang="pt-BR" sz="3900" b="1" dirty="0" err="1">
                <a:solidFill>
                  <a:srgbClr val="00A4DE"/>
                </a:solidFill>
                <a:latin typeface="Verdana" panose="020B0604030504040204" pitchFamily="34" charset="0"/>
                <a:ea typeface="Verdana" panose="020B0604030504040204" pitchFamily="34" charset="0"/>
                <a:cs typeface="Verdana" panose="020B0604030504040204" pitchFamily="34" charset="0"/>
              </a:rPr>
              <a:t>Agregado</a:t>
            </a:r>
            <a:r>
              <a:rPr lang="pt-BR" altLang="pt-BR" sz="3900" b="1" dirty="0">
                <a:solidFill>
                  <a:srgbClr val="00A4DE"/>
                </a:solidFill>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1132507500"/>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idx="4294967295"/>
          </p:nvPr>
        </p:nvSpPr>
        <p:spPr bwMode="auto">
          <a:xfrm>
            <a:off x="0" y="2493963"/>
            <a:ext cx="7829550" cy="1592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endParaRPr lang="pt-BR" altLang="pt-BR" sz="3600"/>
          </a:p>
          <a:p>
            <a:pPr marL="914400" indent="-914400" eaLnBrk="1" hangingPunct="1">
              <a:lnSpc>
                <a:spcPct val="90000"/>
              </a:lnSpc>
            </a:pPr>
            <a:r>
              <a:rPr lang="pt-BR" altLang="pt-BR" sz="3600"/>
              <a:t>Estamos no final do </a:t>
            </a:r>
            <a:r>
              <a:rPr lang="pt-BR" altLang="pt-BR" sz="3600" b="1"/>
              <a:t>2o. mês </a:t>
            </a:r>
            <a:r>
              <a:rPr lang="pt-BR" altLang="pt-BR" sz="3600"/>
              <a:t>e apenas </a:t>
            </a:r>
            <a:r>
              <a:rPr lang="pt-BR" altLang="pt-BR" sz="3600" b="1"/>
              <a:t>um trecho </a:t>
            </a:r>
            <a:r>
              <a:rPr lang="pt-BR" altLang="pt-BR" sz="3600"/>
              <a:t>da estrada de ferro foi concluído;</a:t>
            </a:r>
          </a:p>
          <a:p>
            <a:pPr marL="914400" indent="-914400" eaLnBrk="1" hangingPunct="1">
              <a:lnSpc>
                <a:spcPct val="90000"/>
              </a:lnSpc>
            </a:pPr>
            <a:r>
              <a:rPr lang="pt-BR" altLang="pt-BR" sz="3600"/>
              <a:t>O Valor </a:t>
            </a:r>
            <a:r>
              <a:rPr lang="en-US" altLang="pt-BR" sz="3600"/>
              <a:t>Agregado</a:t>
            </a:r>
            <a:r>
              <a:rPr lang="pt-BR" altLang="pt-BR" sz="3600"/>
              <a:t> (“Earned Value”) é de </a:t>
            </a:r>
            <a:r>
              <a:rPr lang="pt-BR" altLang="pt-BR" sz="3600" b="1"/>
              <a:t>$10.000</a:t>
            </a:r>
            <a:r>
              <a:rPr lang="pt-BR" altLang="pt-BR" sz="3600"/>
              <a:t>!</a:t>
            </a:r>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2057400" lvl="2" indent="-685800" eaLnBrk="1" hangingPunct="1">
              <a:lnSpc>
                <a:spcPct val="90000"/>
              </a:lnSpc>
              <a:buFont typeface="Wingdings" panose="05000000000000000000" pitchFamily="2" charset="2"/>
              <a:buChar char="§"/>
            </a:pPr>
            <a:endParaRPr lang="pt-BR" altLang="pt-BR"/>
          </a:p>
          <a:p>
            <a:pPr marL="914400" indent="-914400" eaLnBrk="1" hangingPunct="1">
              <a:lnSpc>
                <a:spcPct val="90000"/>
              </a:lnSpc>
            </a:pPr>
            <a:endParaRPr lang="pt-BR" altLang="pt-BR" sz="3600"/>
          </a:p>
        </p:txBody>
      </p:sp>
      <p:sp>
        <p:nvSpPr>
          <p:cNvPr id="199683"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r>
              <a:rPr lang="pt-BR" altLang="pt-BR" sz="4000" b="1" dirty="0">
                <a:solidFill>
                  <a:srgbClr val="00A4DE"/>
                </a:solidFill>
                <a:latin typeface="+mn-lt"/>
                <a:ea typeface="Verdana" panose="020B0604030504040204" pitchFamily="34" charset="0"/>
                <a:cs typeface="Verdana" panose="020B0604030504040204" pitchFamily="34" charset="0"/>
              </a:rPr>
              <a:t> (</a:t>
            </a:r>
            <a:r>
              <a:rPr lang="en-US" altLang="pt-BR" sz="4000" b="1" dirty="0">
                <a:solidFill>
                  <a:srgbClr val="00A4DE"/>
                </a:solidFill>
                <a:latin typeface="+mn-lt"/>
                <a:ea typeface="Verdana" panose="020B0604030504040204" pitchFamily="34" charset="0"/>
                <a:cs typeface="Verdana" panose="020B0604030504040204" pitchFamily="34" charset="0"/>
              </a:rPr>
              <a:t>VA</a:t>
            </a:r>
            <a:r>
              <a:rPr lang="pt-BR" altLang="pt-BR" sz="4000" b="1" dirty="0">
                <a:solidFill>
                  <a:srgbClr val="00A4DE"/>
                </a:solidFill>
                <a:latin typeface="+mn-lt"/>
                <a:ea typeface="Verdana" panose="020B0604030504040204" pitchFamily="34" charset="0"/>
                <a:cs typeface="Verdana" panose="020B0604030504040204" pitchFamily="34" charset="0"/>
              </a:rPr>
              <a:t>)</a:t>
            </a:r>
          </a:p>
        </p:txBody>
      </p:sp>
      <p:pic>
        <p:nvPicPr>
          <p:cNvPr id="19968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6263" y="2595563"/>
            <a:ext cx="54864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5">
            <a:hlinkClick r:id="" action="ppaction://ole?verb=0"/>
          </p:cNvPr>
          <p:cNvGraphicFramePr>
            <a:graphicFrameLocks/>
          </p:cNvGraphicFramePr>
          <p:nvPr/>
        </p:nvGraphicFramePr>
        <p:xfrm>
          <a:off x="2409826" y="6962775"/>
          <a:ext cx="1423988" cy="2733675"/>
        </p:xfrm>
        <a:graphic>
          <a:graphicData uri="http://schemas.openxmlformats.org/presentationml/2006/ole">
            <mc:AlternateContent xmlns:mc="http://schemas.openxmlformats.org/markup-compatibility/2006">
              <mc:Choice xmlns:v="urn:schemas-microsoft-com:vml" Requires="v">
                <p:oleObj name="Clip" r:id="rId4" imgW="1253536" imgH="2405649" progId="MS_ClipArt_Gallery.2">
                  <p:embed/>
                </p:oleObj>
              </mc:Choice>
              <mc:Fallback>
                <p:oleObj name="Clip" r:id="rId4" imgW="1253536" imgH="2405649" progId="MS_ClipArt_Gallery.2">
                  <p:embed/>
                  <p:pic>
                    <p:nvPicPr>
                      <p:cNvPr id="7" name="Object 5">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826" y="6962775"/>
                        <a:ext cx="1423988"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AutoShape 6"/>
          <p:cNvSpPr>
            <a:spLocks noChangeArrowheads="1"/>
          </p:cNvSpPr>
          <p:nvPr/>
        </p:nvSpPr>
        <p:spPr bwMode="auto">
          <a:xfrm flipH="1">
            <a:off x="4588670" y="6548438"/>
            <a:ext cx="3955256" cy="1340645"/>
          </a:xfrm>
          <a:prstGeom prst="wedgeRoundRectCallout">
            <a:avLst>
              <a:gd name="adj1" fmla="val 61310"/>
              <a:gd name="adj2" fmla="val 26167"/>
              <a:gd name="adj3" fmla="val 166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endParaRPr lang="pt-BR" altLang="pt-BR" sz="3300">
              <a:solidFill>
                <a:srgbClr val="000000"/>
              </a:solidFill>
            </a:endParaRPr>
          </a:p>
          <a:p>
            <a:pPr algn="ctr" defTabSz="1371600"/>
            <a:r>
              <a:rPr lang="pt-BR" altLang="pt-BR" sz="3300">
                <a:solidFill>
                  <a:srgbClr val="000000"/>
                </a:solidFill>
              </a:rPr>
              <a:t>Estamos atrasados!</a:t>
            </a:r>
          </a:p>
          <a:p>
            <a:pPr algn="ctr" defTabSz="1371600">
              <a:spcBef>
                <a:spcPct val="20000"/>
              </a:spcBef>
            </a:pPr>
            <a:endParaRPr lang="pt-BR" altLang="pt-BR" sz="2700" b="1">
              <a:solidFill>
                <a:srgbClr val="3333CC"/>
              </a:solidFill>
            </a:endParaRPr>
          </a:p>
        </p:txBody>
      </p:sp>
    </p:spTree>
    <p:extLst>
      <p:ext uri="{BB962C8B-B14F-4D97-AF65-F5344CB8AC3E}">
        <p14:creationId xmlns:p14="http://schemas.microsoft.com/office/powerpoint/2010/main" val="39488837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1" name="Line 3"/>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2" name="Line 4"/>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3" name="Line 5"/>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4" name="Text Box 6"/>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201735" name="Text Box 7"/>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1736" name="Text Box 10"/>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201737" name="Line 1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8" name="Rectangle 13"/>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201739" name="Text Box 14"/>
          <p:cNvSpPr txBox="1">
            <a:spLocks noChangeArrowheads="1"/>
          </p:cNvSpPr>
          <p:nvPr/>
        </p:nvSpPr>
        <p:spPr bwMode="auto">
          <a:xfrm>
            <a:off x="4544203"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201740" name="Text Box 15"/>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201741" name="Line 17"/>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42" name="Text Box 18"/>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201743" name="Text Box 19"/>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201744" name="Freeform 21"/>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1745" name="Text Box 22"/>
          <p:cNvSpPr txBox="1">
            <a:spLocks noChangeArrowheads="1"/>
          </p:cNvSpPr>
          <p:nvPr/>
        </p:nvSpPr>
        <p:spPr bwMode="auto">
          <a:xfrm>
            <a:off x="4457701" y="61722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201746" name="Freeform 23"/>
          <p:cNvSpPr>
            <a:spLocks/>
          </p:cNvSpPr>
          <p:nvPr/>
        </p:nvSpPr>
        <p:spPr bwMode="auto">
          <a:xfrm>
            <a:off x="2057400" y="7086600"/>
            <a:ext cx="2286000" cy="695769"/>
          </a:xfrm>
          <a:custGeom>
            <a:avLst/>
            <a:gdLst>
              <a:gd name="T0" fmla="*/ 0 w 960"/>
              <a:gd name="T1" fmla="*/ 2147483646 h 336"/>
              <a:gd name="T2" fmla="*/ 2147483646 w 960"/>
              <a:gd name="T3" fmla="*/ 2147483646 h 336"/>
              <a:gd name="T4" fmla="*/ 2147483646 w 960"/>
              <a:gd name="T5" fmla="*/ 2147483646 h 336"/>
              <a:gd name="T6" fmla="*/ 2147483646 w 960"/>
              <a:gd name="T7" fmla="*/ 0 h 336"/>
              <a:gd name="T8" fmla="*/ 0 60000 65536"/>
              <a:gd name="T9" fmla="*/ 0 60000 65536"/>
              <a:gd name="T10" fmla="*/ 0 60000 65536"/>
              <a:gd name="T11" fmla="*/ 0 60000 65536"/>
              <a:gd name="T12" fmla="*/ 0 w 960"/>
              <a:gd name="T13" fmla="*/ 0 h 336"/>
              <a:gd name="T14" fmla="*/ 960 w 960"/>
              <a:gd name="T15" fmla="*/ 336 h 336"/>
            </a:gdLst>
            <a:ahLst/>
            <a:cxnLst>
              <a:cxn ang="T8">
                <a:pos x="T0" y="T1"/>
              </a:cxn>
              <a:cxn ang="T9">
                <a:pos x="T2" y="T3"/>
              </a:cxn>
              <a:cxn ang="T10">
                <a:pos x="T4" y="T5"/>
              </a:cxn>
              <a:cxn ang="T11">
                <a:pos x="T6" y="T7"/>
              </a:cxn>
            </a:cxnLst>
            <a:rect l="T12" t="T13" r="T14" b="T15"/>
            <a:pathLst>
              <a:path w="960" h="336">
                <a:moveTo>
                  <a:pt x="0" y="336"/>
                </a:moveTo>
                <a:cubicBezTo>
                  <a:pt x="172" y="332"/>
                  <a:pt x="344" y="328"/>
                  <a:pt x="480" y="288"/>
                </a:cubicBezTo>
                <a:cubicBezTo>
                  <a:pt x="616" y="248"/>
                  <a:pt x="736" y="144"/>
                  <a:pt x="816" y="96"/>
                </a:cubicBezTo>
                <a:cubicBezTo>
                  <a:pt x="896" y="48"/>
                  <a:pt x="928" y="24"/>
                  <a:pt x="960" y="0"/>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1747" name="Text Box 24"/>
          <p:cNvSpPr txBox="1">
            <a:spLocks noChangeArrowheads="1"/>
          </p:cNvSpPr>
          <p:nvPr/>
        </p:nvSpPr>
        <p:spPr bwMode="auto">
          <a:xfrm>
            <a:off x="4457701" y="7086601"/>
            <a:ext cx="589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CCCCFF"/>
                </a:solidFill>
              </a:rPr>
              <a:t>VA</a:t>
            </a:r>
            <a:endParaRPr lang="pt-BR" altLang="pt-BR" b="1">
              <a:solidFill>
                <a:srgbClr val="CCCCFF"/>
              </a:solidFill>
            </a:endParaRPr>
          </a:p>
        </p:txBody>
      </p:sp>
      <p:sp>
        <p:nvSpPr>
          <p:cNvPr id="201748" name="Line 25"/>
          <p:cNvSpPr>
            <a:spLocks noChangeShapeType="1"/>
          </p:cNvSpPr>
          <p:nvPr/>
        </p:nvSpPr>
        <p:spPr bwMode="auto">
          <a:xfrm flipH="1">
            <a:off x="2057400" y="710565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49" name="Text Box 26"/>
          <p:cNvSpPr txBox="1">
            <a:spLocks noChangeArrowheads="1"/>
          </p:cNvSpPr>
          <p:nvPr/>
        </p:nvSpPr>
        <p:spPr bwMode="auto">
          <a:xfrm>
            <a:off x="985838" y="687705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10.000</a:t>
            </a:r>
          </a:p>
        </p:txBody>
      </p:sp>
      <p:sp>
        <p:nvSpPr>
          <p:cNvPr id="201750" name="Text Box 27"/>
          <p:cNvSpPr txBox="1">
            <a:spLocks noChangeArrowheads="1"/>
          </p:cNvSpPr>
          <p:nvPr/>
        </p:nvSpPr>
        <p:spPr bwMode="auto">
          <a:xfrm>
            <a:off x="228601" y="6924676"/>
            <a:ext cx="912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VA</a:t>
            </a:r>
            <a:r>
              <a:rPr lang="pt-BR" altLang="pt-BR" b="1" baseline="-25000">
                <a:solidFill>
                  <a:srgbClr val="000000"/>
                </a:solidFill>
              </a:rPr>
              <a:t>i</a:t>
            </a:r>
            <a:r>
              <a:rPr lang="pt-BR" altLang="pt-BR" b="1">
                <a:solidFill>
                  <a:srgbClr val="000000"/>
                </a:solidFill>
              </a:rPr>
              <a:t> =</a:t>
            </a:r>
          </a:p>
        </p:txBody>
      </p:sp>
      <p:sp>
        <p:nvSpPr>
          <p:cNvPr id="201751" name="Rectangle 28"/>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r>
              <a:rPr lang="pt-BR" altLang="pt-BR" sz="4000" b="1" dirty="0">
                <a:solidFill>
                  <a:srgbClr val="00A4DE"/>
                </a:solidFill>
                <a:latin typeface="+mn-lt"/>
                <a:ea typeface="Verdana" panose="020B0604030504040204" pitchFamily="34" charset="0"/>
                <a:cs typeface="Verdana" panose="020B0604030504040204" pitchFamily="34" charset="0"/>
              </a:rPr>
              <a:t> (</a:t>
            </a:r>
            <a:r>
              <a:rPr lang="en-US" altLang="pt-BR" sz="4000" b="1" dirty="0">
                <a:solidFill>
                  <a:srgbClr val="00A4DE"/>
                </a:solidFill>
                <a:latin typeface="+mn-lt"/>
                <a:ea typeface="Verdana" panose="020B0604030504040204" pitchFamily="34" charset="0"/>
                <a:cs typeface="Verdana" panose="020B0604030504040204" pitchFamily="34" charset="0"/>
              </a:rPr>
              <a:t>VA</a:t>
            </a:r>
            <a:r>
              <a:rPr lang="pt-BR" altLang="pt-BR" sz="4000" b="1" dirty="0">
                <a:solidFill>
                  <a:srgbClr val="00A4DE"/>
                </a:solidFill>
                <a:latin typeface="+mn-lt"/>
                <a:ea typeface="Verdana" panose="020B0604030504040204" pitchFamily="34" charset="0"/>
                <a:cs typeface="Verdana" panose="020B0604030504040204" pitchFamily="34" charset="0"/>
              </a:rPr>
              <a:t>)</a:t>
            </a:r>
          </a:p>
        </p:txBody>
      </p:sp>
      <p:sp>
        <p:nvSpPr>
          <p:cNvPr id="201752" name="Text Box 29"/>
          <p:cNvSpPr txBox="1">
            <a:spLocks noChangeArrowheads="1"/>
          </p:cNvSpPr>
          <p:nvPr/>
        </p:nvSpPr>
        <p:spPr bwMode="auto">
          <a:xfrm>
            <a:off x="8748959" y="1902655"/>
            <a:ext cx="4381009"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rPr>
              <a:t>Planejado: 2 atividades = 20.000</a:t>
            </a:r>
          </a:p>
          <a:p>
            <a:pPr algn="ctr" defTabSz="1371600"/>
            <a:r>
              <a:rPr lang="pt-BR" altLang="pt-BR" sz="2100" b="1">
                <a:solidFill>
                  <a:srgbClr val="000000"/>
                </a:solidFill>
              </a:rPr>
              <a:t>Executado: 1 atividade</a:t>
            </a:r>
          </a:p>
        </p:txBody>
      </p:sp>
      <p:sp>
        <p:nvSpPr>
          <p:cNvPr id="201753" name="Text Box 9"/>
          <p:cNvSpPr txBox="1">
            <a:spLocks noChangeArrowheads="1"/>
          </p:cNvSpPr>
          <p:nvPr/>
        </p:nvSpPr>
        <p:spPr bwMode="auto">
          <a:xfrm>
            <a:off x="107158" y="1607345"/>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01754"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55"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1756"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57"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58"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35" name="Conector reto 34"/>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80028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idx="4294967295"/>
          </p:nvPr>
        </p:nvSpPr>
        <p:spPr bwMode="auto">
          <a:xfrm>
            <a:off x="457200" y="1714500"/>
            <a:ext cx="13258800" cy="3213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600" b="1"/>
              <a:t>VPr – Variação de Prazo (ou“Schedule Variance” – SV)</a:t>
            </a:r>
          </a:p>
          <a:p>
            <a:pPr marL="914400" indent="-914400" eaLnBrk="1" hangingPunct="1">
              <a:buNone/>
            </a:pPr>
            <a:endParaRPr lang="pt-BR" altLang="pt-BR" sz="3600" b="1"/>
          </a:p>
          <a:p>
            <a:pPr marL="914400" indent="-914400" eaLnBrk="1" hangingPunct="1"/>
            <a:r>
              <a:rPr lang="pt-BR" altLang="pt-BR" sz="3600"/>
              <a:t>É a diferença entre o trabalho realizado e o trabalho programado, expressa em moeda corrente.</a:t>
            </a:r>
          </a:p>
          <a:p>
            <a:pPr marL="914400" indent="-914400" eaLnBrk="1" hangingPunct="1"/>
            <a:r>
              <a:rPr lang="pt-BR" altLang="pt-BR" sz="3600"/>
              <a:t>Fórmula:    VPr = </a:t>
            </a:r>
            <a:r>
              <a:rPr lang="en-US" altLang="pt-BR" sz="3600"/>
              <a:t>VA</a:t>
            </a:r>
            <a:r>
              <a:rPr lang="pt-BR" altLang="pt-BR" sz="3600"/>
              <a:t> – </a:t>
            </a:r>
            <a:r>
              <a:rPr lang="en-US" altLang="pt-BR" sz="3600"/>
              <a:t>VP</a:t>
            </a:r>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2057400" lvl="2" indent="-685800" eaLnBrk="1" hangingPunct="1">
              <a:buFont typeface="Wingdings" panose="05000000000000000000" pitchFamily="2" charset="2"/>
              <a:buChar char="§"/>
            </a:pPr>
            <a:endParaRPr lang="pt-BR" altLang="pt-BR"/>
          </a:p>
          <a:p>
            <a:pPr marL="914400" indent="-914400" eaLnBrk="1" hangingPunct="1"/>
            <a:endParaRPr lang="pt-BR" altLang="pt-BR" sz="3600"/>
          </a:p>
        </p:txBody>
      </p:sp>
      <p:sp>
        <p:nvSpPr>
          <p:cNvPr id="203779"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en-US" altLang="pt-BR" sz="4000" b="1" dirty="0" err="1">
                <a:solidFill>
                  <a:srgbClr val="00A4DE"/>
                </a:solidFill>
                <a:latin typeface="+mn-lt"/>
                <a:ea typeface="Verdana" panose="020B0604030504040204" pitchFamily="34" charset="0"/>
                <a:cs typeface="Verdana" panose="020B0604030504040204" pitchFamily="34" charset="0"/>
              </a:rPr>
              <a:t>Variação</a:t>
            </a:r>
            <a:r>
              <a:rPr lang="en-US" altLang="pt-BR" sz="4000" b="1" dirty="0">
                <a:solidFill>
                  <a:srgbClr val="00A4DE"/>
                </a:solidFill>
                <a:latin typeface="+mn-lt"/>
                <a:ea typeface="Verdana" panose="020B0604030504040204" pitchFamily="34" charset="0"/>
                <a:cs typeface="Verdana" panose="020B0604030504040204" pitchFamily="34" charset="0"/>
              </a:rPr>
              <a:t> do </a:t>
            </a:r>
            <a:r>
              <a:rPr lang="en-US" altLang="pt-BR" sz="4000" b="1" dirty="0" err="1">
                <a:solidFill>
                  <a:srgbClr val="00A4DE"/>
                </a:solidFill>
                <a:latin typeface="+mn-lt"/>
                <a:ea typeface="Verdana" panose="020B0604030504040204" pitchFamily="34" charset="0"/>
                <a:cs typeface="Verdana" panose="020B0604030504040204" pitchFamily="34" charset="0"/>
              </a:rPr>
              <a:t>Prazo</a:t>
            </a:r>
            <a:r>
              <a:rPr lang="en-US" altLang="pt-BR" sz="4000" b="1" dirty="0">
                <a:solidFill>
                  <a:srgbClr val="00A4DE"/>
                </a:solidFill>
                <a:latin typeface="+mn-lt"/>
                <a:ea typeface="Verdana" panose="020B0604030504040204" pitchFamily="34" charset="0"/>
                <a:cs typeface="Verdana" panose="020B0604030504040204" pitchFamily="34" charset="0"/>
              </a:rPr>
              <a:t> (</a:t>
            </a:r>
            <a:r>
              <a:rPr lang="en-US" altLang="pt-BR" sz="4000" b="1" dirty="0" err="1">
                <a:solidFill>
                  <a:srgbClr val="00A4DE"/>
                </a:solidFill>
                <a:latin typeface="+mn-lt"/>
                <a:ea typeface="Verdana" panose="020B0604030504040204" pitchFamily="34" charset="0"/>
                <a:cs typeface="Verdana" panose="020B0604030504040204" pitchFamily="34" charset="0"/>
              </a:rPr>
              <a:t>VPr</a:t>
            </a:r>
            <a:r>
              <a:rPr lang="en-US" altLang="pt-BR" sz="4000" b="1" dirty="0">
                <a:solidFill>
                  <a:srgbClr val="00A4DE"/>
                </a:solidFill>
                <a:latin typeface="+mn-lt"/>
                <a:ea typeface="Verdana" panose="020B0604030504040204" pitchFamily="34" charset="0"/>
                <a:cs typeface="Verdana" panose="020B0604030504040204" pitchFamily="34" charset="0"/>
              </a:rPr>
              <a:t>)</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03780" name="Text Box 5"/>
          <p:cNvSpPr txBox="1">
            <a:spLocks noChangeArrowheads="1"/>
          </p:cNvSpPr>
          <p:nvPr/>
        </p:nvSpPr>
        <p:spPr bwMode="auto">
          <a:xfrm>
            <a:off x="6965157" y="5686425"/>
            <a:ext cx="606909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VPr = </a:t>
            </a:r>
            <a:r>
              <a:rPr lang="en-US" altLang="pt-BR" sz="3000">
                <a:solidFill>
                  <a:srgbClr val="000000"/>
                </a:solidFill>
              </a:rPr>
              <a:t>VA - VP</a:t>
            </a:r>
            <a:endParaRPr lang="pt-BR" altLang="pt-BR" sz="3000">
              <a:solidFill>
                <a:srgbClr val="000000"/>
              </a:solidFill>
            </a:endParaRPr>
          </a:p>
          <a:p>
            <a:pPr marL="914400" indent="-914400" defTabSz="1371600">
              <a:spcBef>
                <a:spcPct val="20000"/>
              </a:spcBef>
            </a:pPr>
            <a:r>
              <a:rPr lang="pt-BR" altLang="pt-BR" sz="3000">
                <a:solidFill>
                  <a:srgbClr val="000000"/>
                </a:solidFill>
              </a:rPr>
              <a:t>VPr = $10.000 – $20.000</a:t>
            </a:r>
          </a:p>
          <a:p>
            <a:pPr marL="914400" indent="-914400" defTabSz="1371600">
              <a:spcBef>
                <a:spcPct val="20000"/>
              </a:spcBef>
            </a:pPr>
            <a:r>
              <a:rPr lang="pt-BR" altLang="pt-BR" sz="3000">
                <a:solidFill>
                  <a:srgbClr val="000000"/>
                </a:solidFill>
              </a:rPr>
              <a:t>VPr = - $10.000 </a:t>
            </a:r>
          </a:p>
          <a:p>
            <a:pPr marL="914400" indent="-914400" defTabSz="1371600">
              <a:spcBef>
                <a:spcPct val="20000"/>
              </a:spcBef>
            </a:pPr>
            <a:r>
              <a:rPr lang="pt-BR" altLang="pt-BR" sz="3000">
                <a:solidFill>
                  <a:srgbClr val="000000"/>
                </a:solidFill>
              </a:rPr>
              <a:t>(negativo = cronograma atrasado)</a:t>
            </a:r>
            <a:endParaRPr lang="en-US" altLang="pt-BR" sz="3000">
              <a:solidFill>
                <a:srgbClr val="000000"/>
              </a:solidFill>
            </a:endParaRPr>
          </a:p>
        </p:txBody>
      </p:sp>
      <p:pic>
        <p:nvPicPr>
          <p:cNvPr id="20378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5684045"/>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20045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5">
            <a:extLst>
              <a:ext uri="{FF2B5EF4-FFF2-40B4-BE49-F238E27FC236}">
                <a16:creationId xmlns:a16="http://schemas.microsoft.com/office/drawing/2014/main" id="{1DC11329-96EE-451A-8601-26A1E14262C8}"/>
              </a:ext>
            </a:extLst>
          </p:cNvPr>
          <p:cNvSpPr/>
          <p:nvPr/>
        </p:nvSpPr>
        <p:spPr>
          <a:xfrm>
            <a:off x="53245" y="2335188"/>
            <a:ext cx="5431619" cy="5715000"/>
          </a:xfrm>
          <a:prstGeom prst="ellipse">
            <a:avLst/>
          </a:prstGeom>
          <a:noFill/>
          <a:ln w="19050" cap="flat" cmpd="sng" algn="ctr">
            <a:solidFill>
              <a:sysClr val="window" lastClr="FFFFFF">
                <a:lumMod val="85000"/>
              </a:sysClr>
            </a:solidFill>
            <a:prstDash val="solid"/>
          </a:ln>
          <a:effectLst>
            <a:reflection blurRad="6350" stA="52000" endA="300" endPos="35000" dir="5400000" sy="-100000" algn="bl" rotWithShape="0"/>
          </a:effectLst>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7" name="Rectangle 12">
            <a:extLst>
              <a:ext uri="{FF2B5EF4-FFF2-40B4-BE49-F238E27FC236}">
                <a16:creationId xmlns:a16="http://schemas.microsoft.com/office/drawing/2014/main" id="{3BE019C4-F066-429A-BF3F-D8F378E69020}"/>
              </a:ext>
            </a:extLst>
          </p:cNvPr>
          <p:cNvSpPr/>
          <p:nvPr/>
        </p:nvSpPr>
        <p:spPr>
          <a:xfrm>
            <a:off x="6996543" y="4088786"/>
            <a:ext cx="6001763" cy="2350859"/>
          </a:xfrm>
          <a:prstGeom prst="rect">
            <a:avLst/>
          </a:pr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8" name="Freeform 10">
            <a:extLst>
              <a:ext uri="{FF2B5EF4-FFF2-40B4-BE49-F238E27FC236}">
                <a16:creationId xmlns:a16="http://schemas.microsoft.com/office/drawing/2014/main" id="{E30C02B0-C9BE-4AE6-8E93-DC42296A91F0}"/>
              </a:ext>
            </a:extLst>
          </p:cNvPr>
          <p:cNvSpPr>
            <a:spLocks/>
          </p:cNvSpPr>
          <p:nvPr/>
        </p:nvSpPr>
        <p:spPr bwMode="auto">
          <a:xfrm flipH="1" flipV="1">
            <a:off x="6196439" y="6638582"/>
            <a:ext cx="6801867" cy="3355068"/>
          </a:xfrm>
          <a:custGeom>
            <a:avLst/>
            <a:gdLst>
              <a:gd name="T0" fmla="*/ 2930525 w 1846"/>
              <a:gd name="T1" fmla="*/ 1951037 h 1229"/>
              <a:gd name="T2" fmla="*/ 2930525 w 1846"/>
              <a:gd name="T3" fmla="*/ 1473199 h 1229"/>
              <a:gd name="T4" fmla="*/ 2811463 w 1846"/>
              <a:gd name="T5" fmla="*/ 1473199 h 1229"/>
              <a:gd name="T6" fmla="*/ 2811463 w 1846"/>
              <a:gd name="T7" fmla="*/ 0 h 1229"/>
              <a:gd name="T8" fmla="*/ 0 w 1846"/>
              <a:gd name="T9" fmla="*/ 0 h 1229"/>
              <a:gd name="T10" fmla="*/ 0 w 1846"/>
              <a:gd name="T11" fmla="*/ 1835150 h 1229"/>
              <a:gd name="T12" fmla="*/ 2452688 w 1846"/>
              <a:gd name="T13" fmla="*/ 1835150 h 1229"/>
              <a:gd name="T14" fmla="*/ 2452688 w 1846"/>
              <a:gd name="T15" fmla="*/ 1951037 h 1229"/>
              <a:gd name="T16" fmla="*/ 2930525 w 1846"/>
              <a:gd name="T17" fmla="*/ 1951037 h 12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46"/>
              <a:gd name="T28" fmla="*/ 0 h 1229"/>
              <a:gd name="T29" fmla="*/ 1846 w 1846"/>
              <a:gd name="T30" fmla="*/ 1229 h 12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46" h="1229">
                <a:moveTo>
                  <a:pt x="1846" y="1229"/>
                </a:moveTo>
                <a:lnTo>
                  <a:pt x="1846" y="928"/>
                </a:lnTo>
                <a:lnTo>
                  <a:pt x="1771" y="928"/>
                </a:lnTo>
                <a:lnTo>
                  <a:pt x="1771" y="0"/>
                </a:lnTo>
                <a:lnTo>
                  <a:pt x="0" y="0"/>
                </a:lnTo>
                <a:lnTo>
                  <a:pt x="0" y="1156"/>
                </a:lnTo>
                <a:lnTo>
                  <a:pt x="1545" y="1156"/>
                </a:lnTo>
                <a:lnTo>
                  <a:pt x="1545" y="1229"/>
                </a:lnTo>
                <a:lnTo>
                  <a:pt x="1846" y="1229"/>
                </a:lnTo>
                <a:close/>
              </a:path>
            </a:pathLst>
          </a:cu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9" name="Pentagon 11">
            <a:extLst>
              <a:ext uri="{FF2B5EF4-FFF2-40B4-BE49-F238E27FC236}">
                <a16:creationId xmlns:a16="http://schemas.microsoft.com/office/drawing/2014/main" id="{8CF4A1AE-E68A-4514-9BFB-01502E062AFE}"/>
              </a:ext>
            </a:extLst>
          </p:cNvPr>
          <p:cNvSpPr/>
          <p:nvPr/>
        </p:nvSpPr>
        <p:spPr>
          <a:xfrm rot="3756051" flipV="1">
            <a:off x="5506575" y="6079628"/>
            <a:ext cx="1143000" cy="685800"/>
          </a:xfrm>
          <a:prstGeom prst="homePlate">
            <a:avLst>
              <a:gd name="adj" fmla="val 84210"/>
            </a:avLst>
          </a:prstGeom>
          <a:solidFill>
            <a:srgbClr val="EEECE1">
              <a:lumMod val="25000"/>
            </a:srgbClr>
          </a:solidFill>
          <a:ln w="25400" cap="flat" cmpd="sng" algn="ctr">
            <a:noFill/>
            <a:prstDash val="solid"/>
          </a:ln>
          <a:effectLst/>
          <a:scene3d>
            <a:camera prst="orthographicFront"/>
            <a:lightRig rig="threePt" dir="t"/>
          </a:scene3d>
          <a:sp3d>
            <a:bevelT w="114300" prst="artDeco"/>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10" name="Freeform 10">
            <a:extLst>
              <a:ext uri="{FF2B5EF4-FFF2-40B4-BE49-F238E27FC236}">
                <a16:creationId xmlns:a16="http://schemas.microsoft.com/office/drawing/2014/main" id="{C2B9E8B9-D839-4500-AB3A-0765410EAF4A}"/>
              </a:ext>
            </a:extLst>
          </p:cNvPr>
          <p:cNvSpPr>
            <a:spLocks/>
          </p:cNvSpPr>
          <p:nvPr/>
        </p:nvSpPr>
        <p:spPr bwMode="auto">
          <a:xfrm flipH="1">
            <a:off x="6317939" y="1147058"/>
            <a:ext cx="6680367" cy="2736288"/>
          </a:xfrm>
          <a:custGeom>
            <a:avLst/>
            <a:gdLst>
              <a:gd name="T0" fmla="*/ 2930525 w 1846"/>
              <a:gd name="T1" fmla="*/ 1951037 h 1229"/>
              <a:gd name="T2" fmla="*/ 2930525 w 1846"/>
              <a:gd name="T3" fmla="*/ 1473199 h 1229"/>
              <a:gd name="T4" fmla="*/ 2811463 w 1846"/>
              <a:gd name="T5" fmla="*/ 1473199 h 1229"/>
              <a:gd name="T6" fmla="*/ 2811463 w 1846"/>
              <a:gd name="T7" fmla="*/ 0 h 1229"/>
              <a:gd name="T8" fmla="*/ 0 w 1846"/>
              <a:gd name="T9" fmla="*/ 0 h 1229"/>
              <a:gd name="T10" fmla="*/ 0 w 1846"/>
              <a:gd name="T11" fmla="*/ 1835150 h 1229"/>
              <a:gd name="T12" fmla="*/ 2452688 w 1846"/>
              <a:gd name="T13" fmla="*/ 1835150 h 1229"/>
              <a:gd name="T14" fmla="*/ 2452688 w 1846"/>
              <a:gd name="T15" fmla="*/ 1951037 h 1229"/>
              <a:gd name="T16" fmla="*/ 2930525 w 1846"/>
              <a:gd name="T17" fmla="*/ 1951037 h 12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46"/>
              <a:gd name="T28" fmla="*/ 0 h 1229"/>
              <a:gd name="T29" fmla="*/ 1846 w 1846"/>
              <a:gd name="T30" fmla="*/ 1229 h 12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46" h="1229">
                <a:moveTo>
                  <a:pt x="1846" y="1229"/>
                </a:moveTo>
                <a:lnTo>
                  <a:pt x="1846" y="928"/>
                </a:lnTo>
                <a:lnTo>
                  <a:pt x="1771" y="928"/>
                </a:lnTo>
                <a:lnTo>
                  <a:pt x="1771" y="0"/>
                </a:lnTo>
                <a:lnTo>
                  <a:pt x="0" y="0"/>
                </a:lnTo>
                <a:lnTo>
                  <a:pt x="0" y="1156"/>
                </a:lnTo>
                <a:lnTo>
                  <a:pt x="1545" y="1156"/>
                </a:lnTo>
                <a:lnTo>
                  <a:pt x="1545" y="1229"/>
                </a:lnTo>
                <a:lnTo>
                  <a:pt x="1846" y="1229"/>
                </a:lnTo>
                <a:close/>
              </a:path>
            </a:pathLst>
          </a:cu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000" kern="0" dirty="0">
              <a:solidFill>
                <a:prstClr val="white"/>
              </a:solidFill>
            </a:endParaRPr>
          </a:p>
        </p:txBody>
      </p:sp>
      <p:sp>
        <p:nvSpPr>
          <p:cNvPr id="11" name="Oval 1">
            <a:extLst>
              <a:ext uri="{FF2B5EF4-FFF2-40B4-BE49-F238E27FC236}">
                <a16:creationId xmlns:a16="http://schemas.microsoft.com/office/drawing/2014/main" id="{D091E68B-B522-4B3B-8069-732A6D1C70B4}"/>
              </a:ext>
            </a:extLst>
          </p:cNvPr>
          <p:cNvSpPr/>
          <p:nvPr/>
        </p:nvSpPr>
        <p:spPr>
          <a:xfrm>
            <a:off x="1117770" y="3051072"/>
            <a:ext cx="4392873" cy="4343400"/>
          </a:xfrm>
          <a:prstGeom prst="ellipse">
            <a:avLst/>
          </a:pr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reflection blurRad="6350" stA="52000" endA="300" endPos="35000" dir="5400000" sy="-100000" algn="bl" rotWithShape="0"/>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12" name="Pentagon 3">
            <a:extLst>
              <a:ext uri="{FF2B5EF4-FFF2-40B4-BE49-F238E27FC236}">
                <a16:creationId xmlns:a16="http://schemas.microsoft.com/office/drawing/2014/main" id="{7F407B5F-C090-4893-9EE0-49A75B264465}"/>
              </a:ext>
            </a:extLst>
          </p:cNvPr>
          <p:cNvSpPr/>
          <p:nvPr/>
        </p:nvSpPr>
        <p:spPr>
          <a:xfrm rot="17843949">
            <a:off x="5620874" y="3800477"/>
            <a:ext cx="1143000" cy="685800"/>
          </a:xfrm>
          <a:prstGeom prst="homePlate">
            <a:avLst>
              <a:gd name="adj" fmla="val 84210"/>
            </a:avLst>
          </a:prstGeom>
          <a:solidFill>
            <a:srgbClr val="9BBB59">
              <a:lumMod val="75000"/>
            </a:srgbClr>
          </a:solidFill>
          <a:ln w="25400" cap="flat" cmpd="sng" algn="ctr">
            <a:noFill/>
            <a:prstDash val="solid"/>
          </a:ln>
          <a:effectLst/>
          <a:scene3d>
            <a:camera prst="orthographicFront"/>
            <a:lightRig rig="threePt" dir="t"/>
          </a:scene3d>
          <a:sp3d>
            <a:bevelT w="114300" prst="artDeco"/>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13" name="Pentagon 4">
            <a:extLst>
              <a:ext uri="{FF2B5EF4-FFF2-40B4-BE49-F238E27FC236}">
                <a16:creationId xmlns:a16="http://schemas.microsoft.com/office/drawing/2014/main" id="{528D5E50-6AAF-40EE-90F8-453496CB5ED8}"/>
              </a:ext>
            </a:extLst>
          </p:cNvPr>
          <p:cNvSpPr/>
          <p:nvPr/>
        </p:nvSpPr>
        <p:spPr>
          <a:xfrm>
            <a:off x="6118239" y="4927992"/>
            <a:ext cx="1143000" cy="685800"/>
          </a:xfrm>
          <a:prstGeom prst="homePlate">
            <a:avLst>
              <a:gd name="adj" fmla="val 84210"/>
            </a:avLst>
          </a:prstGeom>
          <a:solidFill>
            <a:srgbClr val="1F497D">
              <a:lumMod val="75000"/>
            </a:srgbClr>
          </a:solidFill>
          <a:ln w="25400" cap="flat" cmpd="sng" algn="ctr">
            <a:noFill/>
            <a:prstDash val="solid"/>
          </a:ln>
          <a:effectLst/>
          <a:scene3d>
            <a:camera prst="orthographicFront"/>
            <a:lightRig rig="threePt" dir="t"/>
          </a:scene3d>
          <a:sp3d>
            <a:bevelT w="114300" prst="artDeco"/>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14" name="Oval 2">
            <a:extLst>
              <a:ext uri="{FF2B5EF4-FFF2-40B4-BE49-F238E27FC236}">
                <a16:creationId xmlns:a16="http://schemas.microsoft.com/office/drawing/2014/main" id="{CAC24707-3E67-4048-86B4-1ABB71209E5B}"/>
              </a:ext>
            </a:extLst>
          </p:cNvPr>
          <p:cNvSpPr/>
          <p:nvPr/>
        </p:nvSpPr>
        <p:spPr>
          <a:xfrm>
            <a:off x="4710543" y="4278288"/>
            <a:ext cx="1828800" cy="1943100"/>
          </a:xfrm>
          <a:prstGeom prst="ellipse">
            <a:avLst/>
          </a:prstGeom>
          <a:solidFill>
            <a:srgbClr val="EEECE1">
              <a:lumMod val="75000"/>
            </a:srgbClr>
          </a:solidFill>
          <a:ln w="9">
            <a:solidFill>
              <a:srgbClr val="000000"/>
            </a:solidFill>
            <a:miter lim="800000"/>
            <a:headEnd/>
            <a:tailEnd/>
          </a:ln>
          <a:effectLst/>
          <a:scene3d>
            <a:camera prst="orthographicFront"/>
            <a:lightRig rig="threePt" dir="t"/>
          </a:scene3d>
          <a:sp3d prstMaterial="metal">
            <a:bevelT w="139700" h="139700" prst="divot"/>
          </a:sp3d>
        </p:spPr>
        <p:txBody>
          <a:bodyPr/>
          <a:lstStyle/>
          <a:p>
            <a:pPr defTabSz="1371600" fontAlgn="auto">
              <a:spcBef>
                <a:spcPts val="0"/>
              </a:spcBef>
              <a:spcAft>
                <a:spcPts val="0"/>
              </a:spcAft>
              <a:defRPr/>
            </a:pPr>
            <a:endParaRPr lang="en-US" sz="2700" kern="0">
              <a:solidFill>
                <a:prstClr val="black"/>
              </a:solidFill>
            </a:endParaRPr>
          </a:p>
        </p:txBody>
      </p:sp>
      <p:sp>
        <p:nvSpPr>
          <p:cNvPr id="15" name="TextBox 19">
            <a:extLst>
              <a:ext uri="{FF2B5EF4-FFF2-40B4-BE49-F238E27FC236}">
                <a16:creationId xmlns:a16="http://schemas.microsoft.com/office/drawing/2014/main" id="{C7B9E306-3F4C-42AE-8DC0-2F6F74F29584}"/>
              </a:ext>
            </a:extLst>
          </p:cNvPr>
          <p:cNvSpPr txBox="1"/>
          <p:nvPr/>
        </p:nvSpPr>
        <p:spPr>
          <a:xfrm>
            <a:off x="1594595" y="4364468"/>
            <a:ext cx="2971800" cy="1754326"/>
          </a:xfrm>
          <a:prstGeom prst="rect">
            <a:avLst/>
          </a:prstGeom>
          <a:noFill/>
        </p:spPr>
        <p:txBody>
          <a:bodyPr wrap="square" rtlCol="0">
            <a:spAutoFit/>
          </a:bodyPr>
          <a:lstStyle/>
          <a:p>
            <a:pPr algn="ctr" fontAlgn="auto">
              <a:spcBef>
                <a:spcPts val="0"/>
              </a:spcBef>
              <a:spcAft>
                <a:spcPts val="0"/>
              </a:spcAft>
            </a:pPr>
            <a:r>
              <a:rPr lang="en-US" sz="3600" b="1" dirty="0" err="1">
                <a:solidFill>
                  <a:prstClr val="black"/>
                </a:solidFill>
                <a:latin typeface="+mn-lt"/>
                <a:cs typeface="Arial" panose="020B0604020202020204" pitchFamily="34" charset="0"/>
              </a:rPr>
              <a:t>Definir</a:t>
            </a:r>
            <a:r>
              <a:rPr lang="en-US" sz="3600" b="1" dirty="0">
                <a:solidFill>
                  <a:prstClr val="black"/>
                </a:solidFill>
                <a:latin typeface="+mn-lt"/>
                <a:cs typeface="Arial" panose="020B0604020202020204" pitchFamily="34" charset="0"/>
              </a:rPr>
              <a:t> </a:t>
            </a:r>
            <a:br>
              <a:rPr lang="en-US" sz="3600" b="1" dirty="0">
                <a:solidFill>
                  <a:prstClr val="black"/>
                </a:solidFill>
                <a:latin typeface="+mn-lt"/>
                <a:cs typeface="Arial" panose="020B0604020202020204" pitchFamily="34" charset="0"/>
              </a:rPr>
            </a:br>
            <a:r>
              <a:rPr lang="en-US" sz="3600" b="1" dirty="0">
                <a:solidFill>
                  <a:prstClr val="black"/>
                </a:solidFill>
                <a:latin typeface="+mn-lt"/>
                <a:cs typeface="Arial" panose="020B0604020202020204" pitchFamily="34" charset="0"/>
              </a:rPr>
              <a:t>as </a:t>
            </a:r>
            <a:br>
              <a:rPr lang="en-US" sz="3600" b="1" dirty="0">
                <a:solidFill>
                  <a:prstClr val="black"/>
                </a:solidFill>
                <a:latin typeface="+mn-lt"/>
                <a:cs typeface="Arial" panose="020B0604020202020204" pitchFamily="34" charset="0"/>
              </a:rPr>
            </a:br>
            <a:r>
              <a:rPr lang="en-US" sz="3600" b="1" dirty="0" err="1">
                <a:solidFill>
                  <a:prstClr val="black"/>
                </a:solidFill>
                <a:latin typeface="+mn-lt"/>
                <a:cs typeface="Arial" panose="020B0604020202020204" pitchFamily="34" charset="0"/>
              </a:rPr>
              <a:t>Atividades</a:t>
            </a:r>
            <a:endParaRPr lang="en-US" sz="4800" dirty="0">
              <a:solidFill>
                <a:prstClr val="black"/>
              </a:solidFill>
              <a:latin typeface="+mn-lt"/>
            </a:endParaRPr>
          </a:p>
        </p:txBody>
      </p:sp>
      <p:sp>
        <p:nvSpPr>
          <p:cNvPr id="16" name="TextBox 20">
            <a:extLst>
              <a:ext uri="{FF2B5EF4-FFF2-40B4-BE49-F238E27FC236}">
                <a16:creationId xmlns:a16="http://schemas.microsoft.com/office/drawing/2014/main" id="{38F2B1B4-8171-4DAE-AD9F-C56738D74228}"/>
              </a:ext>
            </a:extLst>
          </p:cNvPr>
          <p:cNvSpPr txBox="1"/>
          <p:nvPr/>
        </p:nvSpPr>
        <p:spPr>
          <a:xfrm>
            <a:off x="6694047" y="1147056"/>
            <a:ext cx="7076721" cy="1938992"/>
          </a:xfrm>
          <a:prstGeom prst="rect">
            <a:avLst/>
          </a:prstGeom>
          <a:noFill/>
        </p:spPr>
        <p:txBody>
          <a:bodyPr wrap="square" lIns="0" rIns="0" rtlCol="0">
            <a:spAutoFit/>
          </a:bodyPr>
          <a:lstStyle/>
          <a:p>
            <a:pPr fontAlgn="auto">
              <a:spcBef>
                <a:spcPts val="0"/>
              </a:spcBef>
              <a:spcAft>
                <a:spcPts val="0"/>
              </a:spcAft>
            </a:pPr>
            <a:r>
              <a:rPr lang="en-US" sz="3000" b="1" u="sng" dirty="0">
                <a:solidFill>
                  <a:prstClr val="black"/>
                </a:solidFill>
                <a:latin typeface="+mn-lt"/>
              </a:rPr>
              <a:t>Entradas </a:t>
            </a:r>
          </a:p>
          <a:p>
            <a:pPr marL="514350" indent="-514350" fontAlgn="auto">
              <a:spcBef>
                <a:spcPts val="0"/>
              </a:spcBef>
              <a:spcAft>
                <a:spcPts val="0"/>
              </a:spcAft>
              <a:buFont typeface="Wingdings" panose="05000000000000000000" pitchFamily="2" charset="2"/>
              <a:buChar char="ü"/>
            </a:pPr>
            <a:r>
              <a:rPr lang="en-US" sz="3000" dirty="0">
                <a:solidFill>
                  <a:prstClr val="black"/>
                </a:solidFill>
                <a:latin typeface="+mn-lt"/>
              </a:rPr>
              <a:t>Plano de </a:t>
            </a:r>
            <a:r>
              <a:rPr lang="en-US" sz="3000" dirty="0" err="1">
                <a:solidFill>
                  <a:prstClr val="black"/>
                </a:solidFill>
                <a:latin typeface="+mn-lt"/>
              </a:rPr>
              <a:t>gerenciamento</a:t>
            </a:r>
            <a:r>
              <a:rPr lang="en-US" sz="3000" dirty="0">
                <a:solidFill>
                  <a:prstClr val="black"/>
                </a:solidFill>
                <a:latin typeface="+mn-lt"/>
              </a:rPr>
              <a:t> do </a:t>
            </a:r>
            <a:r>
              <a:rPr lang="en-US" sz="3000" dirty="0" err="1">
                <a:solidFill>
                  <a:prstClr val="black"/>
                </a:solidFill>
                <a:latin typeface="+mn-lt"/>
              </a:rPr>
              <a:t>projeto</a:t>
            </a:r>
            <a:r>
              <a:rPr lang="en-US" sz="30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000" dirty="0" err="1">
                <a:solidFill>
                  <a:prstClr val="black"/>
                </a:solidFill>
                <a:latin typeface="+mn-lt"/>
              </a:rPr>
              <a:t>Fatores</a:t>
            </a:r>
            <a:r>
              <a:rPr lang="en-US" sz="3000" dirty="0">
                <a:solidFill>
                  <a:prstClr val="black"/>
                </a:solidFill>
                <a:latin typeface="+mn-lt"/>
              </a:rPr>
              <a:t> </a:t>
            </a:r>
            <a:r>
              <a:rPr lang="en-US" sz="3000" dirty="0" err="1">
                <a:solidFill>
                  <a:prstClr val="black"/>
                </a:solidFill>
                <a:latin typeface="+mn-lt"/>
              </a:rPr>
              <a:t>ambientais</a:t>
            </a:r>
            <a:r>
              <a:rPr lang="en-US" sz="30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000" dirty="0" err="1">
                <a:solidFill>
                  <a:prstClr val="black"/>
                </a:solidFill>
                <a:latin typeface="+mn-lt"/>
              </a:rPr>
              <a:t>Ativos</a:t>
            </a:r>
            <a:r>
              <a:rPr lang="en-US" sz="3000" dirty="0">
                <a:solidFill>
                  <a:prstClr val="black"/>
                </a:solidFill>
                <a:latin typeface="+mn-lt"/>
              </a:rPr>
              <a:t> de </a:t>
            </a:r>
            <a:r>
              <a:rPr lang="en-US" sz="3000" dirty="0" err="1">
                <a:solidFill>
                  <a:prstClr val="black"/>
                </a:solidFill>
                <a:latin typeface="+mn-lt"/>
              </a:rPr>
              <a:t>processos</a:t>
            </a:r>
            <a:r>
              <a:rPr lang="en-US" sz="3000" dirty="0">
                <a:solidFill>
                  <a:prstClr val="black"/>
                </a:solidFill>
                <a:latin typeface="+mn-lt"/>
              </a:rPr>
              <a:t> </a:t>
            </a:r>
            <a:r>
              <a:rPr lang="en-US" sz="3000" dirty="0" err="1">
                <a:solidFill>
                  <a:prstClr val="black"/>
                </a:solidFill>
                <a:latin typeface="+mn-lt"/>
              </a:rPr>
              <a:t>organizacionais</a:t>
            </a:r>
            <a:endParaRPr lang="en-US" sz="3000" dirty="0">
              <a:solidFill>
                <a:prstClr val="black"/>
              </a:solidFill>
              <a:latin typeface="+mn-lt"/>
            </a:endParaRPr>
          </a:p>
        </p:txBody>
      </p:sp>
      <p:sp>
        <p:nvSpPr>
          <p:cNvPr id="17" name="TextBox 21">
            <a:extLst>
              <a:ext uri="{FF2B5EF4-FFF2-40B4-BE49-F238E27FC236}">
                <a16:creationId xmlns:a16="http://schemas.microsoft.com/office/drawing/2014/main" id="{12B15D14-98B1-4FFB-8807-0A33DB0ACAA9}"/>
              </a:ext>
            </a:extLst>
          </p:cNvPr>
          <p:cNvSpPr txBox="1"/>
          <p:nvPr/>
        </p:nvSpPr>
        <p:spPr>
          <a:xfrm>
            <a:off x="6641976" y="6763681"/>
            <a:ext cx="6552728" cy="3323987"/>
          </a:xfrm>
          <a:prstGeom prst="rect">
            <a:avLst/>
          </a:prstGeom>
          <a:noFill/>
        </p:spPr>
        <p:txBody>
          <a:bodyPr wrap="square" lIns="0" rIns="0" rtlCol="0">
            <a:spAutoFit/>
          </a:bodyPr>
          <a:lstStyle>
            <a:defPPr>
              <a:defRPr lang="en-US"/>
            </a:defPPr>
            <a:lvl1pPr fontAlgn="auto">
              <a:spcBef>
                <a:spcPts val="0"/>
              </a:spcBef>
              <a:spcAft>
                <a:spcPts val="0"/>
              </a:spcAft>
              <a:defRPr sz="2000" b="1" u="sng">
                <a:solidFill>
                  <a:prstClr val="black"/>
                </a:solidFill>
                <a:latin typeface="Arial" panose="020B0604020202020204" pitchFamily="34" charset="0"/>
                <a:cs typeface="Arial" panose="020B0604020202020204" pitchFamily="34" charset="0"/>
              </a:defRPr>
            </a:lvl1pPr>
          </a:lstStyle>
          <a:p>
            <a:r>
              <a:rPr lang="en-US" sz="3000" dirty="0" err="1">
                <a:latin typeface="+mn-lt"/>
              </a:rPr>
              <a:t>Saídas</a:t>
            </a:r>
            <a:r>
              <a:rPr lang="en-US" sz="3000" dirty="0">
                <a:latin typeface="+mn-lt"/>
              </a:rPr>
              <a:t> </a:t>
            </a:r>
          </a:p>
          <a:p>
            <a:pPr marL="514350" indent="-514350">
              <a:buFont typeface="Wingdings" panose="05000000000000000000" pitchFamily="2" charset="2"/>
              <a:buChar char="ü"/>
            </a:pPr>
            <a:r>
              <a:rPr lang="en-US" sz="3000" b="0" u="none" dirty="0" err="1">
                <a:latin typeface="+mn-lt"/>
              </a:rPr>
              <a:t>Lista</a:t>
            </a:r>
            <a:r>
              <a:rPr lang="en-US" sz="3000" b="0" u="none" dirty="0">
                <a:latin typeface="+mn-lt"/>
              </a:rPr>
              <a:t> de </a:t>
            </a:r>
            <a:r>
              <a:rPr lang="en-US" sz="3000" b="0" u="none" dirty="0" err="1">
                <a:latin typeface="+mn-lt"/>
              </a:rPr>
              <a:t>atividades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Atributos</a:t>
            </a:r>
            <a:r>
              <a:rPr lang="en-US" sz="3000" b="0" u="none" dirty="0">
                <a:latin typeface="+mn-lt"/>
              </a:rPr>
              <a:t> das </a:t>
            </a:r>
            <a:r>
              <a:rPr lang="en-US" sz="3000" b="0" u="none" dirty="0" err="1">
                <a:latin typeface="+mn-lt"/>
              </a:rPr>
              <a:t>atividades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Lista</a:t>
            </a:r>
            <a:r>
              <a:rPr lang="en-US" sz="3000" b="0" u="none" dirty="0">
                <a:latin typeface="+mn-lt"/>
              </a:rPr>
              <a:t> de </a:t>
            </a:r>
            <a:r>
              <a:rPr lang="en-US" sz="3000" b="0" u="none" dirty="0" err="1">
                <a:latin typeface="+mn-lt"/>
              </a:rPr>
              <a:t>marcos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Solicitação</a:t>
            </a:r>
            <a:r>
              <a:rPr lang="en-US" sz="3000" b="0" u="none" dirty="0">
                <a:latin typeface="+mn-lt"/>
              </a:rPr>
              <a:t> de </a:t>
            </a:r>
            <a:r>
              <a:rPr lang="en-US" sz="3000" b="0" u="none" dirty="0" err="1">
                <a:latin typeface="+mn-lt"/>
              </a:rPr>
              <a:t>mudanças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Atualização</a:t>
            </a:r>
            <a:r>
              <a:rPr lang="en-US" sz="3000" b="0" u="none" dirty="0">
                <a:latin typeface="+mn-lt"/>
              </a:rPr>
              <a:t> do </a:t>
            </a:r>
            <a:r>
              <a:rPr lang="en-US" sz="3000" b="0" u="none" dirty="0" err="1">
                <a:latin typeface="+mn-lt"/>
              </a:rPr>
              <a:t>plano</a:t>
            </a:r>
            <a:r>
              <a:rPr lang="en-US" sz="3000" b="0" u="none" dirty="0">
                <a:latin typeface="+mn-lt"/>
              </a:rPr>
              <a:t> de Ger. Do </a:t>
            </a:r>
            <a:r>
              <a:rPr lang="en-US" sz="3000" b="0" u="none" dirty="0" err="1">
                <a:latin typeface="+mn-lt"/>
              </a:rPr>
              <a:t>projeto</a:t>
            </a:r>
            <a:endParaRPr lang="en-US" sz="3000" b="0" u="none" dirty="0">
              <a:latin typeface="+mn-lt"/>
            </a:endParaRPr>
          </a:p>
        </p:txBody>
      </p:sp>
      <p:sp>
        <p:nvSpPr>
          <p:cNvPr id="18" name="TextBox 22">
            <a:extLst>
              <a:ext uri="{FF2B5EF4-FFF2-40B4-BE49-F238E27FC236}">
                <a16:creationId xmlns:a16="http://schemas.microsoft.com/office/drawing/2014/main" id="{D2EE313A-AAA7-4492-A519-36DC2627A43F}"/>
              </a:ext>
            </a:extLst>
          </p:cNvPr>
          <p:cNvSpPr txBox="1"/>
          <p:nvPr/>
        </p:nvSpPr>
        <p:spPr>
          <a:xfrm>
            <a:off x="7298498" y="3990993"/>
            <a:ext cx="6001763" cy="2400657"/>
          </a:xfrm>
          <a:prstGeom prst="rect">
            <a:avLst/>
          </a:prstGeom>
          <a:noFill/>
        </p:spPr>
        <p:txBody>
          <a:bodyPr wrap="square" lIns="0" rIns="0" rtlCol="0">
            <a:spAutoFit/>
          </a:bodyPr>
          <a:lstStyle>
            <a:defPPr>
              <a:defRPr lang="en-US"/>
            </a:defPPr>
            <a:lvl1pPr fontAlgn="auto">
              <a:spcBef>
                <a:spcPts val="0"/>
              </a:spcBef>
              <a:spcAft>
                <a:spcPts val="0"/>
              </a:spcAft>
              <a:defRPr sz="2000" b="1" u="sng">
                <a:solidFill>
                  <a:prstClr val="black"/>
                </a:solidFill>
                <a:latin typeface="Arial" panose="020B0604020202020204" pitchFamily="34" charset="0"/>
                <a:cs typeface="Arial" panose="020B0604020202020204" pitchFamily="34" charset="0"/>
              </a:defRPr>
            </a:lvl1pPr>
          </a:lstStyle>
          <a:p>
            <a:r>
              <a:rPr lang="en-US" sz="3000" dirty="0">
                <a:latin typeface="+mn-lt"/>
              </a:rPr>
              <a:t>Ferramentas e </a:t>
            </a:r>
            <a:r>
              <a:rPr lang="en-US" sz="3000" dirty="0" err="1">
                <a:latin typeface="+mn-lt"/>
              </a:rPr>
              <a:t>Técnicas</a:t>
            </a:r>
            <a:endParaRPr lang="en-US" sz="3000" b="0" u="none" dirty="0">
              <a:latin typeface="+mn-lt"/>
            </a:endParaRPr>
          </a:p>
          <a:p>
            <a:pPr marL="514350" indent="-514350">
              <a:buFont typeface="Wingdings" panose="05000000000000000000" pitchFamily="2" charset="2"/>
              <a:buChar char="ü"/>
            </a:pPr>
            <a:r>
              <a:rPr lang="en-US" sz="3000" b="0" u="none" dirty="0" err="1">
                <a:latin typeface="+mn-lt"/>
              </a:rPr>
              <a:t>Opinião</a:t>
            </a:r>
            <a:r>
              <a:rPr lang="en-US" sz="3000" b="0" u="none" dirty="0">
                <a:latin typeface="+mn-lt"/>
              </a:rPr>
              <a:t> </a:t>
            </a:r>
            <a:r>
              <a:rPr lang="en-US" sz="3000" b="0" u="none" dirty="0" err="1">
                <a:latin typeface="+mn-lt"/>
              </a:rPr>
              <a:t>especializada</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Decomposição</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Planejam</a:t>
            </a:r>
            <a:r>
              <a:rPr lang="en-US" sz="3000" b="0" u="none" dirty="0">
                <a:latin typeface="+mn-lt"/>
              </a:rPr>
              <a:t>. </a:t>
            </a:r>
            <a:r>
              <a:rPr lang="en-US" sz="3000" b="0" u="none" dirty="0" err="1">
                <a:latin typeface="+mn-lt"/>
              </a:rPr>
              <a:t>em</a:t>
            </a:r>
            <a:r>
              <a:rPr lang="en-US" sz="3000" b="0" u="none" dirty="0">
                <a:latin typeface="+mn-lt"/>
              </a:rPr>
              <a:t> </a:t>
            </a:r>
            <a:r>
              <a:rPr lang="en-US" sz="3000" b="0" u="none" dirty="0" err="1">
                <a:latin typeface="+mn-lt"/>
              </a:rPr>
              <a:t>ondas</a:t>
            </a:r>
            <a:r>
              <a:rPr lang="en-US" sz="3000" b="0" u="none" dirty="0">
                <a:latin typeface="+mn-lt"/>
              </a:rPr>
              <a:t> </a:t>
            </a:r>
            <a:r>
              <a:rPr lang="en-US" sz="3000" b="0" u="none" dirty="0" err="1">
                <a:latin typeface="+mn-lt"/>
              </a:rPr>
              <a:t>Sucessivas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Reuniões</a:t>
            </a:r>
            <a:endParaRPr lang="en-US" sz="3000" dirty="0">
              <a:latin typeface="+mn-lt"/>
            </a:endParaRPr>
          </a:p>
        </p:txBody>
      </p:sp>
      <p:sp>
        <p:nvSpPr>
          <p:cNvPr id="19" name="Título 1">
            <a:extLst>
              <a:ext uri="{FF2B5EF4-FFF2-40B4-BE49-F238E27FC236}">
                <a16:creationId xmlns:a16="http://schemas.microsoft.com/office/drawing/2014/main" id="{DFB35581-52A2-4F9D-9437-795C34635C5B}"/>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289564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6" grpId="0"/>
      <p:bldP spid="17" grpId="0"/>
      <p:bldP spid="1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Line 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27" name="Line 3"/>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28" name="Line 4"/>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29" name="Line 5"/>
          <p:cNvSpPr>
            <a:spLocks noChangeShapeType="1"/>
          </p:cNvSpPr>
          <p:nvPr/>
        </p:nvSpPr>
        <p:spPr bwMode="auto">
          <a:xfrm flipH="1">
            <a:off x="1985963" y="5715000"/>
            <a:ext cx="3500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30" name="Text Box 6"/>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205831" name="Text Box 7"/>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5832" name="Text Box 10"/>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205833" name="Line 1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34" name="Rectangle 13"/>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205835" name="Text Box 14"/>
          <p:cNvSpPr txBox="1">
            <a:spLocks noChangeArrowheads="1"/>
          </p:cNvSpPr>
          <p:nvPr/>
        </p:nvSpPr>
        <p:spPr bwMode="auto">
          <a:xfrm>
            <a:off x="4544203"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205836" name="Text Box 15"/>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205837" name="Line 17"/>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38" name="Text Box 18"/>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205839" name="Text Box 19"/>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205840" name="Freeform 21"/>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5841" name="Text Box 22"/>
          <p:cNvSpPr txBox="1">
            <a:spLocks noChangeArrowheads="1"/>
          </p:cNvSpPr>
          <p:nvPr/>
        </p:nvSpPr>
        <p:spPr bwMode="auto">
          <a:xfrm>
            <a:off x="4457701" y="61722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205842" name="Freeform 23"/>
          <p:cNvSpPr>
            <a:spLocks/>
          </p:cNvSpPr>
          <p:nvPr/>
        </p:nvSpPr>
        <p:spPr bwMode="auto">
          <a:xfrm>
            <a:off x="2057400" y="7086600"/>
            <a:ext cx="2286000" cy="695769"/>
          </a:xfrm>
          <a:custGeom>
            <a:avLst/>
            <a:gdLst>
              <a:gd name="T0" fmla="*/ 0 w 960"/>
              <a:gd name="T1" fmla="*/ 2147483646 h 336"/>
              <a:gd name="T2" fmla="*/ 2147483646 w 960"/>
              <a:gd name="T3" fmla="*/ 2147483646 h 336"/>
              <a:gd name="T4" fmla="*/ 2147483646 w 960"/>
              <a:gd name="T5" fmla="*/ 2147483646 h 336"/>
              <a:gd name="T6" fmla="*/ 2147483646 w 960"/>
              <a:gd name="T7" fmla="*/ 0 h 336"/>
              <a:gd name="T8" fmla="*/ 0 60000 65536"/>
              <a:gd name="T9" fmla="*/ 0 60000 65536"/>
              <a:gd name="T10" fmla="*/ 0 60000 65536"/>
              <a:gd name="T11" fmla="*/ 0 60000 65536"/>
              <a:gd name="T12" fmla="*/ 0 w 960"/>
              <a:gd name="T13" fmla="*/ 0 h 336"/>
              <a:gd name="T14" fmla="*/ 960 w 960"/>
              <a:gd name="T15" fmla="*/ 336 h 336"/>
            </a:gdLst>
            <a:ahLst/>
            <a:cxnLst>
              <a:cxn ang="T8">
                <a:pos x="T0" y="T1"/>
              </a:cxn>
              <a:cxn ang="T9">
                <a:pos x="T2" y="T3"/>
              </a:cxn>
              <a:cxn ang="T10">
                <a:pos x="T4" y="T5"/>
              </a:cxn>
              <a:cxn ang="T11">
                <a:pos x="T6" y="T7"/>
              </a:cxn>
            </a:cxnLst>
            <a:rect l="T12" t="T13" r="T14" b="T15"/>
            <a:pathLst>
              <a:path w="960" h="336">
                <a:moveTo>
                  <a:pt x="0" y="336"/>
                </a:moveTo>
                <a:cubicBezTo>
                  <a:pt x="172" y="332"/>
                  <a:pt x="344" y="328"/>
                  <a:pt x="480" y="288"/>
                </a:cubicBezTo>
                <a:cubicBezTo>
                  <a:pt x="616" y="248"/>
                  <a:pt x="736" y="144"/>
                  <a:pt x="816" y="96"/>
                </a:cubicBezTo>
                <a:cubicBezTo>
                  <a:pt x="896" y="48"/>
                  <a:pt x="928" y="24"/>
                  <a:pt x="960" y="0"/>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5843" name="Text Box 24"/>
          <p:cNvSpPr txBox="1">
            <a:spLocks noChangeArrowheads="1"/>
          </p:cNvSpPr>
          <p:nvPr/>
        </p:nvSpPr>
        <p:spPr bwMode="auto">
          <a:xfrm>
            <a:off x="4457701" y="7086601"/>
            <a:ext cx="589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CCCCFF"/>
                </a:solidFill>
              </a:rPr>
              <a:t>VA</a:t>
            </a:r>
            <a:endParaRPr lang="pt-BR" altLang="pt-BR" b="1">
              <a:solidFill>
                <a:srgbClr val="CCCCFF"/>
              </a:solidFill>
            </a:endParaRPr>
          </a:p>
        </p:txBody>
      </p:sp>
      <p:sp>
        <p:nvSpPr>
          <p:cNvPr id="205844" name="Line 25"/>
          <p:cNvSpPr>
            <a:spLocks noChangeShapeType="1"/>
          </p:cNvSpPr>
          <p:nvPr/>
        </p:nvSpPr>
        <p:spPr bwMode="auto">
          <a:xfrm flipH="1">
            <a:off x="2057400" y="7086600"/>
            <a:ext cx="3429000" cy="190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45" name="Text Box 26"/>
          <p:cNvSpPr txBox="1">
            <a:spLocks noChangeArrowheads="1"/>
          </p:cNvSpPr>
          <p:nvPr/>
        </p:nvSpPr>
        <p:spPr bwMode="auto">
          <a:xfrm>
            <a:off x="985838" y="687705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10.000</a:t>
            </a:r>
          </a:p>
        </p:txBody>
      </p:sp>
      <p:sp>
        <p:nvSpPr>
          <p:cNvPr id="205846" name="Text Box 27"/>
          <p:cNvSpPr txBox="1">
            <a:spLocks noChangeArrowheads="1"/>
          </p:cNvSpPr>
          <p:nvPr/>
        </p:nvSpPr>
        <p:spPr bwMode="auto">
          <a:xfrm>
            <a:off x="228601" y="6924676"/>
            <a:ext cx="912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VA</a:t>
            </a:r>
            <a:r>
              <a:rPr lang="pt-BR" altLang="pt-BR" b="1" baseline="-25000">
                <a:solidFill>
                  <a:srgbClr val="000000"/>
                </a:solidFill>
              </a:rPr>
              <a:t>i</a:t>
            </a:r>
            <a:r>
              <a:rPr lang="pt-BR" altLang="pt-BR" b="1">
                <a:solidFill>
                  <a:srgbClr val="000000"/>
                </a:solidFill>
              </a:rPr>
              <a:t> =</a:t>
            </a:r>
          </a:p>
        </p:txBody>
      </p:sp>
      <p:sp>
        <p:nvSpPr>
          <p:cNvPr id="205847" name="Rectangle 28"/>
          <p:cNvSpPr>
            <a:spLocks noChangeArrowheads="1"/>
          </p:cNvSpPr>
          <p:nvPr/>
        </p:nvSpPr>
        <p:spPr bwMode="auto">
          <a:xfrm>
            <a:off x="6753225" y="5715001"/>
            <a:ext cx="3886200" cy="143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135000" tIns="70200" rIns="135000" bIns="7020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2100">
                <a:solidFill>
                  <a:srgbClr val="000000"/>
                </a:solidFill>
              </a:rPr>
              <a:t>VPr = </a:t>
            </a:r>
            <a:r>
              <a:rPr lang="en-US" altLang="pt-BR" sz="2100">
                <a:solidFill>
                  <a:srgbClr val="000000"/>
                </a:solidFill>
              </a:rPr>
              <a:t>VA - VP</a:t>
            </a:r>
            <a:r>
              <a:rPr lang="pt-BR" altLang="pt-BR" sz="2100">
                <a:solidFill>
                  <a:srgbClr val="000000"/>
                </a:solidFill>
              </a:rPr>
              <a:t> </a:t>
            </a:r>
          </a:p>
          <a:p>
            <a:pPr defTabSz="1371600">
              <a:spcBef>
                <a:spcPct val="50000"/>
              </a:spcBef>
            </a:pPr>
            <a:r>
              <a:rPr lang="pt-BR" altLang="pt-BR" sz="2100">
                <a:solidFill>
                  <a:srgbClr val="000000"/>
                </a:solidFill>
              </a:rPr>
              <a:t>VPr = $10.000 – $20.000 </a:t>
            </a:r>
          </a:p>
          <a:p>
            <a:pPr defTabSz="1371600">
              <a:spcBef>
                <a:spcPct val="50000"/>
              </a:spcBef>
            </a:pPr>
            <a:r>
              <a:rPr lang="pt-BR" altLang="pt-BR" sz="2100">
                <a:solidFill>
                  <a:srgbClr val="000000"/>
                </a:solidFill>
              </a:rPr>
              <a:t>VPr = - $10.000</a:t>
            </a:r>
          </a:p>
        </p:txBody>
      </p:sp>
      <p:sp>
        <p:nvSpPr>
          <p:cNvPr id="205848" name="AutoShape 29"/>
          <p:cNvSpPr>
            <a:spLocks/>
          </p:cNvSpPr>
          <p:nvPr/>
        </p:nvSpPr>
        <p:spPr bwMode="auto">
          <a:xfrm>
            <a:off x="5486400" y="6022636"/>
            <a:ext cx="457200" cy="756329"/>
          </a:xfrm>
          <a:prstGeom prst="rightBrace">
            <a:avLst>
              <a:gd name="adj1" fmla="val 25000"/>
              <a:gd name="adj2" fmla="val 50000"/>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05849" name="Rectangle 30"/>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Variação do </a:t>
            </a:r>
            <a:r>
              <a:rPr lang="en-US" altLang="pt-BR" sz="4000" b="1" dirty="0" err="1">
                <a:solidFill>
                  <a:srgbClr val="00A4DE"/>
                </a:solidFill>
                <a:latin typeface="+mn-lt"/>
                <a:ea typeface="Verdana" panose="020B0604030504040204" pitchFamily="34" charset="0"/>
                <a:cs typeface="Verdana" panose="020B0604030504040204" pitchFamily="34" charset="0"/>
              </a:rPr>
              <a:t>Prazo</a:t>
            </a:r>
            <a:r>
              <a:rPr lang="pt-BR" altLang="pt-BR" sz="4000" b="1" dirty="0">
                <a:solidFill>
                  <a:srgbClr val="00A4DE"/>
                </a:solidFill>
                <a:latin typeface="+mn-lt"/>
                <a:ea typeface="Verdana" panose="020B0604030504040204" pitchFamily="34" charset="0"/>
                <a:cs typeface="Verdana" panose="020B0604030504040204" pitchFamily="34" charset="0"/>
              </a:rPr>
              <a:t> (</a:t>
            </a:r>
            <a:r>
              <a:rPr lang="pt-BR" altLang="pt-BR" sz="4000" b="1" dirty="0" err="1">
                <a:solidFill>
                  <a:srgbClr val="00A4DE"/>
                </a:solidFill>
                <a:latin typeface="+mn-lt"/>
                <a:ea typeface="Verdana" panose="020B0604030504040204" pitchFamily="34" charset="0"/>
                <a:cs typeface="Verdana" panose="020B0604030504040204" pitchFamily="34" charset="0"/>
              </a:rPr>
              <a:t>VPr</a:t>
            </a:r>
            <a:r>
              <a:rPr lang="pt-BR" altLang="pt-BR" sz="4000" b="1" dirty="0">
                <a:solidFill>
                  <a:srgbClr val="00A4DE"/>
                </a:solidFill>
                <a:latin typeface="+mn-lt"/>
                <a:ea typeface="Verdana" panose="020B0604030504040204" pitchFamily="34" charset="0"/>
                <a:cs typeface="Verdana" panose="020B0604030504040204" pitchFamily="34" charset="0"/>
              </a:rPr>
              <a:t>)</a:t>
            </a:r>
          </a:p>
        </p:txBody>
      </p:sp>
      <p:sp>
        <p:nvSpPr>
          <p:cNvPr id="205850" name="Text Box 31"/>
          <p:cNvSpPr txBox="1">
            <a:spLocks noChangeArrowheads="1"/>
          </p:cNvSpPr>
          <p:nvPr/>
        </p:nvSpPr>
        <p:spPr bwMode="auto">
          <a:xfrm>
            <a:off x="8712050" y="1902655"/>
            <a:ext cx="4381009"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rPr>
              <a:t>Planejado: 2 atividades = 20,000</a:t>
            </a:r>
          </a:p>
          <a:p>
            <a:pPr algn="ctr" defTabSz="1371600"/>
            <a:r>
              <a:rPr lang="pt-BR" altLang="pt-BR" sz="2100" b="1">
                <a:solidFill>
                  <a:srgbClr val="000000"/>
                </a:solidFill>
              </a:rPr>
              <a:t>Executado: 1 atividade </a:t>
            </a:r>
          </a:p>
        </p:txBody>
      </p:sp>
      <p:sp>
        <p:nvSpPr>
          <p:cNvPr id="205851" name="Text Box 9"/>
          <p:cNvSpPr txBox="1">
            <a:spLocks noChangeArrowheads="1"/>
          </p:cNvSpPr>
          <p:nvPr/>
        </p:nvSpPr>
        <p:spPr bwMode="auto">
          <a:xfrm>
            <a:off x="107158" y="1607345"/>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05852"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53"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5854"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55"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56"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37" name="Conector reto 36"/>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925304"/>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idx="4294967295"/>
          </p:nvPr>
        </p:nvSpPr>
        <p:spPr bwMode="auto">
          <a:xfrm>
            <a:off x="0" y="1714500"/>
            <a:ext cx="12773025" cy="7210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600" b="1"/>
              <a:t>	VC – Variação de Custos (ou “Cost Variance” – CV)</a:t>
            </a:r>
          </a:p>
          <a:p>
            <a:pPr marL="914400" indent="-914400" eaLnBrk="1" hangingPunct="1"/>
            <a:r>
              <a:rPr lang="pt-BR" altLang="pt-BR" sz="3600"/>
              <a:t>É a diferença entre o custo orçado e o custo real, do trabalho realizado até o momento da medição.</a:t>
            </a:r>
          </a:p>
          <a:p>
            <a:pPr marL="914400" indent="-914400" eaLnBrk="1" hangingPunct="1"/>
            <a:r>
              <a:rPr lang="pt-BR" altLang="pt-BR" sz="3600"/>
              <a:t>Fórmula:    VC = </a:t>
            </a:r>
            <a:r>
              <a:rPr lang="en-US" altLang="pt-BR" sz="3600"/>
              <a:t>VA</a:t>
            </a:r>
            <a:r>
              <a:rPr lang="pt-BR" altLang="pt-BR" sz="3600"/>
              <a:t> - </a:t>
            </a:r>
            <a:r>
              <a:rPr lang="en-US" altLang="pt-BR" sz="3600"/>
              <a:t>CR</a:t>
            </a:r>
            <a:endParaRPr lang="pt-BR" altLang="pt-BR" sz="3600"/>
          </a:p>
        </p:txBody>
      </p:sp>
      <p:sp>
        <p:nvSpPr>
          <p:cNvPr id="207875"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Variação dos Custos (VC)</a:t>
            </a:r>
          </a:p>
        </p:txBody>
      </p:sp>
      <p:sp>
        <p:nvSpPr>
          <p:cNvPr id="207876" name="Text Box 5"/>
          <p:cNvSpPr txBox="1">
            <a:spLocks noChangeArrowheads="1"/>
          </p:cNvSpPr>
          <p:nvPr/>
        </p:nvSpPr>
        <p:spPr bwMode="auto">
          <a:xfrm>
            <a:off x="6965157" y="4919663"/>
            <a:ext cx="4980657"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VC = </a:t>
            </a:r>
            <a:r>
              <a:rPr lang="en-US" altLang="pt-BR" sz="3000">
                <a:solidFill>
                  <a:srgbClr val="000000"/>
                </a:solidFill>
              </a:rPr>
              <a:t>VA</a:t>
            </a:r>
            <a:r>
              <a:rPr lang="pt-BR" altLang="pt-BR" sz="3000">
                <a:solidFill>
                  <a:srgbClr val="000000"/>
                </a:solidFill>
              </a:rPr>
              <a:t> – </a:t>
            </a:r>
            <a:r>
              <a:rPr lang="en-US" altLang="pt-BR" sz="3000">
                <a:solidFill>
                  <a:srgbClr val="000000"/>
                </a:solidFill>
              </a:rPr>
              <a:t>CR</a:t>
            </a:r>
            <a:endParaRPr lang="pt-BR" altLang="pt-BR" sz="3000">
              <a:solidFill>
                <a:srgbClr val="000000"/>
              </a:solidFill>
            </a:endParaRPr>
          </a:p>
          <a:p>
            <a:pPr marL="914400" indent="-914400" defTabSz="1371600">
              <a:spcBef>
                <a:spcPct val="20000"/>
              </a:spcBef>
            </a:pPr>
            <a:r>
              <a:rPr lang="pt-BR" altLang="pt-BR" sz="3000">
                <a:solidFill>
                  <a:srgbClr val="000000"/>
                </a:solidFill>
              </a:rPr>
              <a:t>VC = $10.000 – $12.000</a:t>
            </a:r>
          </a:p>
          <a:p>
            <a:pPr marL="914400" indent="-914400" defTabSz="1371600">
              <a:spcBef>
                <a:spcPct val="20000"/>
              </a:spcBef>
            </a:pPr>
            <a:r>
              <a:rPr lang="pt-BR" altLang="pt-BR" sz="3000">
                <a:solidFill>
                  <a:srgbClr val="000000"/>
                </a:solidFill>
              </a:rPr>
              <a:t>VC = - $2.000 </a:t>
            </a:r>
          </a:p>
          <a:p>
            <a:pPr marL="914400" indent="-914400" defTabSz="1371600">
              <a:spcBef>
                <a:spcPct val="20000"/>
              </a:spcBef>
            </a:pPr>
            <a:r>
              <a:rPr lang="pt-BR" altLang="pt-BR" sz="3000">
                <a:solidFill>
                  <a:srgbClr val="000000"/>
                </a:solidFill>
              </a:rPr>
              <a:t>(negativo = custo excedido)</a:t>
            </a:r>
          </a:p>
        </p:txBody>
      </p:sp>
      <p:pic>
        <p:nvPicPr>
          <p:cNvPr id="20787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4926807"/>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2380242"/>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Line 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3" name="Line 3"/>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4" name="Line 7"/>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5" name="Rectangle 8"/>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209926" name="Text Box 9"/>
          <p:cNvSpPr txBox="1">
            <a:spLocks noChangeArrowheads="1"/>
          </p:cNvSpPr>
          <p:nvPr/>
        </p:nvSpPr>
        <p:spPr bwMode="auto">
          <a:xfrm>
            <a:off x="4544203"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209927" name="Line 11"/>
          <p:cNvSpPr>
            <a:spLocks noChangeShapeType="1"/>
          </p:cNvSpPr>
          <p:nvPr/>
        </p:nvSpPr>
        <p:spPr bwMode="auto">
          <a:xfrm flipH="1">
            <a:off x="2057400" y="6629400"/>
            <a:ext cx="35433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8" name="Line 13"/>
          <p:cNvSpPr>
            <a:spLocks noChangeShapeType="1"/>
          </p:cNvSpPr>
          <p:nvPr/>
        </p:nvSpPr>
        <p:spPr bwMode="auto">
          <a:xfrm flipH="1">
            <a:off x="2057400" y="7086600"/>
            <a:ext cx="3429000" cy="190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9" name="Rectangle 14"/>
          <p:cNvSpPr>
            <a:spLocks noChangeArrowheads="1"/>
          </p:cNvSpPr>
          <p:nvPr/>
        </p:nvSpPr>
        <p:spPr bwMode="auto">
          <a:xfrm>
            <a:off x="6967538" y="6357938"/>
            <a:ext cx="3886200" cy="143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135000" tIns="70200" rIns="135000" bIns="7020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2100">
                <a:solidFill>
                  <a:srgbClr val="000000"/>
                </a:solidFill>
              </a:rPr>
              <a:t>VC = </a:t>
            </a:r>
            <a:r>
              <a:rPr lang="en-US" altLang="pt-BR" sz="2100">
                <a:solidFill>
                  <a:srgbClr val="000000"/>
                </a:solidFill>
              </a:rPr>
              <a:t>VA - CR</a:t>
            </a:r>
            <a:endParaRPr lang="pt-BR" altLang="pt-BR" sz="2100">
              <a:solidFill>
                <a:srgbClr val="000000"/>
              </a:solidFill>
            </a:endParaRPr>
          </a:p>
          <a:p>
            <a:pPr defTabSz="1371600">
              <a:spcBef>
                <a:spcPct val="50000"/>
              </a:spcBef>
            </a:pPr>
            <a:r>
              <a:rPr lang="pt-BR" altLang="pt-BR" sz="2100">
                <a:solidFill>
                  <a:srgbClr val="000000"/>
                </a:solidFill>
              </a:rPr>
              <a:t>VC = $10.000 – $12.000 </a:t>
            </a:r>
          </a:p>
          <a:p>
            <a:pPr defTabSz="1371600">
              <a:spcBef>
                <a:spcPct val="50000"/>
              </a:spcBef>
            </a:pPr>
            <a:r>
              <a:rPr lang="pt-BR" altLang="pt-BR" sz="2100">
                <a:solidFill>
                  <a:srgbClr val="000000"/>
                </a:solidFill>
              </a:rPr>
              <a:t>VC = - $2.000</a:t>
            </a:r>
          </a:p>
        </p:txBody>
      </p:sp>
      <p:sp>
        <p:nvSpPr>
          <p:cNvPr id="209930" name="AutoShape 15"/>
          <p:cNvSpPr>
            <a:spLocks/>
          </p:cNvSpPr>
          <p:nvPr/>
        </p:nvSpPr>
        <p:spPr bwMode="auto">
          <a:xfrm>
            <a:off x="5486400" y="6500022"/>
            <a:ext cx="457200" cy="715956"/>
          </a:xfrm>
          <a:prstGeom prst="rightBrace">
            <a:avLst>
              <a:gd name="adj1" fmla="val 8333"/>
              <a:gd name="adj2" fmla="val 50000"/>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09931" name="Rectangle 16"/>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Variação dos Custos (VC)</a:t>
            </a:r>
          </a:p>
        </p:txBody>
      </p:sp>
      <p:sp>
        <p:nvSpPr>
          <p:cNvPr id="209932" name="Text Box 17"/>
          <p:cNvSpPr txBox="1">
            <a:spLocks noChangeArrowheads="1"/>
          </p:cNvSpPr>
          <p:nvPr/>
        </p:nvSpPr>
        <p:spPr bwMode="auto">
          <a:xfrm>
            <a:off x="8748959" y="1902655"/>
            <a:ext cx="4381009"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rPr>
              <a:t>Planejado: 2 atividades = 20.000</a:t>
            </a:r>
          </a:p>
          <a:p>
            <a:pPr algn="ctr" defTabSz="1371600"/>
            <a:r>
              <a:rPr lang="pt-BR" altLang="pt-BR" sz="2100" b="1">
                <a:solidFill>
                  <a:srgbClr val="000000"/>
                </a:solidFill>
              </a:rPr>
              <a:t>Executado: 1 atividade</a:t>
            </a:r>
          </a:p>
        </p:txBody>
      </p:sp>
      <p:sp>
        <p:nvSpPr>
          <p:cNvPr id="209933" name="Line 18"/>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34" name="Line 19"/>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35" name="Text Box 20"/>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209936" name="Text Box 21"/>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9937" name="Text Box 23"/>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209938" name="Text Box 24"/>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209939" name="Line 25"/>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40" name="Text Box 26"/>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209941" name="Text Box 27"/>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209942" name="Freeform 28"/>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9943" name="Text Box 29"/>
          <p:cNvSpPr txBox="1">
            <a:spLocks noChangeArrowheads="1"/>
          </p:cNvSpPr>
          <p:nvPr/>
        </p:nvSpPr>
        <p:spPr bwMode="auto">
          <a:xfrm>
            <a:off x="4457701" y="61722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209944" name="Freeform 30"/>
          <p:cNvSpPr>
            <a:spLocks/>
          </p:cNvSpPr>
          <p:nvPr/>
        </p:nvSpPr>
        <p:spPr bwMode="auto">
          <a:xfrm>
            <a:off x="2057400" y="7086600"/>
            <a:ext cx="2286000" cy="695769"/>
          </a:xfrm>
          <a:custGeom>
            <a:avLst/>
            <a:gdLst>
              <a:gd name="T0" fmla="*/ 0 w 960"/>
              <a:gd name="T1" fmla="*/ 2147483646 h 336"/>
              <a:gd name="T2" fmla="*/ 2147483646 w 960"/>
              <a:gd name="T3" fmla="*/ 2147483646 h 336"/>
              <a:gd name="T4" fmla="*/ 2147483646 w 960"/>
              <a:gd name="T5" fmla="*/ 2147483646 h 336"/>
              <a:gd name="T6" fmla="*/ 2147483646 w 960"/>
              <a:gd name="T7" fmla="*/ 0 h 336"/>
              <a:gd name="T8" fmla="*/ 0 60000 65536"/>
              <a:gd name="T9" fmla="*/ 0 60000 65536"/>
              <a:gd name="T10" fmla="*/ 0 60000 65536"/>
              <a:gd name="T11" fmla="*/ 0 60000 65536"/>
              <a:gd name="T12" fmla="*/ 0 w 960"/>
              <a:gd name="T13" fmla="*/ 0 h 336"/>
              <a:gd name="T14" fmla="*/ 960 w 960"/>
              <a:gd name="T15" fmla="*/ 336 h 336"/>
            </a:gdLst>
            <a:ahLst/>
            <a:cxnLst>
              <a:cxn ang="T8">
                <a:pos x="T0" y="T1"/>
              </a:cxn>
              <a:cxn ang="T9">
                <a:pos x="T2" y="T3"/>
              </a:cxn>
              <a:cxn ang="T10">
                <a:pos x="T4" y="T5"/>
              </a:cxn>
              <a:cxn ang="T11">
                <a:pos x="T6" y="T7"/>
              </a:cxn>
            </a:cxnLst>
            <a:rect l="T12" t="T13" r="T14" b="T15"/>
            <a:pathLst>
              <a:path w="960" h="336">
                <a:moveTo>
                  <a:pt x="0" y="336"/>
                </a:moveTo>
                <a:cubicBezTo>
                  <a:pt x="172" y="332"/>
                  <a:pt x="344" y="328"/>
                  <a:pt x="480" y="288"/>
                </a:cubicBezTo>
                <a:cubicBezTo>
                  <a:pt x="616" y="248"/>
                  <a:pt x="736" y="144"/>
                  <a:pt x="816" y="96"/>
                </a:cubicBezTo>
                <a:cubicBezTo>
                  <a:pt x="896" y="48"/>
                  <a:pt x="928" y="24"/>
                  <a:pt x="960" y="0"/>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9945" name="Text Box 31"/>
          <p:cNvSpPr txBox="1">
            <a:spLocks noChangeArrowheads="1"/>
          </p:cNvSpPr>
          <p:nvPr/>
        </p:nvSpPr>
        <p:spPr bwMode="auto">
          <a:xfrm>
            <a:off x="4457701" y="7086601"/>
            <a:ext cx="589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CCCCFF"/>
                </a:solidFill>
              </a:rPr>
              <a:t>VA</a:t>
            </a:r>
            <a:endParaRPr lang="pt-BR" altLang="pt-BR" b="1">
              <a:solidFill>
                <a:srgbClr val="CCCCFF"/>
              </a:solidFill>
            </a:endParaRPr>
          </a:p>
        </p:txBody>
      </p:sp>
      <p:sp>
        <p:nvSpPr>
          <p:cNvPr id="209946" name="Text Box 32"/>
          <p:cNvSpPr txBox="1">
            <a:spLocks noChangeArrowheads="1"/>
          </p:cNvSpPr>
          <p:nvPr/>
        </p:nvSpPr>
        <p:spPr bwMode="auto">
          <a:xfrm>
            <a:off x="985838" y="687705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10.000</a:t>
            </a:r>
          </a:p>
        </p:txBody>
      </p:sp>
      <p:sp>
        <p:nvSpPr>
          <p:cNvPr id="209947" name="Text Box 33"/>
          <p:cNvSpPr txBox="1">
            <a:spLocks noChangeArrowheads="1"/>
          </p:cNvSpPr>
          <p:nvPr/>
        </p:nvSpPr>
        <p:spPr bwMode="auto">
          <a:xfrm>
            <a:off x="228601" y="6924676"/>
            <a:ext cx="912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VA</a:t>
            </a:r>
            <a:r>
              <a:rPr lang="pt-BR" altLang="pt-BR" b="1" baseline="-25000">
                <a:solidFill>
                  <a:srgbClr val="000000"/>
                </a:solidFill>
              </a:rPr>
              <a:t>i</a:t>
            </a:r>
            <a:r>
              <a:rPr lang="pt-BR" altLang="pt-BR" b="1">
                <a:solidFill>
                  <a:srgbClr val="000000"/>
                </a:solidFill>
              </a:rPr>
              <a:t> =</a:t>
            </a:r>
          </a:p>
        </p:txBody>
      </p:sp>
      <p:sp>
        <p:nvSpPr>
          <p:cNvPr id="209948" name="Text Box 9"/>
          <p:cNvSpPr txBox="1">
            <a:spLocks noChangeArrowheads="1"/>
          </p:cNvSpPr>
          <p:nvPr/>
        </p:nvSpPr>
        <p:spPr bwMode="auto">
          <a:xfrm>
            <a:off x="107158" y="1709738"/>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09949"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50"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9951"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52"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53"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38" name="Conector reto 37"/>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84185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idx="4294967295"/>
          </p:nvPr>
        </p:nvSpPr>
        <p:spPr bwMode="auto">
          <a:xfrm>
            <a:off x="0" y="1714500"/>
            <a:ext cx="12773025" cy="71008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en-US" altLang="pt-BR" sz="3600" b="1"/>
              <a:t>	IDP – </a:t>
            </a:r>
            <a:r>
              <a:rPr lang="pt-BR" altLang="pt-BR" sz="3600" b="1"/>
              <a:t>Índice de Desempenho de Prazo (ou “Schedule Performance Index” – SPI)</a:t>
            </a:r>
          </a:p>
          <a:p>
            <a:pPr marL="914400" indent="-914400" eaLnBrk="1" hangingPunct="1"/>
            <a:r>
              <a:rPr lang="pt-BR" altLang="pt-BR" sz="3600"/>
              <a:t>Estou (apenas) progredindo a __% da taxa originalmente planejada (100%).</a:t>
            </a:r>
          </a:p>
          <a:p>
            <a:pPr marL="914400" indent="-914400" eaLnBrk="1" hangingPunct="1"/>
            <a:r>
              <a:rPr lang="pt-BR" altLang="pt-BR" sz="3600"/>
              <a:t>Fórmula:  </a:t>
            </a:r>
            <a:r>
              <a:rPr lang="en-US" altLang="pt-BR" sz="3600"/>
              <a:t>VA / VP</a:t>
            </a:r>
            <a:endParaRPr lang="pt-BR" altLang="pt-BR" sz="3600"/>
          </a:p>
        </p:txBody>
      </p:sp>
      <p:sp>
        <p:nvSpPr>
          <p:cNvPr id="211971" name="Rectangle 3"/>
          <p:cNvSpPr>
            <a:spLocks noChangeArrowheads="1"/>
          </p:cNvSpPr>
          <p:nvPr/>
        </p:nvSpPr>
        <p:spPr bwMode="auto">
          <a:xfrm>
            <a:off x="2" y="283370"/>
            <a:ext cx="8586191"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Índice de Desempenho do </a:t>
            </a:r>
            <a:r>
              <a:rPr lang="en-US" altLang="pt-BR" sz="4000" b="1" dirty="0" err="1">
                <a:solidFill>
                  <a:srgbClr val="00A4DE"/>
                </a:solidFill>
                <a:latin typeface="+mn-lt"/>
                <a:ea typeface="Verdana" panose="020B0604030504040204" pitchFamily="34" charset="0"/>
                <a:cs typeface="Verdana" panose="020B0604030504040204" pitchFamily="34" charset="0"/>
              </a:rPr>
              <a:t>Prazo</a:t>
            </a:r>
            <a:r>
              <a:rPr lang="en-US" altLang="pt-BR" sz="4000" b="1" dirty="0">
                <a:solidFill>
                  <a:srgbClr val="00A4DE"/>
                </a:solidFill>
                <a:latin typeface="+mn-lt"/>
                <a:ea typeface="Verdana" panose="020B0604030504040204" pitchFamily="34" charset="0"/>
                <a:cs typeface="Verdana" panose="020B0604030504040204" pitchFamily="34" charset="0"/>
              </a:rPr>
              <a:t> (IDP)</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11972" name="Text Box 5"/>
          <p:cNvSpPr txBox="1">
            <a:spLocks noChangeArrowheads="1"/>
          </p:cNvSpPr>
          <p:nvPr/>
        </p:nvSpPr>
        <p:spPr bwMode="auto">
          <a:xfrm>
            <a:off x="6750845" y="5684045"/>
            <a:ext cx="444153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IDP = </a:t>
            </a:r>
            <a:r>
              <a:rPr lang="en-US" altLang="pt-BR" sz="3000">
                <a:solidFill>
                  <a:srgbClr val="000000"/>
                </a:solidFill>
              </a:rPr>
              <a:t>VA / VP</a:t>
            </a:r>
            <a:endParaRPr lang="pt-BR" altLang="pt-BR" sz="3000">
              <a:solidFill>
                <a:srgbClr val="000000"/>
              </a:solidFill>
            </a:endParaRPr>
          </a:p>
          <a:p>
            <a:pPr marL="914400" indent="-914400" defTabSz="1371600">
              <a:spcBef>
                <a:spcPct val="20000"/>
              </a:spcBef>
            </a:pPr>
            <a:r>
              <a:rPr lang="pt-BR" altLang="pt-BR" sz="3000">
                <a:solidFill>
                  <a:srgbClr val="000000"/>
                </a:solidFill>
              </a:rPr>
              <a:t>IDP = $10.000 / $20.000</a:t>
            </a:r>
          </a:p>
          <a:p>
            <a:pPr marL="914400" indent="-914400" defTabSz="1371600">
              <a:spcBef>
                <a:spcPct val="20000"/>
              </a:spcBef>
            </a:pPr>
            <a:r>
              <a:rPr lang="pt-BR" altLang="pt-BR" sz="3000">
                <a:solidFill>
                  <a:srgbClr val="000000"/>
                </a:solidFill>
              </a:rPr>
              <a:t>IDP = 0.5</a:t>
            </a:r>
          </a:p>
          <a:p>
            <a:pPr marL="914400" indent="-914400" defTabSz="1371600">
              <a:spcBef>
                <a:spcPct val="20000"/>
              </a:spcBef>
            </a:pPr>
            <a:endParaRPr lang="pt-BR" altLang="pt-BR" sz="3000">
              <a:solidFill>
                <a:srgbClr val="000000"/>
              </a:solidFill>
            </a:endParaRPr>
          </a:p>
        </p:txBody>
      </p:sp>
      <p:pic>
        <p:nvPicPr>
          <p:cNvPr id="21197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5762626"/>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1494779"/>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idx="4294967295"/>
          </p:nvPr>
        </p:nvSpPr>
        <p:spPr bwMode="auto">
          <a:xfrm>
            <a:off x="0" y="1714500"/>
            <a:ext cx="12773025" cy="71008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en-US" altLang="pt-BR" sz="3600" b="1" dirty="0"/>
              <a:t>	IDC – </a:t>
            </a:r>
            <a:r>
              <a:rPr lang="en-US" altLang="pt-BR" sz="3600" b="1" dirty="0" err="1"/>
              <a:t>Índice</a:t>
            </a:r>
            <a:r>
              <a:rPr lang="en-US" altLang="pt-BR" sz="3600" b="1" dirty="0"/>
              <a:t> de </a:t>
            </a:r>
            <a:r>
              <a:rPr lang="en-US" altLang="pt-BR" sz="3600" b="1" dirty="0" err="1"/>
              <a:t>Desempenho</a:t>
            </a:r>
            <a:r>
              <a:rPr lang="en-US" altLang="pt-BR" sz="3600" b="1" dirty="0"/>
              <a:t> de Custos </a:t>
            </a:r>
            <a:r>
              <a:rPr lang="pt-BR" altLang="pt-BR" sz="3600" b="1" dirty="0"/>
              <a:t>(ou “</a:t>
            </a:r>
            <a:r>
              <a:rPr lang="pt-BR" altLang="pt-BR" sz="3600" b="1" dirty="0" err="1"/>
              <a:t>Cost</a:t>
            </a:r>
            <a:r>
              <a:rPr lang="pt-BR" altLang="pt-BR" sz="3600" b="1" dirty="0"/>
              <a:t> Performance Index” – CPI</a:t>
            </a:r>
            <a:r>
              <a:rPr lang="en-US" altLang="pt-BR" sz="3600" b="1" dirty="0"/>
              <a:t>)</a:t>
            </a:r>
            <a:endParaRPr lang="pt-BR" altLang="pt-BR" sz="3600" b="1" dirty="0"/>
          </a:p>
          <a:p>
            <a:pPr marL="914400" indent="-914400" eaLnBrk="1" hangingPunct="1"/>
            <a:r>
              <a:rPr lang="pt-BR" altLang="pt-BR" sz="3600" dirty="0"/>
              <a:t>Estou agregando ao projeto (apenas) 83 centavos (ou 83%) de cada $1 gasto </a:t>
            </a:r>
          </a:p>
          <a:p>
            <a:pPr marL="914400" indent="-914400" eaLnBrk="1" hangingPunct="1"/>
            <a:r>
              <a:rPr lang="pt-BR" altLang="pt-BR" sz="3600" dirty="0"/>
              <a:t>Fórmula:  </a:t>
            </a:r>
            <a:r>
              <a:rPr lang="en-US" altLang="pt-BR" sz="3600" dirty="0"/>
              <a:t>VA / CR</a:t>
            </a:r>
            <a:endParaRPr lang="pt-BR" altLang="pt-BR" sz="3600" dirty="0"/>
          </a:p>
        </p:txBody>
      </p:sp>
      <p:sp>
        <p:nvSpPr>
          <p:cNvPr id="214019" name="Rectangle 3"/>
          <p:cNvSpPr>
            <a:spLocks noChangeArrowheads="1"/>
          </p:cNvSpPr>
          <p:nvPr/>
        </p:nvSpPr>
        <p:spPr bwMode="auto">
          <a:xfrm>
            <a:off x="2" y="283370"/>
            <a:ext cx="10602414"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Índice d</a:t>
            </a:r>
            <a:r>
              <a:rPr lang="en-US" altLang="pt-BR" sz="4000" b="1" dirty="0">
                <a:solidFill>
                  <a:srgbClr val="00A4DE"/>
                </a:solidFill>
                <a:latin typeface="+mn-lt"/>
                <a:ea typeface="Verdana" panose="020B0604030504040204" pitchFamily="34" charset="0"/>
                <a:cs typeface="Verdana" panose="020B0604030504040204" pitchFamily="34" charset="0"/>
              </a:rPr>
              <a:t>e</a:t>
            </a:r>
            <a:r>
              <a:rPr lang="pt-BR" altLang="pt-BR" sz="4000" b="1" dirty="0">
                <a:solidFill>
                  <a:srgbClr val="00A4DE"/>
                </a:solidFill>
                <a:latin typeface="+mn-lt"/>
                <a:ea typeface="Verdana" panose="020B0604030504040204" pitchFamily="34" charset="0"/>
                <a:cs typeface="Verdana" panose="020B0604030504040204" pitchFamily="34" charset="0"/>
              </a:rPr>
              <a:t> Desempenho de Custos (IDC)</a:t>
            </a:r>
          </a:p>
        </p:txBody>
      </p:sp>
      <p:sp>
        <p:nvSpPr>
          <p:cNvPr id="214020" name="Text Box 5"/>
          <p:cNvSpPr txBox="1">
            <a:spLocks noChangeArrowheads="1"/>
          </p:cNvSpPr>
          <p:nvPr/>
        </p:nvSpPr>
        <p:spPr bwMode="auto">
          <a:xfrm>
            <a:off x="6750845" y="5467350"/>
            <a:ext cx="4254496"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IDC = </a:t>
            </a:r>
            <a:r>
              <a:rPr lang="en-US" altLang="pt-BR" sz="3000">
                <a:solidFill>
                  <a:srgbClr val="000000"/>
                </a:solidFill>
              </a:rPr>
              <a:t>VA / CR</a:t>
            </a:r>
            <a:endParaRPr lang="pt-BR" altLang="pt-BR" sz="3000">
              <a:solidFill>
                <a:srgbClr val="000000"/>
              </a:solidFill>
            </a:endParaRPr>
          </a:p>
          <a:p>
            <a:pPr marL="914400" indent="-914400" defTabSz="1371600">
              <a:spcBef>
                <a:spcPct val="20000"/>
              </a:spcBef>
            </a:pPr>
            <a:r>
              <a:rPr lang="pt-BR" altLang="pt-BR" sz="3000">
                <a:solidFill>
                  <a:srgbClr val="000000"/>
                </a:solidFill>
              </a:rPr>
              <a:t>IDC = $10.000/$12.000</a:t>
            </a:r>
          </a:p>
          <a:p>
            <a:pPr marL="914400" indent="-914400" defTabSz="1371600">
              <a:spcBef>
                <a:spcPct val="20000"/>
              </a:spcBef>
            </a:pPr>
            <a:r>
              <a:rPr lang="pt-BR" altLang="pt-BR" sz="3000">
                <a:solidFill>
                  <a:srgbClr val="000000"/>
                </a:solidFill>
              </a:rPr>
              <a:t>IDC = 0.833</a:t>
            </a:r>
          </a:p>
          <a:p>
            <a:pPr marL="914400" indent="-914400" defTabSz="1371600">
              <a:spcBef>
                <a:spcPct val="20000"/>
              </a:spcBef>
            </a:pPr>
            <a:endParaRPr lang="pt-BR" altLang="pt-BR" sz="3000">
              <a:solidFill>
                <a:srgbClr val="000000"/>
              </a:solidFill>
            </a:endParaRPr>
          </a:p>
        </p:txBody>
      </p:sp>
      <p:pic>
        <p:nvPicPr>
          <p:cNvPr id="21402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083" y="5467350"/>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76814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600" b="1"/>
              <a:t>Ou Orçamento na Conclusão (ONC) ou “Budget at Completion (BAC)” - </a:t>
            </a:r>
            <a:r>
              <a:rPr lang="pt-BR" altLang="pt-BR" sz="3600"/>
              <a:t>Valor total do trabalho</a:t>
            </a:r>
          </a:p>
          <a:p>
            <a:pPr marL="914400" indent="-914400" eaLnBrk="1" hangingPunct="1">
              <a:buNone/>
            </a:pPr>
            <a:endParaRPr lang="pt-BR" altLang="pt-BR" sz="3600" b="1"/>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2057400" lvl="2" indent="-685800" eaLnBrk="1" hangingPunct="1">
              <a:buFont typeface="Wingdings" panose="05000000000000000000" pitchFamily="2" charset="2"/>
              <a:buChar char="§"/>
            </a:pPr>
            <a:endParaRPr lang="pt-BR" altLang="pt-BR"/>
          </a:p>
          <a:p>
            <a:pPr marL="914400" indent="-914400" eaLnBrk="1" hangingPunct="1"/>
            <a:endParaRPr lang="pt-BR" altLang="pt-BR" sz="3600"/>
          </a:p>
        </p:txBody>
      </p:sp>
      <p:sp>
        <p:nvSpPr>
          <p:cNvPr id="218115"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Orçamento no Término (ONT)</a:t>
            </a:r>
            <a:br>
              <a:rPr lang="pt-BR" altLang="pt-BR" sz="4000" b="1" dirty="0">
                <a:solidFill>
                  <a:srgbClr val="00A4DE"/>
                </a:solidFill>
                <a:latin typeface="+mn-lt"/>
                <a:ea typeface="Verdana" panose="020B0604030504040204" pitchFamily="34" charset="0"/>
                <a:cs typeface="Verdana" panose="020B0604030504040204" pitchFamily="34" charset="0"/>
              </a:rPr>
            </a:b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18116" name="Line 4"/>
          <p:cNvSpPr>
            <a:spLocks noChangeShapeType="1"/>
          </p:cNvSpPr>
          <p:nvPr/>
        </p:nvSpPr>
        <p:spPr bwMode="auto">
          <a:xfrm flipH="1">
            <a:off x="2755108" y="3307557"/>
            <a:ext cx="21431" cy="5141118"/>
          </a:xfrm>
          <a:prstGeom prst="line">
            <a:avLst/>
          </a:prstGeom>
          <a:noFill/>
          <a:ln w="12700">
            <a:solidFill>
              <a:schemeClr val="tx1"/>
            </a:solidFill>
            <a:round/>
            <a:headEnd type="arrow" w="med" len="me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17" name="Line 5"/>
          <p:cNvSpPr>
            <a:spLocks noChangeShapeType="1"/>
          </p:cNvSpPr>
          <p:nvPr/>
        </p:nvSpPr>
        <p:spPr bwMode="auto">
          <a:xfrm>
            <a:off x="2776538" y="8467725"/>
            <a:ext cx="7503320" cy="0"/>
          </a:xfrm>
          <a:prstGeom prst="line">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18" name="Rectangle 14"/>
          <p:cNvSpPr>
            <a:spLocks noChangeArrowheads="1"/>
          </p:cNvSpPr>
          <p:nvPr/>
        </p:nvSpPr>
        <p:spPr bwMode="auto">
          <a:xfrm>
            <a:off x="9339263" y="8424863"/>
            <a:ext cx="1259578" cy="50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Tempo</a:t>
            </a:r>
          </a:p>
        </p:txBody>
      </p:sp>
      <p:sp>
        <p:nvSpPr>
          <p:cNvPr id="218119" name="Rectangle 16"/>
          <p:cNvSpPr>
            <a:spLocks noChangeArrowheads="1"/>
          </p:cNvSpPr>
          <p:nvPr/>
        </p:nvSpPr>
        <p:spPr bwMode="auto">
          <a:xfrm>
            <a:off x="4891088" y="3307558"/>
            <a:ext cx="5298282" cy="59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ÚLTIMO VP</a:t>
            </a:r>
            <a:r>
              <a:rPr lang="pt-BR" altLang="pt-BR" b="1">
                <a:solidFill>
                  <a:srgbClr val="000000"/>
                </a:solidFill>
              </a:rPr>
              <a:t> = </a:t>
            </a:r>
            <a:r>
              <a:rPr lang="pt-BR" altLang="pt-BR" sz="3000" b="1">
                <a:solidFill>
                  <a:srgbClr val="000000"/>
                </a:solidFill>
              </a:rPr>
              <a:t>ONT</a:t>
            </a:r>
            <a:r>
              <a:rPr lang="pt-BR" altLang="pt-BR" b="1">
                <a:solidFill>
                  <a:srgbClr val="000000"/>
                </a:solidFill>
              </a:rPr>
              <a:t> </a:t>
            </a:r>
          </a:p>
        </p:txBody>
      </p:sp>
      <p:sp>
        <p:nvSpPr>
          <p:cNvPr id="218120" name="Rectangle 19"/>
          <p:cNvSpPr>
            <a:spLocks noChangeArrowheads="1"/>
          </p:cNvSpPr>
          <p:nvPr/>
        </p:nvSpPr>
        <p:spPr bwMode="auto">
          <a:xfrm>
            <a:off x="45934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1" name="Rectangle 21"/>
          <p:cNvSpPr>
            <a:spLocks noChangeArrowheads="1"/>
          </p:cNvSpPr>
          <p:nvPr/>
        </p:nvSpPr>
        <p:spPr bwMode="auto">
          <a:xfrm>
            <a:off x="36790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2" name="Rectangle 23"/>
          <p:cNvSpPr>
            <a:spLocks noChangeArrowheads="1"/>
          </p:cNvSpPr>
          <p:nvPr/>
        </p:nvSpPr>
        <p:spPr bwMode="auto">
          <a:xfrm>
            <a:off x="5507832" y="7791450"/>
            <a:ext cx="6667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3" name="Rectangle 24"/>
          <p:cNvSpPr>
            <a:spLocks noChangeArrowheads="1"/>
          </p:cNvSpPr>
          <p:nvPr/>
        </p:nvSpPr>
        <p:spPr bwMode="auto">
          <a:xfrm>
            <a:off x="61936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4" name="Rectangle 25"/>
          <p:cNvSpPr>
            <a:spLocks noChangeArrowheads="1"/>
          </p:cNvSpPr>
          <p:nvPr/>
        </p:nvSpPr>
        <p:spPr bwMode="auto">
          <a:xfrm>
            <a:off x="4593432" y="71056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5" name="Rectangle 26"/>
          <p:cNvSpPr>
            <a:spLocks noChangeArrowheads="1"/>
          </p:cNvSpPr>
          <p:nvPr/>
        </p:nvSpPr>
        <p:spPr bwMode="auto">
          <a:xfrm>
            <a:off x="4136232" y="74485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6" name="Rectangle 27"/>
          <p:cNvSpPr>
            <a:spLocks noChangeArrowheads="1"/>
          </p:cNvSpPr>
          <p:nvPr/>
        </p:nvSpPr>
        <p:spPr bwMode="auto">
          <a:xfrm>
            <a:off x="6422232" y="7448550"/>
            <a:ext cx="12382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7" name="Rectangle 29"/>
          <p:cNvSpPr>
            <a:spLocks noChangeArrowheads="1"/>
          </p:cNvSpPr>
          <p:nvPr/>
        </p:nvSpPr>
        <p:spPr bwMode="auto">
          <a:xfrm>
            <a:off x="7108032" y="7791450"/>
            <a:ext cx="16954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8" name="Rectangle 30"/>
          <p:cNvSpPr>
            <a:spLocks noChangeArrowheads="1"/>
          </p:cNvSpPr>
          <p:nvPr/>
        </p:nvSpPr>
        <p:spPr bwMode="auto">
          <a:xfrm>
            <a:off x="5507832" y="74485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9" name="Rectangle 31"/>
          <p:cNvSpPr>
            <a:spLocks noChangeArrowheads="1"/>
          </p:cNvSpPr>
          <p:nvPr/>
        </p:nvSpPr>
        <p:spPr bwMode="auto">
          <a:xfrm>
            <a:off x="7679532" y="7448550"/>
            <a:ext cx="12382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0" name="Rectangle 32"/>
          <p:cNvSpPr>
            <a:spLocks noChangeArrowheads="1"/>
          </p:cNvSpPr>
          <p:nvPr/>
        </p:nvSpPr>
        <p:spPr bwMode="auto">
          <a:xfrm>
            <a:off x="4822032" y="67627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1" name="Rectangle 33"/>
          <p:cNvSpPr>
            <a:spLocks noChangeArrowheads="1"/>
          </p:cNvSpPr>
          <p:nvPr/>
        </p:nvSpPr>
        <p:spPr bwMode="auto">
          <a:xfrm>
            <a:off x="5965032" y="71056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2" name="Rectangle 35"/>
          <p:cNvSpPr>
            <a:spLocks noChangeArrowheads="1"/>
          </p:cNvSpPr>
          <p:nvPr/>
        </p:nvSpPr>
        <p:spPr bwMode="auto">
          <a:xfrm>
            <a:off x="6879432" y="71056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3" name="Rectangle 36"/>
          <p:cNvSpPr>
            <a:spLocks noChangeArrowheads="1"/>
          </p:cNvSpPr>
          <p:nvPr/>
        </p:nvSpPr>
        <p:spPr bwMode="auto">
          <a:xfrm>
            <a:off x="5736432" y="67627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4" name="Rectangle 37"/>
          <p:cNvSpPr>
            <a:spLocks noChangeArrowheads="1"/>
          </p:cNvSpPr>
          <p:nvPr/>
        </p:nvSpPr>
        <p:spPr bwMode="auto">
          <a:xfrm>
            <a:off x="6650832" y="6762750"/>
            <a:ext cx="14668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5" name="Rectangle 38"/>
          <p:cNvSpPr>
            <a:spLocks noChangeArrowheads="1"/>
          </p:cNvSpPr>
          <p:nvPr/>
        </p:nvSpPr>
        <p:spPr bwMode="auto">
          <a:xfrm>
            <a:off x="88225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6" name="Rectangle 39"/>
          <p:cNvSpPr>
            <a:spLocks noChangeArrowheads="1"/>
          </p:cNvSpPr>
          <p:nvPr/>
        </p:nvSpPr>
        <p:spPr bwMode="auto">
          <a:xfrm>
            <a:off x="7793832" y="71056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7" name="Rectangle 40"/>
          <p:cNvSpPr>
            <a:spLocks noChangeArrowheads="1"/>
          </p:cNvSpPr>
          <p:nvPr/>
        </p:nvSpPr>
        <p:spPr bwMode="auto">
          <a:xfrm>
            <a:off x="5507832" y="6419850"/>
            <a:ext cx="14668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8" name="Rectangle 41"/>
          <p:cNvSpPr>
            <a:spLocks noChangeArrowheads="1"/>
          </p:cNvSpPr>
          <p:nvPr/>
        </p:nvSpPr>
        <p:spPr bwMode="auto">
          <a:xfrm>
            <a:off x="8936832" y="7448550"/>
            <a:ext cx="6667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9" name="Rectangle 42"/>
          <p:cNvSpPr>
            <a:spLocks noChangeArrowheads="1"/>
          </p:cNvSpPr>
          <p:nvPr/>
        </p:nvSpPr>
        <p:spPr bwMode="auto">
          <a:xfrm>
            <a:off x="6993732" y="6419850"/>
            <a:ext cx="6667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0" name="Rectangle 43"/>
          <p:cNvSpPr>
            <a:spLocks noChangeArrowheads="1"/>
          </p:cNvSpPr>
          <p:nvPr/>
        </p:nvSpPr>
        <p:spPr bwMode="auto">
          <a:xfrm>
            <a:off x="5965032" y="60769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1" name="Rectangle 44"/>
          <p:cNvSpPr>
            <a:spLocks noChangeArrowheads="1"/>
          </p:cNvSpPr>
          <p:nvPr/>
        </p:nvSpPr>
        <p:spPr bwMode="auto">
          <a:xfrm>
            <a:off x="6162675" y="63674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2" name="Rectangle 45"/>
          <p:cNvSpPr>
            <a:spLocks noChangeArrowheads="1"/>
          </p:cNvSpPr>
          <p:nvPr/>
        </p:nvSpPr>
        <p:spPr bwMode="auto">
          <a:xfrm>
            <a:off x="7191375" y="70532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3" name="Rectangle 46"/>
          <p:cNvSpPr>
            <a:spLocks noChangeArrowheads="1"/>
          </p:cNvSpPr>
          <p:nvPr/>
        </p:nvSpPr>
        <p:spPr bwMode="auto">
          <a:xfrm>
            <a:off x="6505575" y="77390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4" name="Rectangle 47"/>
          <p:cNvSpPr>
            <a:spLocks noChangeArrowheads="1"/>
          </p:cNvSpPr>
          <p:nvPr/>
        </p:nvSpPr>
        <p:spPr bwMode="auto">
          <a:xfrm>
            <a:off x="4791075" y="75104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5" name="Rectangle 48"/>
          <p:cNvSpPr>
            <a:spLocks noChangeArrowheads="1"/>
          </p:cNvSpPr>
          <p:nvPr/>
        </p:nvSpPr>
        <p:spPr bwMode="auto">
          <a:xfrm>
            <a:off x="6048375" y="70532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6" name="Rectangle 50"/>
          <p:cNvSpPr>
            <a:spLocks noChangeArrowheads="1"/>
          </p:cNvSpPr>
          <p:nvPr/>
        </p:nvSpPr>
        <p:spPr bwMode="auto">
          <a:xfrm>
            <a:off x="7648575" y="67103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7" name="Rectangle 51"/>
          <p:cNvSpPr>
            <a:spLocks noChangeArrowheads="1"/>
          </p:cNvSpPr>
          <p:nvPr/>
        </p:nvSpPr>
        <p:spPr bwMode="auto">
          <a:xfrm>
            <a:off x="7679532" y="64198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8" name="Rectangle 52"/>
          <p:cNvSpPr>
            <a:spLocks noChangeArrowheads="1"/>
          </p:cNvSpPr>
          <p:nvPr/>
        </p:nvSpPr>
        <p:spPr bwMode="auto">
          <a:xfrm>
            <a:off x="6879432" y="60769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9" name="Rectangle 53"/>
          <p:cNvSpPr>
            <a:spLocks noChangeArrowheads="1"/>
          </p:cNvSpPr>
          <p:nvPr/>
        </p:nvSpPr>
        <p:spPr bwMode="auto">
          <a:xfrm>
            <a:off x="6193632" y="57340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50" name="Rectangle 54"/>
          <p:cNvSpPr>
            <a:spLocks noChangeArrowheads="1"/>
          </p:cNvSpPr>
          <p:nvPr/>
        </p:nvSpPr>
        <p:spPr bwMode="auto">
          <a:xfrm>
            <a:off x="7108032" y="57340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51" name="Rectangle 55"/>
          <p:cNvSpPr>
            <a:spLocks noChangeArrowheads="1"/>
          </p:cNvSpPr>
          <p:nvPr/>
        </p:nvSpPr>
        <p:spPr bwMode="auto">
          <a:xfrm>
            <a:off x="6765132" y="53911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1090616" name="Text Box 56"/>
          <p:cNvSpPr txBox="1">
            <a:spLocks noChangeArrowheads="1"/>
          </p:cNvSpPr>
          <p:nvPr/>
        </p:nvSpPr>
        <p:spPr bwMode="auto">
          <a:xfrm>
            <a:off x="7555708" y="3900488"/>
            <a:ext cx="1298753" cy="461665"/>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spAutoFit/>
          </a:bodyPr>
          <a:lstStyle/>
          <a:p>
            <a:pPr defTabSz="1371600">
              <a:defRPr/>
            </a:pPr>
            <a:r>
              <a:rPr lang="pt-BR" sz="2400" b="1" dirty="0">
                <a:solidFill>
                  <a:srgbClr val="000000"/>
                </a:solidFill>
                <a:latin typeface="Arial" charset="0"/>
                <a:cs typeface="+mn-cs"/>
              </a:rPr>
              <a:t>$60.000</a:t>
            </a:r>
          </a:p>
        </p:txBody>
      </p:sp>
      <p:sp>
        <p:nvSpPr>
          <p:cNvPr id="218153" name="Text Box 9"/>
          <p:cNvSpPr txBox="1">
            <a:spLocks noChangeArrowheads="1"/>
          </p:cNvSpPr>
          <p:nvPr/>
        </p:nvSpPr>
        <p:spPr bwMode="auto">
          <a:xfrm>
            <a:off x="107158" y="3745707"/>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18154" name="Line 10"/>
          <p:cNvSpPr>
            <a:spLocks noChangeShapeType="1"/>
          </p:cNvSpPr>
          <p:nvPr/>
        </p:nvSpPr>
        <p:spPr bwMode="auto">
          <a:xfrm>
            <a:off x="7410450" y="3900488"/>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55" name="Line 12"/>
          <p:cNvSpPr>
            <a:spLocks noChangeShapeType="1"/>
          </p:cNvSpPr>
          <p:nvPr/>
        </p:nvSpPr>
        <p:spPr bwMode="auto">
          <a:xfrm flipH="1">
            <a:off x="2867025" y="3900488"/>
            <a:ext cx="45434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56" name="Text Box 17"/>
          <p:cNvSpPr txBox="1">
            <a:spLocks noChangeArrowheads="1"/>
          </p:cNvSpPr>
          <p:nvPr/>
        </p:nvSpPr>
        <p:spPr bwMode="auto">
          <a:xfrm>
            <a:off x="7115953" y="8410576"/>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56" name="Conector reto 55"/>
          <p:cNvCxnSpPr/>
          <p:nvPr/>
        </p:nvCxnSpPr>
        <p:spPr>
          <a:xfrm flipV="1">
            <a:off x="2824163" y="3900488"/>
            <a:ext cx="4586288"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103758"/>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idx="4294967295"/>
          </p:nvPr>
        </p:nvSpPr>
        <p:spPr bwMode="auto">
          <a:xfrm>
            <a:off x="0" y="1714500"/>
            <a:ext cx="13716000" cy="7748588"/>
          </a:xfrm>
          <a:prstGeom prst="rect">
            <a:avLst/>
          </a:prstGeom>
        </p:spPr>
        <p:txBody>
          <a:bodyPr vert="horz" wrap="square" lIns="135000" tIns="70200" rIns="135000" bIns="70200" numCol="1" anchor="t" anchorCtr="0" compatLnSpc="1">
            <a:prstTxWarp prst="textNoShape">
              <a:avLst/>
            </a:prstTxWarp>
          </a:bodyPr>
          <a:lstStyle/>
          <a:p>
            <a:pPr marL="914400" indent="-914400" eaLnBrk="1" hangingPunct="1">
              <a:buNone/>
              <a:defRPr/>
            </a:pPr>
            <a:r>
              <a:rPr lang="pt-BR" sz="3600" b="1" dirty="0"/>
              <a:t>ENT - Estimativa no Término ou ENC - Estimativa na Conclusão </a:t>
            </a:r>
            <a:r>
              <a:rPr lang="pt-BR" sz="3600" dirty="0"/>
              <a:t>(ou “</a:t>
            </a:r>
            <a:r>
              <a:rPr lang="pt-BR" sz="3600" dirty="0" err="1"/>
              <a:t>Estimate</a:t>
            </a:r>
            <a:r>
              <a:rPr lang="pt-BR" sz="3600" dirty="0"/>
              <a:t> </a:t>
            </a:r>
            <a:r>
              <a:rPr lang="pt-BR" sz="3600" dirty="0" err="1"/>
              <a:t>at</a:t>
            </a:r>
            <a:r>
              <a:rPr lang="pt-BR" sz="3600" dirty="0"/>
              <a:t> </a:t>
            </a:r>
            <a:r>
              <a:rPr lang="pt-BR" sz="3600" dirty="0" err="1"/>
              <a:t>Completion</a:t>
            </a:r>
            <a:r>
              <a:rPr lang="pt-BR" sz="3600" dirty="0"/>
              <a:t>” – EAC)</a:t>
            </a:r>
          </a:p>
          <a:p>
            <a:pPr marL="914400" indent="-914400" eaLnBrk="1" hangingPunct="1">
              <a:buNone/>
              <a:defRPr/>
            </a:pPr>
            <a:endParaRPr lang="pt-BR" sz="3600" dirty="0"/>
          </a:p>
          <a:p>
            <a:pPr marL="0" indent="0" eaLnBrk="1" hangingPunct="1">
              <a:buNone/>
              <a:defRPr/>
            </a:pPr>
            <a:r>
              <a:rPr lang="pt-BR" sz="3600" dirty="0"/>
              <a:t>Previsão mais provável </a:t>
            </a:r>
            <a:r>
              <a:rPr lang="en-US" sz="3600" dirty="0"/>
              <a:t>d</a:t>
            </a:r>
            <a:r>
              <a:rPr lang="pt-BR" sz="3600" dirty="0"/>
              <a:t>o custo total do projeto baseada no desempenho e na quantificação dos riscos.</a:t>
            </a:r>
          </a:p>
          <a:p>
            <a:pPr marL="914400" indent="-914400" eaLnBrk="1" hangingPunct="1">
              <a:buNone/>
              <a:defRPr/>
            </a:pPr>
            <a:endParaRPr lang="pt-BR" sz="3600" dirty="0"/>
          </a:p>
          <a:p>
            <a:pPr marL="914400" indent="-914400" eaLnBrk="1" hangingPunct="1">
              <a:buNone/>
              <a:defRPr/>
            </a:pPr>
            <a:r>
              <a:rPr lang="pt-BR" sz="3600" dirty="0"/>
              <a:t> </a:t>
            </a:r>
          </a:p>
          <a:p>
            <a:pPr marL="914400" indent="-914400" eaLnBrk="1" hangingPunct="1">
              <a:buNone/>
              <a:defRPr/>
            </a:pPr>
            <a:endParaRPr lang="pt-BR" sz="3600" dirty="0"/>
          </a:p>
          <a:p>
            <a:pPr marL="914400" indent="-914400" eaLnBrk="1" hangingPunct="1">
              <a:buNone/>
              <a:defRPr/>
            </a:pPr>
            <a:endParaRPr lang="pt-BR" sz="3600" dirty="0"/>
          </a:p>
        </p:txBody>
      </p:sp>
      <p:sp>
        <p:nvSpPr>
          <p:cNvPr id="220163" name="Rectangle 3"/>
          <p:cNvSpPr>
            <a:spLocks noChangeArrowheads="1"/>
          </p:cNvSpPr>
          <p:nvPr/>
        </p:nvSpPr>
        <p:spPr bwMode="auto">
          <a:xfrm>
            <a:off x="10398920" y="173833"/>
            <a:ext cx="657225" cy="84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35000" tIns="70200" rIns="135000" bIns="70200"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20164"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spTree>
    <p:extLst>
      <p:ext uri="{BB962C8B-B14F-4D97-AF65-F5344CB8AC3E}">
        <p14:creationId xmlns:p14="http://schemas.microsoft.com/office/powerpoint/2010/main" val="2457820449"/>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idx="4294967295"/>
          </p:nvPr>
        </p:nvSpPr>
        <p:spPr bwMode="auto">
          <a:xfrm>
            <a:off x="0" y="1471613"/>
            <a:ext cx="12773025" cy="8208962"/>
          </a:xfrm>
          <a:prstGeom prst="rect">
            <a:avLst/>
          </a:prstGeom>
        </p:spPr>
        <p:txBody>
          <a:bodyPr vert="horz" wrap="square" lIns="135000" tIns="70200" rIns="135000" bIns="70200" numCol="1" anchor="t" anchorCtr="0" compatLnSpc="1">
            <a:prstTxWarp prst="textNoShape">
              <a:avLst/>
            </a:prstTxWarp>
          </a:bodyPr>
          <a:lstStyle/>
          <a:p>
            <a:pPr marL="914400" indent="-914400" eaLnBrk="1" hangingPunct="1">
              <a:buNone/>
              <a:defRPr/>
            </a:pPr>
            <a:r>
              <a:rPr lang="pt-BR" sz="3600" b="1" dirty="0"/>
              <a:t>Quando usar a fórmula abaixo? – Nova Estimativa</a:t>
            </a:r>
          </a:p>
          <a:p>
            <a:pPr marL="600075" lvl="1" indent="0" eaLnBrk="1" hangingPunct="1">
              <a:buNone/>
              <a:defRPr/>
            </a:pPr>
            <a:r>
              <a:rPr lang="pt-BR" sz="3600" dirty="0"/>
              <a:t>Estimativas originais não são mais válidas, pois houve uma mudança (</a:t>
            </a:r>
            <a:r>
              <a:rPr lang="pt-BR" sz="3600" dirty="0" err="1"/>
              <a:t>ex</a:t>
            </a:r>
            <a:r>
              <a:rPr lang="pt-BR" sz="3600" dirty="0"/>
              <a:t>: mudança na equipe do projeto).</a:t>
            </a:r>
          </a:p>
          <a:p>
            <a:pPr marL="600075" lvl="1" indent="0" eaLnBrk="1" hangingPunct="1">
              <a:buNone/>
              <a:defRPr/>
            </a:pPr>
            <a:endParaRPr lang="pt-BR" sz="3600" dirty="0"/>
          </a:p>
          <a:p>
            <a:pPr eaLnBrk="1" hangingPunct="1">
              <a:buFont typeface="Arial" charset="0"/>
              <a:buChar char="•"/>
              <a:defRPr/>
            </a:pPr>
            <a:r>
              <a:rPr lang="pt-BR" sz="3600" dirty="0"/>
              <a:t>Exemplo: Quando ocorrem mudanças não esperadas e que envolvam valores $ altos (alta do dólar);</a:t>
            </a:r>
          </a:p>
          <a:p>
            <a:pPr eaLnBrk="1" hangingPunct="1">
              <a:buFont typeface="Arial" charset="0"/>
              <a:buChar char="•"/>
              <a:defRPr/>
            </a:pPr>
            <a:r>
              <a:rPr lang="pt-BR" sz="3600" dirty="0"/>
              <a:t>Custo Real até o momento mais a nova estimativa para todo o resto do trabalho (EPT - Estimativa para Término);</a:t>
            </a:r>
          </a:p>
          <a:p>
            <a:pPr eaLnBrk="1" hangingPunct="1">
              <a:buFont typeface="Arial" charset="0"/>
              <a:buChar char="•"/>
              <a:defRPr/>
            </a:pPr>
            <a:r>
              <a:rPr lang="pt-BR" sz="3600" dirty="0"/>
              <a:t>Fórmula:  ENT = </a:t>
            </a:r>
            <a:r>
              <a:rPr lang="en-US" sz="3600" dirty="0"/>
              <a:t>CR</a:t>
            </a:r>
            <a:r>
              <a:rPr lang="pt-BR" sz="3600" dirty="0"/>
              <a:t> + EPT</a:t>
            </a:r>
          </a:p>
        </p:txBody>
      </p:sp>
      <p:sp>
        <p:nvSpPr>
          <p:cNvPr id="222211" name="Text Box 5"/>
          <p:cNvSpPr txBox="1">
            <a:spLocks noChangeArrowheads="1"/>
          </p:cNvSpPr>
          <p:nvPr/>
        </p:nvSpPr>
        <p:spPr bwMode="auto">
          <a:xfrm>
            <a:off x="5395913" y="7571706"/>
            <a:ext cx="3322639"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ENT = </a:t>
            </a:r>
            <a:r>
              <a:rPr lang="en-US" altLang="pt-BR" sz="3000">
                <a:solidFill>
                  <a:srgbClr val="000000"/>
                </a:solidFill>
              </a:rPr>
              <a:t>CR</a:t>
            </a:r>
            <a:r>
              <a:rPr lang="pt-BR" altLang="pt-BR" sz="3000">
                <a:solidFill>
                  <a:srgbClr val="000000"/>
                </a:solidFill>
              </a:rPr>
              <a:t> + EPT</a:t>
            </a:r>
          </a:p>
          <a:p>
            <a:pPr marL="914400" indent="-914400" defTabSz="1371600">
              <a:spcBef>
                <a:spcPct val="20000"/>
              </a:spcBef>
            </a:pPr>
            <a:r>
              <a:rPr lang="pt-BR" altLang="pt-BR" sz="3000">
                <a:solidFill>
                  <a:srgbClr val="000000"/>
                </a:solidFill>
              </a:rPr>
              <a:t>ENT = 12.000 + </a:t>
            </a:r>
            <a:r>
              <a:rPr lang="pt-BR" altLang="pt-BR" sz="3000" b="1">
                <a:solidFill>
                  <a:srgbClr val="CC6600"/>
                </a:solidFill>
              </a:rPr>
              <a:t>?</a:t>
            </a:r>
          </a:p>
          <a:p>
            <a:pPr marL="914400" indent="-914400" defTabSz="1371600">
              <a:spcBef>
                <a:spcPct val="20000"/>
              </a:spcBef>
            </a:pPr>
            <a:r>
              <a:rPr lang="pt-BR" altLang="pt-BR" sz="3000">
                <a:solidFill>
                  <a:srgbClr val="000000"/>
                </a:solidFill>
              </a:rPr>
              <a:t>ENT = </a:t>
            </a:r>
            <a:r>
              <a:rPr lang="pt-BR" altLang="pt-BR" sz="3000" b="1">
                <a:solidFill>
                  <a:srgbClr val="CC6600"/>
                </a:solidFill>
              </a:rPr>
              <a:t>?</a:t>
            </a:r>
          </a:p>
          <a:p>
            <a:pPr marL="914400" indent="-914400" defTabSz="1371600">
              <a:spcBef>
                <a:spcPct val="20000"/>
              </a:spcBef>
            </a:pPr>
            <a:endParaRPr lang="pt-BR" altLang="pt-BR" sz="3000">
              <a:solidFill>
                <a:srgbClr val="000000"/>
              </a:solidFill>
            </a:endParaRPr>
          </a:p>
        </p:txBody>
      </p:sp>
      <p:sp>
        <p:nvSpPr>
          <p:cNvPr id="80901" name="AutoShape 6"/>
          <p:cNvSpPr>
            <a:spLocks noChangeArrowheads="1"/>
          </p:cNvSpPr>
          <p:nvPr/>
        </p:nvSpPr>
        <p:spPr bwMode="auto">
          <a:xfrm>
            <a:off x="8474793" y="8981628"/>
            <a:ext cx="2400300" cy="914400"/>
          </a:xfrm>
          <a:prstGeom prst="curvedUpArrow">
            <a:avLst>
              <a:gd name="adj1" fmla="val 52500"/>
              <a:gd name="adj2" fmla="val 105000"/>
              <a:gd name="adj3" fmla="val 33333"/>
            </a:avLst>
          </a:prstGeom>
          <a:solidFill>
            <a:srgbClr val="CC66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none" lIns="135000" tIns="70200" rIns="135000" bIns="70200" anchor="ctr"/>
          <a:lstStyle/>
          <a:p>
            <a:pPr defTabSz="1371600">
              <a:spcBef>
                <a:spcPct val="50000"/>
              </a:spcBef>
              <a:defRPr/>
            </a:pPr>
            <a:endParaRPr lang="pt-BR" sz="3600">
              <a:solidFill>
                <a:srgbClr val="000000"/>
              </a:solidFill>
              <a:latin typeface="Arial" charset="0"/>
              <a:cs typeface="Arial" charset="0"/>
            </a:endParaRPr>
          </a:p>
        </p:txBody>
      </p:sp>
      <p:sp>
        <p:nvSpPr>
          <p:cNvPr id="80902" name="Text Box 7"/>
          <p:cNvSpPr txBox="1">
            <a:spLocks noChangeArrowheads="1"/>
          </p:cNvSpPr>
          <p:nvPr/>
        </p:nvSpPr>
        <p:spPr bwMode="auto">
          <a:xfrm>
            <a:off x="10117313" y="7695754"/>
            <a:ext cx="2151356" cy="1157434"/>
          </a:xfrm>
          <a:prstGeom prst="rect">
            <a:avLst/>
          </a:prstGeom>
          <a:solidFill>
            <a:schemeClr val="accent6">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lIns="135000" tIns="70200" rIns="135000" bIns="70200">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50000"/>
              </a:spcBef>
              <a:spcAft>
                <a:spcPct val="0"/>
              </a:spcAft>
              <a:defRPr sz="2400">
                <a:solidFill>
                  <a:schemeClr val="tx1"/>
                </a:solidFill>
                <a:latin typeface="Arial" charset="0"/>
                <a:cs typeface="Arial" charset="0"/>
              </a:defRPr>
            </a:lvl6pPr>
            <a:lvl7pPr marL="2971800" indent="-228600" eaLnBrk="0" fontAlgn="base" hangingPunct="0">
              <a:spcBef>
                <a:spcPct val="50000"/>
              </a:spcBef>
              <a:spcAft>
                <a:spcPct val="0"/>
              </a:spcAft>
              <a:defRPr sz="2400">
                <a:solidFill>
                  <a:schemeClr val="tx1"/>
                </a:solidFill>
                <a:latin typeface="Arial" charset="0"/>
                <a:cs typeface="Arial" charset="0"/>
              </a:defRPr>
            </a:lvl7pPr>
            <a:lvl8pPr marL="3429000" indent="-228600" eaLnBrk="0" fontAlgn="base" hangingPunct="0">
              <a:spcBef>
                <a:spcPct val="50000"/>
              </a:spcBef>
              <a:spcAft>
                <a:spcPct val="0"/>
              </a:spcAft>
              <a:defRPr sz="2400">
                <a:solidFill>
                  <a:schemeClr val="tx1"/>
                </a:solidFill>
                <a:latin typeface="Arial" charset="0"/>
                <a:cs typeface="Arial" charset="0"/>
              </a:defRPr>
            </a:lvl8pPr>
            <a:lvl9pPr marL="3886200" indent="-228600" eaLnBrk="0" fontAlgn="base" hangingPunct="0">
              <a:spcBef>
                <a:spcPct val="50000"/>
              </a:spcBef>
              <a:spcAft>
                <a:spcPct val="0"/>
              </a:spcAft>
              <a:defRPr sz="2400">
                <a:solidFill>
                  <a:schemeClr val="tx1"/>
                </a:solidFill>
                <a:latin typeface="Arial" charset="0"/>
                <a:cs typeface="Arial" charset="0"/>
              </a:defRPr>
            </a:lvl9pPr>
          </a:lstStyle>
          <a:p>
            <a:pPr algn="ctr" defTabSz="1371600" eaLnBrk="1" hangingPunct="1">
              <a:spcBef>
                <a:spcPct val="20000"/>
              </a:spcBef>
              <a:defRPr/>
            </a:pPr>
            <a:r>
              <a:rPr lang="pt-BR" sz="3000" b="1" dirty="0">
                <a:solidFill>
                  <a:srgbClr val="000000"/>
                </a:solidFill>
              </a:rPr>
              <a:t>Nova </a:t>
            </a:r>
          </a:p>
          <a:p>
            <a:pPr algn="ctr" defTabSz="1371600" eaLnBrk="1" hangingPunct="1">
              <a:spcBef>
                <a:spcPct val="20000"/>
              </a:spcBef>
              <a:defRPr/>
            </a:pPr>
            <a:r>
              <a:rPr lang="pt-BR" sz="3000" b="1" dirty="0">
                <a:solidFill>
                  <a:srgbClr val="000000"/>
                </a:solidFill>
              </a:rPr>
              <a:t>estimativa</a:t>
            </a:r>
            <a:endParaRPr lang="en-US" sz="3000" b="1" dirty="0">
              <a:solidFill>
                <a:srgbClr val="000000"/>
              </a:solidFill>
            </a:endParaRPr>
          </a:p>
        </p:txBody>
      </p:sp>
      <p:sp>
        <p:nvSpPr>
          <p:cNvPr id="222218"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221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7002587"/>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239477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idx="4294967295"/>
          </p:nvPr>
        </p:nvSpPr>
        <p:spPr bwMode="auto">
          <a:xfrm>
            <a:off x="0" y="1608138"/>
            <a:ext cx="13716000" cy="1592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80000"/>
              </a:lnSpc>
              <a:buNone/>
            </a:pPr>
            <a:r>
              <a:rPr lang="pt-BR" altLang="pt-BR" sz="3600" b="1" dirty="0"/>
              <a:t>Quando usar a fórmula abaixo? – </a:t>
            </a:r>
            <a:r>
              <a:rPr lang="pt-BR" altLang="pt-BR" sz="3600" b="1" u="sng" dirty="0"/>
              <a:t>VARIAÇÕES ATÍPICAS</a:t>
            </a:r>
          </a:p>
          <a:p>
            <a:pPr marL="914400" indent="-914400" eaLnBrk="1" hangingPunct="1">
              <a:lnSpc>
                <a:spcPct val="80000"/>
              </a:lnSpc>
              <a:buNone/>
            </a:pPr>
            <a:r>
              <a:rPr lang="pt-BR" altLang="pt-BR" sz="3600" b="1" dirty="0"/>
              <a:t> 	</a:t>
            </a:r>
            <a:r>
              <a:rPr lang="pt-BR" altLang="pt-BR" sz="3600" dirty="0"/>
              <a:t>Desvios atuais não devem se repetir no futuro pois houve um problema atípico.</a:t>
            </a:r>
          </a:p>
          <a:p>
            <a:pPr marL="914400" indent="-914400" eaLnBrk="1" hangingPunct="1">
              <a:lnSpc>
                <a:spcPct val="80000"/>
              </a:lnSpc>
            </a:pPr>
            <a:endParaRPr lang="pt-BR" altLang="pt-BR" sz="3600" dirty="0"/>
          </a:p>
          <a:p>
            <a:pPr marL="914400" indent="-914400" eaLnBrk="1" hangingPunct="1">
              <a:lnSpc>
                <a:spcPct val="80000"/>
              </a:lnSpc>
            </a:pPr>
            <a:r>
              <a:rPr lang="pt-BR" altLang="pt-BR" sz="3600" dirty="0"/>
              <a:t>Exemplo: Problemas de saúde com um recurso crítico ou greve;</a:t>
            </a:r>
          </a:p>
          <a:p>
            <a:pPr marL="914400" indent="-914400" eaLnBrk="1" hangingPunct="1">
              <a:lnSpc>
                <a:spcPct val="80000"/>
              </a:lnSpc>
            </a:pPr>
            <a:r>
              <a:rPr lang="pt-BR" altLang="pt-BR" sz="3600" dirty="0"/>
              <a:t>Custo Real até o momento mais o orçamento restante;</a:t>
            </a:r>
          </a:p>
          <a:p>
            <a:pPr marL="914400" indent="-914400" eaLnBrk="1" hangingPunct="1">
              <a:lnSpc>
                <a:spcPct val="80000"/>
              </a:lnSpc>
            </a:pPr>
            <a:r>
              <a:rPr lang="pt-BR" altLang="pt-BR" sz="3600" dirty="0"/>
              <a:t>Fórmula:  ENT= </a:t>
            </a:r>
            <a:r>
              <a:rPr lang="en-US" altLang="pt-BR" sz="3600" dirty="0"/>
              <a:t>CR</a:t>
            </a:r>
            <a:r>
              <a:rPr lang="pt-BR" altLang="pt-BR" sz="3600" dirty="0"/>
              <a:t> + ONT - </a:t>
            </a:r>
            <a:r>
              <a:rPr lang="en-US" altLang="pt-BR" sz="3600" dirty="0"/>
              <a:t>VA</a:t>
            </a:r>
            <a:endParaRPr lang="pt-BR" altLang="pt-BR" sz="3600" dirty="0"/>
          </a:p>
        </p:txBody>
      </p:sp>
      <p:sp>
        <p:nvSpPr>
          <p:cNvPr id="224259" name="Text Box 4"/>
          <p:cNvSpPr txBox="1">
            <a:spLocks noChangeArrowheads="1"/>
          </p:cNvSpPr>
          <p:nvPr/>
        </p:nvSpPr>
        <p:spPr bwMode="auto">
          <a:xfrm>
            <a:off x="6100763" y="6224588"/>
            <a:ext cx="6118276"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dirty="0">
                <a:solidFill>
                  <a:srgbClr val="000000"/>
                </a:solidFill>
              </a:rPr>
              <a:t>ENT = </a:t>
            </a:r>
            <a:r>
              <a:rPr lang="en-US" altLang="pt-BR" sz="3000" dirty="0">
                <a:solidFill>
                  <a:srgbClr val="000000"/>
                </a:solidFill>
              </a:rPr>
              <a:t>CR</a:t>
            </a:r>
            <a:r>
              <a:rPr lang="pt-BR" altLang="pt-BR" sz="3000" dirty="0">
                <a:solidFill>
                  <a:srgbClr val="000000"/>
                </a:solidFill>
              </a:rPr>
              <a:t> + (ONT – </a:t>
            </a:r>
            <a:r>
              <a:rPr lang="en-US" altLang="pt-BR" sz="3000" dirty="0">
                <a:solidFill>
                  <a:srgbClr val="000000"/>
                </a:solidFill>
              </a:rPr>
              <a:t>VA</a:t>
            </a:r>
            <a:r>
              <a:rPr lang="pt-BR" altLang="pt-BR" sz="3000" dirty="0">
                <a:solidFill>
                  <a:srgbClr val="000000"/>
                </a:solidFill>
              </a:rPr>
              <a:t>)</a:t>
            </a:r>
          </a:p>
          <a:p>
            <a:pPr marL="914400" indent="-914400" defTabSz="1371600">
              <a:spcBef>
                <a:spcPct val="20000"/>
              </a:spcBef>
            </a:pPr>
            <a:r>
              <a:rPr lang="pt-BR" altLang="pt-BR" sz="3000" dirty="0">
                <a:solidFill>
                  <a:srgbClr val="000000"/>
                </a:solidFill>
              </a:rPr>
              <a:t>ENT = 12.000 + (60.000 – 10.000)</a:t>
            </a:r>
          </a:p>
          <a:p>
            <a:pPr marL="914400" indent="-914400" defTabSz="1371600">
              <a:spcBef>
                <a:spcPct val="20000"/>
              </a:spcBef>
            </a:pPr>
            <a:r>
              <a:rPr lang="pt-BR" altLang="pt-BR" sz="3000" b="1" dirty="0">
                <a:solidFill>
                  <a:srgbClr val="000000"/>
                </a:solidFill>
              </a:rPr>
              <a:t>ENT = 62.000</a:t>
            </a:r>
            <a:r>
              <a:rPr lang="pt-BR" altLang="pt-BR" sz="3000" dirty="0">
                <a:solidFill>
                  <a:srgbClr val="000000"/>
                </a:solidFill>
              </a:rPr>
              <a:t> </a:t>
            </a:r>
          </a:p>
          <a:p>
            <a:pPr marL="914400" indent="-914400" defTabSz="1371600">
              <a:spcBef>
                <a:spcPct val="20000"/>
              </a:spcBef>
            </a:pPr>
            <a:endParaRPr lang="pt-BR" altLang="pt-BR" sz="3000" dirty="0">
              <a:solidFill>
                <a:srgbClr val="000000"/>
              </a:solidFill>
            </a:endParaRPr>
          </a:p>
        </p:txBody>
      </p:sp>
      <p:sp>
        <p:nvSpPr>
          <p:cNvPr id="224260"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426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6224588"/>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have direita 1"/>
          <p:cNvSpPr/>
          <p:nvPr/>
        </p:nvSpPr>
        <p:spPr>
          <a:xfrm rot="16200000">
            <a:off x="9152336" y="5068492"/>
            <a:ext cx="704850" cy="1621631"/>
          </a:xfrm>
          <a:prstGeom prst="rightBrace">
            <a:avLst>
              <a:gd name="adj1" fmla="val 8333"/>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spcBef>
                <a:spcPct val="50000"/>
              </a:spcBef>
              <a:defRPr/>
            </a:pPr>
            <a:endParaRPr lang="pt-BR" sz="3600">
              <a:solidFill>
                <a:srgbClr val="000000"/>
              </a:solidFill>
              <a:latin typeface="Times New Roman"/>
            </a:endParaRPr>
          </a:p>
        </p:txBody>
      </p:sp>
      <p:sp>
        <p:nvSpPr>
          <p:cNvPr id="3" name="CaixaDeTexto 2"/>
          <p:cNvSpPr txBox="1">
            <a:spLocks noChangeArrowheads="1"/>
          </p:cNvSpPr>
          <p:nvPr/>
        </p:nvSpPr>
        <p:spPr bwMode="auto">
          <a:xfrm>
            <a:off x="9017795" y="4926807"/>
            <a:ext cx="93326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000" b="1">
                <a:solidFill>
                  <a:srgbClr val="C00000"/>
                </a:solidFill>
              </a:rPr>
              <a:t>EPT</a:t>
            </a:r>
          </a:p>
        </p:txBody>
      </p:sp>
    </p:spTree>
    <p:extLst>
      <p:ext uri="{BB962C8B-B14F-4D97-AF65-F5344CB8AC3E}">
        <p14:creationId xmlns:p14="http://schemas.microsoft.com/office/powerpoint/2010/main" val="36274884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idx="4294967295"/>
          </p:nvPr>
        </p:nvSpPr>
        <p:spPr bwMode="auto">
          <a:xfrm>
            <a:off x="0" y="16002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80000"/>
              </a:lnSpc>
              <a:buNone/>
            </a:pPr>
            <a:r>
              <a:rPr lang="pt-BR" altLang="pt-BR" sz="3600" b="1"/>
              <a:t>Quando usar a fórmula abaixo? - Problemas recorrentes (custo)</a:t>
            </a:r>
          </a:p>
          <a:p>
            <a:pPr marL="914400" indent="-914400" eaLnBrk="1" hangingPunct="1">
              <a:lnSpc>
                <a:spcPct val="80000"/>
              </a:lnSpc>
              <a:buNone/>
            </a:pPr>
            <a:r>
              <a:rPr lang="pt-BR" altLang="pt-BR" sz="3600" b="1"/>
              <a:t>  </a:t>
            </a:r>
            <a:r>
              <a:rPr lang="pt-BR" altLang="pt-BR" sz="3600"/>
              <a:t>	Desvios atuais devem se repetir no futuro pois houve um problema que vai continuar acontecendo.</a:t>
            </a:r>
          </a:p>
          <a:p>
            <a:pPr marL="914400" indent="-914400" eaLnBrk="1" hangingPunct="1">
              <a:lnSpc>
                <a:spcPct val="80000"/>
              </a:lnSpc>
              <a:buNone/>
            </a:pPr>
            <a:endParaRPr lang="pt-BR" altLang="pt-BR" sz="3600"/>
          </a:p>
          <a:p>
            <a:pPr marL="914400" indent="-914400" eaLnBrk="1" hangingPunct="1">
              <a:lnSpc>
                <a:spcPct val="80000"/>
              </a:lnSpc>
            </a:pPr>
            <a:r>
              <a:rPr lang="pt-BR" altLang="pt-BR" sz="3600"/>
              <a:t>Exemplo: Custo de um material foi mal estimado;</a:t>
            </a:r>
          </a:p>
          <a:p>
            <a:pPr marL="914400" indent="-914400" eaLnBrk="1" hangingPunct="1">
              <a:lnSpc>
                <a:spcPct val="80000"/>
              </a:lnSpc>
            </a:pPr>
            <a:r>
              <a:rPr lang="pt-BR" altLang="pt-BR" sz="3600"/>
              <a:t>Custo Real até o momento mais o restante do orçamento do projeto, modificado pelo atual índice atual de desempenho de custos;</a:t>
            </a:r>
          </a:p>
          <a:p>
            <a:pPr marL="914400" indent="-914400" eaLnBrk="1" hangingPunct="1">
              <a:lnSpc>
                <a:spcPct val="80000"/>
              </a:lnSpc>
            </a:pPr>
            <a:r>
              <a:rPr lang="pt-BR" altLang="pt-BR" sz="3600"/>
              <a:t>Fórmula:  ENT = </a:t>
            </a:r>
            <a:r>
              <a:rPr lang="en-US" altLang="pt-BR" sz="3600"/>
              <a:t>CR</a:t>
            </a:r>
            <a:r>
              <a:rPr lang="pt-BR" altLang="pt-BR" sz="3600"/>
              <a:t> +(ONT – </a:t>
            </a:r>
            <a:r>
              <a:rPr lang="en-US" altLang="pt-BR" sz="3600"/>
              <a:t>VA</a:t>
            </a:r>
            <a:r>
              <a:rPr lang="pt-BR" altLang="pt-BR" sz="3600"/>
              <a:t>) / IDC</a:t>
            </a:r>
          </a:p>
        </p:txBody>
      </p:sp>
      <p:sp>
        <p:nvSpPr>
          <p:cNvPr id="226307" name="Text Box 4"/>
          <p:cNvSpPr txBox="1">
            <a:spLocks noChangeArrowheads="1"/>
          </p:cNvSpPr>
          <p:nvPr/>
        </p:nvSpPr>
        <p:spPr bwMode="auto">
          <a:xfrm>
            <a:off x="5486400" y="6334125"/>
            <a:ext cx="7613877" cy="281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endParaRPr lang="pt-BR" altLang="pt-BR" sz="3000" dirty="0">
              <a:solidFill>
                <a:srgbClr val="000000"/>
              </a:solidFill>
            </a:endParaRPr>
          </a:p>
          <a:p>
            <a:pPr marL="914400" indent="-914400" defTabSz="1371600">
              <a:spcBef>
                <a:spcPct val="20000"/>
              </a:spcBef>
            </a:pPr>
            <a:r>
              <a:rPr lang="pt-BR" altLang="pt-BR" sz="3000" dirty="0">
                <a:solidFill>
                  <a:srgbClr val="000000"/>
                </a:solidFill>
              </a:rPr>
              <a:t>ENT = </a:t>
            </a:r>
            <a:r>
              <a:rPr lang="en-US" altLang="pt-BR" sz="3000" dirty="0">
                <a:solidFill>
                  <a:srgbClr val="000000"/>
                </a:solidFill>
              </a:rPr>
              <a:t>CR</a:t>
            </a:r>
            <a:r>
              <a:rPr lang="pt-BR" altLang="pt-BR" sz="3000" dirty="0">
                <a:solidFill>
                  <a:srgbClr val="000000"/>
                </a:solidFill>
              </a:rPr>
              <a:t> + [ (ONT – </a:t>
            </a:r>
            <a:r>
              <a:rPr lang="en-US" altLang="pt-BR" sz="3000" dirty="0">
                <a:solidFill>
                  <a:srgbClr val="000000"/>
                </a:solidFill>
              </a:rPr>
              <a:t>VA</a:t>
            </a:r>
            <a:r>
              <a:rPr lang="pt-BR" altLang="pt-BR" sz="3000" dirty="0">
                <a:solidFill>
                  <a:srgbClr val="000000"/>
                </a:solidFill>
              </a:rPr>
              <a:t>) / IDC]</a:t>
            </a:r>
          </a:p>
          <a:p>
            <a:pPr marL="914400" indent="-914400" defTabSz="1371600">
              <a:spcBef>
                <a:spcPct val="20000"/>
              </a:spcBef>
            </a:pPr>
            <a:r>
              <a:rPr lang="pt-BR" altLang="pt-BR" sz="3000" dirty="0">
                <a:solidFill>
                  <a:srgbClr val="000000"/>
                </a:solidFill>
              </a:rPr>
              <a:t>ENT = 12.000 + (60.000 – 10.000) / 0.8333</a:t>
            </a:r>
          </a:p>
          <a:p>
            <a:pPr marL="914400" indent="-914400" defTabSz="1371600">
              <a:spcBef>
                <a:spcPct val="20000"/>
              </a:spcBef>
            </a:pPr>
            <a:r>
              <a:rPr lang="pt-BR" altLang="pt-BR" sz="3000" b="1" dirty="0">
                <a:solidFill>
                  <a:srgbClr val="000000"/>
                </a:solidFill>
              </a:rPr>
              <a:t>ENT = 72.000</a:t>
            </a:r>
          </a:p>
          <a:p>
            <a:pPr marL="914400" indent="-914400" defTabSz="1371600">
              <a:spcBef>
                <a:spcPct val="20000"/>
              </a:spcBef>
            </a:pPr>
            <a:endParaRPr lang="pt-BR" altLang="pt-BR" sz="3000" dirty="0">
              <a:solidFill>
                <a:srgbClr val="000000"/>
              </a:solidFill>
            </a:endParaRPr>
          </a:p>
        </p:txBody>
      </p:sp>
      <p:sp>
        <p:nvSpPr>
          <p:cNvPr id="226308"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630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6762750"/>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have direita 5"/>
          <p:cNvSpPr/>
          <p:nvPr/>
        </p:nvSpPr>
        <p:spPr>
          <a:xfrm rot="16200000">
            <a:off x="9044136" y="4952555"/>
            <a:ext cx="704850" cy="3348930"/>
          </a:xfrm>
          <a:prstGeom prst="rightBrace">
            <a:avLst>
              <a:gd name="adj1" fmla="val 8333"/>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spcBef>
                <a:spcPct val="50000"/>
              </a:spcBef>
              <a:defRPr/>
            </a:pPr>
            <a:endParaRPr lang="pt-BR" sz="3600">
              <a:solidFill>
                <a:srgbClr val="000000"/>
              </a:solidFill>
              <a:latin typeface="Times New Roman"/>
            </a:endParaRPr>
          </a:p>
        </p:txBody>
      </p:sp>
      <p:sp>
        <p:nvSpPr>
          <p:cNvPr id="7" name="CaixaDeTexto 6"/>
          <p:cNvSpPr txBox="1">
            <a:spLocks noChangeArrowheads="1"/>
          </p:cNvSpPr>
          <p:nvPr/>
        </p:nvSpPr>
        <p:spPr bwMode="auto">
          <a:xfrm>
            <a:off x="9070183" y="5791200"/>
            <a:ext cx="93326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000" b="1">
                <a:solidFill>
                  <a:srgbClr val="C00000"/>
                </a:solidFill>
              </a:rPr>
              <a:t>EPT</a:t>
            </a:r>
          </a:p>
        </p:txBody>
      </p:sp>
    </p:spTree>
    <p:extLst>
      <p:ext uri="{BB962C8B-B14F-4D97-AF65-F5344CB8AC3E}">
        <p14:creationId xmlns:p14="http://schemas.microsoft.com/office/powerpoint/2010/main" val="3474691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6"/>
          <p:cNvSpPr>
            <a:spLocks noChangeArrowheads="1"/>
          </p:cNvSpPr>
          <p:nvPr/>
        </p:nvSpPr>
        <p:spPr bwMode="auto">
          <a:xfrm>
            <a:off x="7399885" y="2553401"/>
            <a:ext cx="3616235" cy="955518"/>
          </a:xfrm>
          <a:prstGeom prst="roundRect">
            <a:avLst>
              <a:gd name="adj" fmla="val 30212"/>
            </a:avLst>
          </a:prstGeom>
          <a:solidFill>
            <a:schemeClr val="bg1"/>
          </a:solidFill>
          <a:ln>
            <a:noFill/>
            <a:headEnd/>
            <a:tailEnd/>
          </a:ln>
          <a:effectLst/>
        </p:spPr>
        <p:style>
          <a:lnRef idx="1">
            <a:schemeClr val="accent6"/>
          </a:lnRef>
          <a:fillRef idx="2">
            <a:schemeClr val="accent6"/>
          </a:fillRef>
          <a:effectRef idx="1">
            <a:schemeClr val="accent6"/>
          </a:effectRef>
          <a:fontRef idx="minor">
            <a:schemeClr val="dk1"/>
          </a:fontRef>
        </p:style>
        <p:txBody>
          <a:bodyPr wrap="square" anchor="ctr" anchorCtr="1">
            <a:noAutofit/>
          </a:bodyPr>
          <a:lstStyle/>
          <a:p>
            <a:pPr algn="ctr" eaLnBrk="0" hangingPunct="0">
              <a:spcBef>
                <a:spcPct val="50000"/>
              </a:spcBef>
              <a:defRPr/>
            </a:pPr>
            <a:r>
              <a:rPr lang="pt-BR" sz="3000" b="1" dirty="0">
                <a:solidFill>
                  <a:srgbClr val="000066"/>
                </a:solidFill>
                <a:cs typeface="Arial" panose="020B0604020202020204" pitchFamily="34" charset="0"/>
              </a:rPr>
              <a:t>Decomposição</a:t>
            </a:r>
          </a:p>
        </p:txBody>
      </p:sp>
      <p:pic>
        <p:nvPicPr>
          <p:cNvPr id="7" name="Picture 6" descr="EAP-Atividades.jpg"/>
          <p:cNvPicPr>
            <a:picLocks noChangeAspect="1"/>
          </p:cNvPicPr>
          <p:nvPr/>
        </p:nvPicPr>
        <p:blipFill>
          <a:blip r:embed="rId3" cstate="print"/>
          <a:stretch>
            <a:fillRect/>
          </a:stretch>
        </p:blipFill>
        <p:spPr>
          <a:xfrm>
            <a:off x="881336" y="5881002"/>
            <a:ext cx="8101665" cy="3966732"/>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p:spPr>
      </p:pic>
      <p:sp>
        <p:nvSpPr>
          <p:cNvPr id="6" name="Espaço Reservado para Conteúdo 2"/>
          <p:cNvSpPr txBox="1">
            <a:spLocks/>
          </p:cNvSpPr>
          <p:nvPr/>
        </p:nvSpPr>
        <p:spPr>
          <a:xfrm>
            <a:off x="161257" y="2343408"/>
            <a:ext cx="5660594" cy="3450411"/>
          </a:xfrm>
          <a:prstGeom prst="rect">
            <a:avLst/>
          </a:prstGeom>
        </p:spPr>
        <p:txBody>
          <a:bodyPr anchor="ctr">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ltLang="zh-CN" sz="3600" dirty="0">
                <a:solidFill>
                  <a:srgbClr val="000066"/>
                </a:solidFill>
                <a:cs typeface="Arial" panose="020B0604020202020204" pitchFamily="34" charset="0"/>
              </a:rPr>
              <a:t>Subdividir os pacotes de trabalho, último nível da EAP, em atividades.</a:t>
            </a:r>
          </a:p>
          <a:p>
            <a:r>
              <a:rPr lang="pt-BR" altLang="zh-CN" sz="3600" dirty="0">
                <a:solidFill>
                  <a:srgbClr val="000066"/>
                </a:solidFill>
                <a:cs typeface="Arial" panose="020B0604020202020204" pitchFamily="34" charset="0"/>
              </a:rPr>
              <a:t>O GP deve envolver a equipe na decomposição.</a:t>
            </a:r>
          </a:p>
        </p:txBody>
      </p:sp>
      <p:sp>
        <p:nvSpPr>
          <p:cNvPr id="2" name="CaixaDeTexto 1"/>
          <p:cNvSpPr txBox="1"/>
          <p:nvPr/>
        </p:nvSpPr>
        <p:spPr>
          <a:xfrm>
            <a:off x="8802216" y="5799792"/>
            <a:ext cx="4354954" cy="4204248"/>
          </a:xfrm>
          <a:prstGeom prst="rect">
            <a:avLst/>
          </a:prstGeom>
          <a:noFill/>
        </p:spPr>
        <p:txBody>
          <a:bodyPr wrap="square" rtlCol="0" anchor="ctr">
            <a:noAutofit/>
          </a:bodyPr>
          <a:lstStyle/>
          <a:p>
            <a:pPr marL="514350" indent="-514350" algn="just">
              <a:buFont typeface="Arial" pitchFamily="34" charset="0"/>
              <a:buChar char="•"/>
            </a:pPr>
            <a:r>
              <a:rPr lang="pt-BR" altLang="zh-CN" sz="3600" dirty="0">
                <a:solidFill>
                  <a:srgbClr val="000066"/>
                </a:solidFill>
                <a:latin typeface="+mn-lt"/>
              </a:rPr>
              <a:t>A atividade é o </a:t>
            </a:r>
            <a:r>
              <a:rPr lang="pt-BR" altLang="zh-CN" sz="3600" u="sng" dirty="0">
                <a:solidFill>
                  <a:srgbClr val="000066"/>
                </a:solidFill>
                <a:latin typeface="+mn-lt"/>
              </a:rPr>
              <a:t>esforço necessário </a:t>
            </a:r>
            <a:r>
              <a:rPr lang="pt-BR" altLang="zh-CN" sz="3600" dirty="0">
                <a:solidFill>
                  <a:srgbClr val="000066"/>
                </a:solidFill>
                <a:latin typeface="+mn-lt"/>
              </a:rPr>
              <a:t>para produzir o pacote de trabalho.</a:t>
            </a:r>
            <a:endParaRPr lang="pt-BR" sz="3600" dirty="0">
              <a:solidFill>
                <a:srgbClr val="000066"/>
              </a:solidFill>
              <a:latin typeface="+mn-lt"/>
            </a:endParaRPr>
          </a:p>
        </p:txBody>
      </p:sp>
      <p:sp>
        <p:nvSpPr>
          <p:cNvPr id="9" name="Título 1"/>
          <p:cNvSpPr txBox="1">
            <a:spLocks/>
          </p:cNvSpPr>
          <p:nvPr/>
        </p:nvSpPr>
        <p:spPr>
          <a:xfrm>
            <a:off x="161256" y="1579809"/>
            <a:ext cx="7864848" cy="863391"/>
          </a:xfrm>
          <a:prstGeom prst="rect">
            <a:avLst/>
          </a:prstGeom>
        </p:spPr>
        <p:txBody>
          <a:bodyPr>
            <a:no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0066"/>
                </a:solidFill>
                <a:latin typeface="+mn-lt"/>
                <a:cs typeface="Arial" panose="020B0604020202020204" pitchFamily="34" charset="0"/>
              </a:rPr>
              <a:t>Decomposição</a:t>
            </a:r>
          </a:p>
        </p:txBody>
      </p:sp>
      <p:sp>
        <p:nvSpPr>
          <p:cNvPr id="10" name="Text Box 5"/>
          <p:cNvSpPr txBox="1">
            <a:spLocks noChangeArrowheads="1"/>
          </p:cNvSpPr>
          <p:nvPr/>
        </p:nvSpPr>
        <p:spPr bwMode="auto">
          <a:xfrm>
            <a:off x="5273824" y="4380072"/>
            <a:ext cx="2601818" cy="1413747"/>
          </a:xfrm>
          <a:prstGeom prst="rect">
            <a:avLst/>
          </a:prstGeom>
          <a:solidFill>
            <a:schemeClr val="bg1"/>
          </a:solidFill>
          <a:ln>
            <a:solidFill>
              <a:schemeClr val="accent6"/>
            </a:solidFill>
            <a:headEnd/>
            <a:tailEnd/>
          </a:ln>
          <a:effectLst/>
        </p:spPr>
        <p:style>
          <a:lnRef idx="1">
            <a:schemeClr val="accent1"/>
          </a:lnRef>
          <a:fillRef idx="2">
            <a:schemeClr val="accent1"/>
          </a:fillRef>
          <a:effectRef idx="1">
            <a:schemeClr val="accent1"/>
          </a:effectRef>
          <a:fontRef idx="minor">
            <a:schemeClr val="dk1"/>
          </a:fontRef>
        </p:style>
        <p:txBody>
          <a:bodyPr wrap="square" anchor="ctr" anchorCtr="1">
            <a:noAutofit/>
          </a:bodyPr>
          <a:lstStyle/>
          <a:p>
            <a:pPr algn="ctr" eaLnBrk="0" hangingPunct="0">
              <a:spcBef>
                <a:spcPct val="50000"/>
              </a:spcBef>
              <a:defRPr/>
            </a:pPr>
            <a:r>
              <a:rPr lang="pt-BR" sz="2850" b="1" dirty="0">
                <a:solidFill>
                  <a:srgbClr val="000066"/>
                </a:solidFill>
                <a:cs typeface="Arial" panose="020B0604020202020204" pitchFamily="34" charset="0"/>
              </a:rPr>
              <a:t>Produtos  (Pacotes de Trabalho)</a:t>
            </a:r>
          </a:p>
        </p:txBody>
      </p:sp>
      <p:sp>
        <p:nvSpPr>
          <p:cNvPr id="11" name="Text Box 6"/>
          <p:cNvSpPr txBox="1">
            <a:spLocks noChangeArrowheads="1"/>
          </p:cNvSpPr>
          <p:nvPr/>
        </p:nvSpPr>
        <p:spPr bwMode="auto">
          <a:xfrm>
            <a:off x="10738084" y="4380072"/>
            <a:ext cx="2268635" cy="1413747"/>
          </a:xfrm>
          <a:prstGeom prst="rect">
            <a:avLst/>
          </a:prstGeom>
          <a:solidFill>
            <a:schemeClr val="bg1"/>
          </a:solidFill>
          <a:ln>
            <a:solidFill>
              <a:schemeClr val="accent6"/>
            </a:solidFill>
            <a:headEnd/>
            <a:tailEnd/>
          </a:ln>
          <a:effectLst/>
        </p:spPr>
        <p:style>
          <a:lnRef idx="1">
            <a:schemeClr val="accent1"/>
          </a:lnRef>
          <a:fillRef idx="2">
            <a:schemeClr val="accent1"/>
          </a:fillRef>
          <a:effectRef idx="1">
            <a:schemeClr val="accent1"/>
          </a:effectRef>
          <a:fontRef idx="minor">
            <a:schemeClr val="dk1"/>
          </a:fontRef>
        </p:style>
        <p:txBody>
          <a:bodyPr wrap="square" anchor="ctr" anchorCtr="1">
            <a:noAutofit/>
          </a:bodyPr>
          <a:lstStyle>
            <a:defPPr>
              <a:defRPr lang="en-US"/>
            </a:defPPr>
            <a:lvl1pPr algn="ctr" eaLnBrk="0" hangingPunct="0">
              <a:spcBef>
                <a:spcPct val="50000"/>
              </a:spcBef>
              <a:defRPr sz="1900" b="1">
                <a:solidFill>
                  <a:srgbClr val="000066"/>
                </a:solidFill>
                <a:latin typeface="Calibri" panose="020F0502020204030204" pitchFamily="34" charset="0"/>
              </a:defRPr>
            </a:lvl1pPr>
          </a:lstStyle>
          <a:p>
            <a:r>
              <a:rPr lang="pt-BR" sz="2850" dirty="0">
                <a:latin typeface="+mn-lt"/>
                <a:cs typeface="Arial" panose="020B0604020202020204" pitchFamily="34" charset="0"/>
              </a:rPr>
              <a:t>Lista de Atividades (ações)</a:t>
            </a:r>
          </a:p>
        </p:txBody>
      </p:sp>
      <p:grpSp>
        <p:nvGrpSpPr>
          <p:cNvPr id="12" name="Group 18"/>
          <p:cNvGrpSpPr>
            <a:grpSpLocks/>
          </p:cNvGrpSpPr>
          <p:nvPr/>
        </p:nvGrpSpPr>
        <p:grpSpPr bwMode="auto">
          <a:xfrm>
            <a:off x="5583262" y="2692730"/>
            <a:ext cx="2022030" cy="1427109"/>
            <a:chOff x="612" y="2750"/>
            <a:chExt cx="1329" cy="771"/>
          </a:xfrm>
        </p:grpSpPr>
        <p:sp>
          <p:nvSpPr>
            <p:cNvPr id="13" name="AutoShape 7"/>
            <p:cNvSpPr>
              <a:spLocks noChangeArrowheads="1"/>
            </p:cNvSpPr>
            <p:nvPr/>
          </p:nvSpPr>
          <p:spPr bwMode="auto">
            <a:xfrm rot="5400000">
              <a:off x="884" y="2478"/>
              <a:ext cx="771" cy="1316"/>
            </a:xfrm>
            <a:prstGeom prst="rightArrowCallout">
              <a:avLst>
                <a:gd name="adj1" fmla="val 42672"/>
                <a:gd name="adj2" fmla="val 42672"/>
                <a:gd name="adj3" fmla="val 16667"/>
                <a:gd name="adj4" fmla="val 66667"/>
              </a:avLst>
            </a:prstGeom>
            <a:noFill/>
            <a:ln w="25400">
              <a:solidFill>
                <a:srgbClr val="FF0000"/>
              </a:solidFill>
              <a:prstDash val="dash"/>
              <a:miter lim="800000"/>
              <a:headEnd/>
              <a:tailEnd/>
            </a:ln>
          </p:spPr>
          <p:txBody>
            <a:bodyPr wrap="none" anchor="ctr"/>
            <a:lstStyle/>
            <a:p>
              <a:endParaRPr lang="pt-BR">
                <a:solidFill>
                  <a:srgbClr val="000066"/>
                </a:solidFill>
                <a:latin typeface="+mn-lt"/>
              </a:endParaRPr>
            </a:p>
          </p:txBody>
        </p:sp>
        <p:sp>
          <p:nvSpPr>
            <p:cNvPr id="14" name="Text Box 9"/>
            <p:cNvSpPr txBox="1">
              <a:spLocks noChangeArrowheads="1"/>
            </p:cNvSpPr>
            <p:nvPr/>
          </p:nvSpPr>
          <p:spPr bwMode="auto">
            <a:xfrm>
              <a:off x="624" y="2772"/>
              <a:ext cx="1317" cy="299"/>
            </a:xfrm>
            <a:prstGeom prst="rect">
              <a:avLst/>
            </a:prstGeom>
            <a:noFill/>
            <a:ln w="9525">
              <a:noFill/>
              <a:miter lim="800000"/>
              <a:headEnd/>
              <a:tailEnd/>
            </a:ln>
            <a:effectLst/>
          </p:spPr>
          <p:txBody>
            <a:bodyPr wrap="square">
              <a:spAutoFit/>
            </a:bodyPr>
            <a:lstStyle/>
            <a:p>
              <a:pPr algn="ctr" eaLnBrk="0" hangingPunct="0">
                <a:spcBef>
                  <a:spcPct val="50000"/>
                </a:spcBef>
                <a:defRPr/>
              </a:pPr>
              <a:r>
                <a:rPr lang="pt-BR" sz="3000" dirty="0">
                  <a:solidFill>
                    <a:srgbClr val="000066"/>
                  </a:solidFill>
                  <a:latin typeface="+mn-lt"/>
                </a:rPr>
                <a:t>Criar EAP</a:t>
              </a:r>
            </a:p>
          </p:txBody>
        </p:sp>
      </p:grpSp>
      <p:grpSp>
        <p:nvGrpSpPr>
          <p:cNvPr id="15" name="Group 19"/>
          <p:cNvGrpSpPr>
            <a:grpSpLocks/>
          </p:cNvGrpSpPr>
          <p:nvPr/>
        </p:nvGrpSpPr>
        <p:grpSpPr bwMode="auto">
          <a:xfrm>
            <a:off x="10877370" y="2677686"/>
            <a:ext cx="2058203" cy="1378618"/>
            <a:chOff x="4149" y="2742"/>
            <a:chExt cx="1340" cy="779"/>
          </a:xfrm>
        </p:grpSpPr>
        <p:sp>
          <p:nvSpPr>
            <p:cNvPr id="16" name="AutoShape 10"/>
            <p:cNvSpPr>
              <a:spLocks noChangeArrowheads="1"/>
            </p:cNvSpPr>
            <p:nvPr/>
          </p:nvSpPr>
          <p:spPr bwMode="auto">
            <a:xfrm rot="5400000">
              <a:off x="4421" y="2478"/>
              <a:ext cx="771" cy="1316"/>
            </a:xfrm>
            <a:prstGeom prst="rightArrowCallout">
              <a:avLst>
                <a:gd name="adj1" fmla="val 42672"/>
                <a:gd name="adj2" fmla="val 42672"/>
                <a:gd name="adj3" fmla="val 16667"/>
                <a:gd name="adj4" fmla="val 66667"/>
              </a:avLst>
            </a:prstGeom>
            <a:noFill/>
            <a:ln w="25400">
              <a:solidFill>
                <a:srgbClr val="FF0000"/>
              </a:solidFill>
              <a:prstDash val="dash"/>
              <a:miter lim="800000"/>
              <a:headEnd/>
              <a:tailEnd/>
            </a:ln>
          </p:spPr>
          <p:txBody>
            <a:bodyPr wrap="none" anchor="ctr"/>
            <a:lstStyle/>
            <a:p>
              <a:endParaRPr lang="pt-BR" sz="3000">
                <a:solidFill>
                  <a:srgbClr val="000066"/>
                </a:solidFill>
                <a:latin typeface="+mn-lt"/>
              </a:endParaRPr>
            </a:p>
          </p:txBody>
        </p:sp>
        <p:sp>
          <p:nvSpPr>
            <p:cNvPr id="17" name="Text Box 11"/>
            <p:cNvSpPr txBox="1">
              <a:spLocks noChangeArrowheads="1"/>
            </p:cNvSpPr>
            <p:nvPr/>
          </p:nvSpPr>
          <p:spPr bwMode="auto">
            <a:xfrm>
              <a:off x="4162" y="2742"/>
              <a:ext cx="1327" cy="548"/>
            </a:xfrm>
            <a:prstGeom prst="rect">
              <a:avLst/>
            </a:prstGeom>
            <a:noFill/>
            <a:ln w="9525">
              <a:noFill/>
              <a:miter lim="800000"/>
              <a:headEnd/>
              <a:tailEnd/>
            </a:ln>
            <a:effectLst/>
          </p:spPr>
          <p:txBody>
            <a:bodyPr wrap="square">
              <a:spAutoFit/>
            </a:bodyPr>
            <a:lstStyle/>
            <a:p>
              <a:pPr algn="ctr" eaLnBrk="0" hangingPunct="0">
                <a:spcBef>
                  <a:spcPct val="50000"/>
                </a:spcBef>
                <a:defRPr/>
              </a:pPr>
              <a:r>
                <a:rPr lang="pt-BR" sz="2850" dirty="0">
                  <a:solidFill>
                    <a:srgbClr val="000066"/>
                  </a:solidFill>
                  <a:latin typeface="+mn-lt"/>
                </a:rPr>
                <a:t>Definir Atividades</a:t>
              </a:r>
            </a:p>
          </p:txBody>
        </p:sp>
      </p:grpSp>
      <p:sp>
        <p:nvSpPr>
          <p:cNvPr id="18" name="AutoShape 14"/>
          <p:cNvSpPr>
            <a:spLocks noChangeArrowheads="1"/>
          </p:cNvSpPr>
          <p:nvPr/>
        </p:nvSpPr>
        <p:spPr bwMode="auto">
          <a:xfrm rot="10800000">
            <a:off x="7271923" y="2530383"/>
            <a:ext cx="1878864" cy="1821669"/>
          </a:xfrm>
          <a:custGeom>
            <a:avLst/>
            <a:gdLst>
              <a:gd name="T0" fmla="*/ 6161692 w 21600"/>
              <a:gd name="T1" fmla="*/ 5614000 h 21600"/>
              <a:gd name="T2" fmla="*/ 6159546 w 21600"/>
              <a:gd name="T3" fmla="*/ 17264002 h 21600"/>
              <a:gd name="T4" fmla="*/ 15255074 w 21600"/>
              <a:gd name="T5" fmla="*/ 11715534 h 21600"/>
              <a:gd name="T6" fmla="*/ 20891871 w 21600"/>
              <a:gd name="T7" fmla="*/ -4229681 h 21600"/>
              <a:gd name="T8" fmla="*/ 33964489 w 21600"/>
              <a:gd name="T9" fmla="*/ 3780489 h 21600"/>
              <a:gd name="T10" fmla="*/ 23045951 w 21600"/>
              <a:gd name="T11" fmla="*/ 1337320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340" y="5677"/>
                </a:moveTo>
                <a:cubicBezTo>
                  <a:pt x="7688" y="5915"/>
                  <a:pt x="5657" y="8137"/>
                  <a:pt x="5657" y="10799"/>
                </a:cubicBezTo>
                <a:lnTo>
                  <a:pt x="0" y="10800"/>
                </a:lnTo>
                <a:cubicBezTo>
                  <a:pt x="0" y="5209"/>
                  <a:pt x="4266" y="543"/>
                  <a:pt x="9834" y="43"/>
                </a:cubicBezTo>
                <a:lnTo>
                  <a:pt x="9592" y="-2646"/>
                </a:lnTo>
                <a:lnTo>
                  <a:pt x="15594" y="2365"/>
                </a:lnTo>
                <a:lnTo>
                  <a:pt x="10581" y="8366"/>
                </a:lnTo>
                <a:lnTo>
                  <a:pt x="10340" y="5677"/>
                </a:lnTo>
                <a:close/>
              </a:path>
            </a:pathLst>
          </a:custGeom>
          <a:solidFill>
            <a:schemeClr val="bg1"/>
          </a:solidFill>
          <a:ln>
            <a:solidFill>
              <a:schemeClr val="tx1"/>
            </a:solidFill>
            <a:headEnd/>
            <a:tailEnd/>
          </a:ln>
          <a:effectLst/>
          <a:scene3d>
            <a:camera prst="orthographicFront">
              <a:rot lat="0" lon="0" rev="0"/>
            </a:camera>
            <a:lightRig rig="threePt" dir="t">
              <a:rot lat="0" lon="0" rev="1200000"/>
            </a:lightRig>
          </a:scene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9" name="AutoShape 15"/>
          <p:cNvSpPr>
            <a:spLocks noChangeArrowheads="1"/>
          </p:cNvSpPr>
          <p:nvPr/>
        </p:nvSpPr>
        <p:spPr bwMode="auto">
          <a:xfrm rot="10800000" flipH="1">
            <a:off x="9240010" y="2530382"/>
            <a:ext cx="1969271" cy="1821669"/>
          </a:xfrm>
          <a:custGeom>
            <a:avLst/>
            <a:gdLst>
              <a:gd name="T0" fmla="*/ 6161686 w 21600"/>
              <a:gd name="T1" fmla="*/ 5614000 h 21600"/>
              <a:gd name="T2" fmla="*/ 6159493 w 21600"/>
              <a:gd name="T3" fmla="*/ 17264002 h 21600"/>
              <a:gd name="T4" fmla="*/ 15255012 w 21600"/>
              <a:gd name="T5" fmla="*/ 11715534 h 21600"/>
              <a:gd name="T6" fmla="*/ 20891803 w 21600"/>
              <a:gd name="T7" fmla="*/ -4229681 h 21600"/>
              <a:gd name="T8" fmla="*/ 33964455 w 21600"/>
              <a:gd name="T9" fmla="*/ 3780489 h 21600"/>
              <a:gd name="T10" fmla="*/ 23045882 w 21600"/>
              <a:gd name="T11" fmla="*/ 1337320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340" y="5677"/>
                </a:moveTo>
                <a:cubicBezTo>
                  <a:pt x="7688" y="5915"/>
                  <a:pt x="5657" y="8137"/>
                  <a:pt x="5657" y="10799"/>
                </a:cubicBezTo>
                <a:lnTo>
                  <a:pt x="0" y="10800"/>
                </a:lnTo>
                <a:cubicBezTo>
                  <a:pt x="0" y="5209"/>
                  <a:pt x="4266" y="543"/>
                  <a:pt x="9834" y="43"/>
                </a:cubicBezTo>
                <a:lnTo>
                  <a:pt x="9592" y="-2646"/>
                </a:lnTo>
                <a:lnTo>
                  <a:pt x="15594" y="2365"/>
                </a:lnTo>
                <a:lnTo>
                  <a:pt x="10581" y="8366"/>
                </a:lnTo>
                <a:lnTo>
                  <a:pt x="10340" y="5677"/>
                </a:lnTo>
                <a:close/>
              </a:path>
            </a:pathLst>
          </a:custGeom>
          <a:solidFill>
            <a:schemeClr val="bg1"/>
          </a:solidFill>
          <a:ln>
            <a:solidFill>
              <a:schemeClr val="tx1"/>
            </a:solidFill>
            <a:headEnd/>
            <a:tailEnd/>
          </a:ln>
          <a:effectLst/>
          <a:scene3d>
            <a:camera prst="orthographicFront">
              <a:rot lat="0" lon="0" rev="0"/>
            </a:camera>
            <a:lightRig rig="threePt" dir="t">
              <a:rot lat="0" lon="0" rev="1200000"/>
            </a:lightRig>
          </a:scene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22" name="Título 1">
            <a:extLst>
              <a:ext uri="{FF2B5EF4-FFF2-40B4-BE49-F238E27FC236}">
                <a16:creationId xmlns:a16="http://schemas.microsoft.com/office/drawing/2014/main" id="{5A735516-3203-4EB1-A61C-95928D3884A1}"/>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175942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9"/>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15"/>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P spid="2" grpId="0"/>
      <p:bldP spid="10" grpId="0" animBg="1" autoUpdateAnimBg="0"/>
      <p:bldP spid="11" grpId="0" animBg="1" autoUpdateAnimBg="0"/>
      <p:bldP spid="18" grpId="0" animBg="1"/>
      <p:bldP spid="19"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idx="4294967295"/>
          </p:nvPr>
        </p:nvSpPr>
        <p:spPr bwMode="auto">
          <a:xfrm>
            <a:off x="0" y="16002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0" indent="0" eaLnBrk="1" hangingPunct="1">
              <a:lnSpc>
                <a:spcPct val="80000"/>
              </a:lnSpc>
              <a:buNone/>
            </a:pPr>
            <a:r>
              <a:rPr lang="pt-BR" altLang="pt-BR" sz="3600" b="1" dirty="0"/>
              <a:t>Quando usar a fórmula abaixo? - Problemas recorrentes (custo e produtividade)</a:t>
            </a:r>
          </a:p>
          <a:p>
            <a:pPr marL="914400" indent="-914400" eaLnBrk="1" hangingPunct="1">
              <a:lnSpc>
                <a:spcPct val="80000"/>
              </a:lnSpc>
              <a:buNone/>
            </a:pPr>
            <a:r>
              <a:rPr lang="pt-BR" altLang="pt-BR" sz="3600" b="1" dirty="0"/>
              <a:t>  </a:t>
            </a:r>
            <a:r>
              <a:rPr lang="pt-BR" altLang="pt-BR" sz="3600" dirty="0"/>
              <a:t>	Desvios atuais devem se repetir no futuro pois houve um problema que vai continuar acontecendo.</a:t>
            </a:r>
          </a:p>
          <a:p>
            <a:pPr marL="914400" indent="-914400" eaLnBrk="1" hangingPunct="1">
              <a:lnSpc>
                <a:spcPct val="80000"/>
              </a:lnSpc>
              <a:buNone/>
            </a:pPr>
            <a:endParaRPr lang="pt-BR" altLang="pt-BR" sz="3600" dirty="0"/>
          </a:p>
          <a:p>
            <a:pPr marL="914400" indent="-914400" eaLnBrk="1" hangingPunct="1">
              <a:lnSpc>
                <a:spcPct val="80000"/>
              </a:lnSpc>
            </a:pPr>
            <a:r>
              <a:rPr lang="pt-BR" altLang="pt-BR" sz="3600" dirty="0"/>
              <a:t>Exemplo: Custo de uma material e a produtividade de um recurso foram mal estimados;</a:t>
            </a:r>
          </a:p>
          <a:p>
            <a:pPr marL="914400" indent="-914400" eaLnBrk="1" hangingPunct="1">
              <a:lnSpc>
                <a:spcPct val="80000"/>
              </a:lnSpc>
            </a:pPr>
            <a:r>
              <a:rPr lang="pt-BR" altLang="pt-BR" sz="3600" dirty="0"/>
              <a:t>Custo Real até o momento mais o restante do orçamento do projeto, modificado pelos atuais índices de desempenho de custos e de prazo;</a:t>
            </a:r>
          </a:p>
          <a:p>
            <a:pPr marL="914400" indent="-914400" eaLnBrk="1" hangingPunct="1">
              <a:lnSpc>
                <a:spcPct val="80000"/>
              </a:lnSpc>
            </a:pPr>
            <a:r>
              <a:rPr lang="pt-BR" altLang="pt-BR" sz="3600" dirty="0"/>
              <a:t>Fórmula:  ENT = </a:t>
            </a:r>
            <a:r>
              <a:rPr lang="en-US" altLang="pt-BR" sz="3600" dirty="0"/>
              <a:t>CR</a:t>
            </a:r>
            <a:r>
              <a:rPr lang="pt-BR" altLang="pt-BR" sz="3600" dirty="0"/>
              <a:t> +((ONT – </a:t>
            </a:r>
            <a:r>
              <a:rPr lang="en-US" altLang="pt-BR" sz="3600" dirty="0"/>
              <a:t>VA</a:t>
            </a:r>
            <a:r>
              <a:rPr lang="pt-BR" altLang="pt-BR" sz="3600" dirty="0"/>
              <a:t>) / (IDC* IDP))</a:t>
            </a:r>
          </a:p>
          <a:p>
            <a:pPr marL="914400" indent="-914400" eaLnBrk="1" hangingPunct="1">
              <a:lnSpc>
                <a:spcPct val="80000"/>
              </a:lnSpc>
            </a:pPr>
            <a:endParaRPr lang="pt-BR" altLang="pt-BR" sz="3600" dirty="0"/>
          </a:p>
        </p:txBody>
      </p:sp>
      <p:sp>
        <p:nvSpPr>
          <p:cNvPr id="228355" name="Text Box 4"/>
          <p:cNvSpPr txBox="1">
            <a:spLocks noChangeArrowheads="1"/>
          </p:cNvSpPr>
          <p:nvPr/>
        </p:nvSpPr>
        <p:spPr bwMode="auto">
          <a:xfrm>
            <a:off x="5486401" y="7953114"/>
            <a:ext cx="7286624" cy="212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squar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2800" dirty="0">
                <a:solidFill>
                  <a:srgbClr val="000000"/>
                </a:solidFill>
                <a:latin typeface="+mn-lt"/>
              </a:rPr>
              <a:t>ENT = </a:t>
            </a:r>
            <a:r>
              <a:rPr lang="en-US" altLang="pt-BR" sz="2800" dirty="0">
                <a:solidFill>
                  <a:srgbClr val="000000"/>
                </a:solidFill>
                <a:latin typeface="+mn-lt"/>
              </a:rPr>
              <a:t>CR</a:t>
            </a:r>
            <a:r>
              <a:rPr lang="pt-BR" altLang="pt-BR" sz="2800" dirty="0">
                <a:solidFill>
                  <a:srgbClr val="000000"/>
                </a:solidFill>
                <a:latin typeface="+mn-lt"/>
              </a:rPr>
              <a:t> +( (ONT – </a:t>
            </a:r>
            <a:r>
              <a:rPr lang="en-US" altLang="pt-BR" sz="2800" dirty="0">
                <a:solidFill>
                  <a:srgbClr val="000000"/>
                </a:solidFill>
                <a:latin typeface="+mn-lt"/>
              </a:rPr>
              <a:t>VA</a:t>
            </a:r>
            <a:r>
              <a:rPr lang="pt-BR" altLang="pt-BR" sz="2800" dirty="0">
                <a:solidFill>
                  <a:srgbClr val="000000"/>
                </a:solidFill>
                <a:latin typeface="+mn-lt"/>
              </a:rPr>
              <a:t>) / (IDC*IDP))</a:t>
            </a:r>
          </a:p>
          <a:p>
            <a:pPr marL="914400" indent="-914400" defTabSz="1371600">
              <a:spcBef>
                <a:spcPct val="20000"/>
              </a:spcBef>
            </a:pPr>
            <a:r>
              <a:rPr lang="pt-BR" altLang="pt-BR" sz="2800" dirty="0">
                <a:solidFill>
                  <a:srgbClr val="000000"/>
                </a:solidFill>
                <a:latin typeface="+mn-lt"/>
              </a:rPr>
              <a:t>ENT = 12.000 +((60.000 – 10.000) / (0.83*0,5))</a:t>
            </a:r>
          </a:p>
          <a:p>
            <a:pPr marL="914400" indent="-914400" defTabSz="1371600">
              <a:spcBef>
                <a:spcPct val="20000"/>
              </a:spcBef>
            </a:pPr>
            <a:r>
              <a:rPr lang="pt-BR" altLang="pt-BR" sz="2800" b="1" dirty="0">
                <a:solidFill>
                  <a:srgbClr val="000000"/>
                </a:solidFill>
                <a:latin typeface="+mn-lt"/>
              </a:rPr>
              <a:t>ENT = 132.000</a:t>
            </a:r>
          </a:p>
          <a:p>
            <a:pPr marL="914400" indent="-914400" defTabSz="1371600">
              <a:spcBef>
                <a:spcPct val="20000"/>
              </a:spcBef>
            </a:pPr>
            <a:endParaRPr lang="pt-BR" altLang="pt-BR" sz="2800" dirty="0">
              <a:solidFill>
                <a:srgbClr val="000000"/>
              </a:solidFill>
              <a:latin typeface="+mn-lt"/>
            </a:endParaRPr>
          </a:p>
        </p:txBody>
      </p:sp>
      <p:sp>
        <p:nvSpPr>
          <p:cNvPr id="228356" name="Rectangle 4"/>
          <p:cNvSpPr>
            <a:spLocks noChangeArrowheads="1"/>
          </p:cNvSpPr>
          <p:nvPr/>
        </p:nvSpPr>
        <p:spPr bwMode="auto">
          <a:xfrm>
            <a:off x="-1" y="283370"/>
            <a:ext cx="981042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835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7131845"/>
            <a:ext cx="4014788" cy="26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have direita 7"/>
          <p:cNvSpPr/>
          <p:nvPr/>
        </p:nvSpPr>
        <p:spPr>
          <a:xfrm rot="16200000">
            <a:off x="8679019" y="5892062"/>
            <a:ext cx="704850" cy="3626805"/>
          </a:xfrm>
          <a:prstGeom prst="rightBrace">
            <a:avLst>
              <a:gd name="adj1" fmla="val 8333"/>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spcBef>
                <a:spcPct val="50000"/>
              </a:spcBef>
              <a:defRPr/>
            </a:pPr>
            <a:endParaRPr lang="pt-BR" sz="3600">
              <a:solidFill>
                <a:srgbClr val="000000"/>
              </a:solidFill>
              <a:latin typeface="Times New Roman"/>
            </a:endParaRPr>
          </a:p>
        </p:txBody>
      </p:sp>
      <p:sp>
        <p:nvSpPr>
          <p:cNvPr id="9" name="CaixaDeTexto 8"/>
          <p:cNvSpPr txBox="1">
            <a:spLocks noChangeArrowheads="1"/>
          </p:cNvSpPr>
          <p:nvPr/>
        </p:nvSpPr>
        <p:spPr bwMode="auto">
          <a:xfrm>
            <a:off x="8298160" y="6964649"/>
            <a:ext cx="150256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pt-BR" altLang="pt-BR" sz="2700" b="1" dirty="0">
                <a:solidFill>
                  <a:srgbClr val="C00000"/>
                </a:solidFill>
              </a:rPr>
              <a:t>EPT</a:t>
            </a:r>
          </a:p>
        </p:txBody>
      </p:sp>
    </p:spTree>
    <p:extLst>
      <p:ext uri="{BB962C8B-B14F-4D97-AF65-F5344CB8AC3E}">
        <p14:creationId xmlns:p14="http://schemas.microsoft.com/office/powerpoint/2010/main" val="32894782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idx="4294967295"/>
          </p:nvPr>
        </p:nvSpPr>
        <p:spPr bwMode="auto">
          <a:xfrm>
            <a:off x="0" y="16002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80000"/>
              </a:lnSpc>
              <a:buNone/>
            </a:pPr>
            <a:r>
              <a:rPr lang="pt-BR" altLang="pt-BR" sz="3600"/>
              <a:t>	Projeção calculada do índice de desempenho de custos, a ser alcançado pelo restante do projeto, de forma que o ONT seja atingido.</a:t>
            </a:r>
          </a:p>
          <a:p>
            <a:pPr marL="914400" indent="-914400" eaLnBrk="1" hangingPunct="1">
              <a:lnSpc>
                <a:spcPct val="80000"/>
              </a:lnSpc>
              <a:buNone/>
            </a:pPr>
            <a:endParaRPr lang="pt-BR" altLang="pt-BR" sz="3600"/>
          </a:p>
          <a:p>
            <a:pPr marL="914400" indent="-914400" eaLnBrk="1" hangingPunct="1">
              <a:lnSpc>
                <a:spcPct val="80000"/>
              </a:lnSpc>
            </a:pPr>
            <a:r>
              <a:rPr lang="pt-BR" altLang="pt-BR" sz="3600"/>
              <a:t>Também chamado de To-Complete Performance Index (TCPI)</a:t>
            </a:r>
          </a:p>
          <a:p>
            <a:pPr marL="914400" indent="-914400" eaLnBrk="1" hangingPunct="1">
              <a:lnSpc>
                <a:spcPct val="80000"/>
              </a:lnSpc>
            </a:pPr>
            <a:r>
              <a:rPr lang="pt-BR" altLang="pt-BR" sz="3600"/>
              <a:t>Fórmula:  IDPT= </a:t>
            </a:r>
            <a:r>
              <a:rPr lang="en-US" altLang="pt-BR" sz="3600"/>
              <a:t>(ONT-VA) / (</a:t>
            </a:r>
            <a:r>
              <a:rPr lang="pt-BR" altLang="pt-BR" sz="3600"/>
              <a:t>ONT – </a:t>
            </a:r>
            <a:r>
              <a:rPr lang="en-US" altLang="pt-BR" sz="3600"/>
              <a:t>CR</a:t>
            </a:r>
            <a:r>
              <a:rPr lang="pt-BR" altLang="pt-BR" sz="3600"/>
              <a:t>)</a:t>
            </a:r>
          </a:p>
        </p:txBody>
      </p:sp>
      <p:sp>
        <p:nvSpPr>
          <p:cNvPr id="230403" name="Text Box 4"/>
          <p:cNvSpPr txBox="1">
            <a:spLocks noChangeArrowheads="1"/>
          </p:cNvSpPr>
          <p:nvPr/>
        </p:nvSpPr>
        <p:spPr bwMode="auto">
          <a:xfrm>
            <a:off x="5486401" y="6334125"/>
            <a:ext cx="7966538" cy="22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lnSpc>
                <a:spcPct val="80000"/>
              </a:lnSpc>
              <a:spcBef>
                <a:spcPct val="50000"/>
              </a:spcBef>
            </a:pPr>
            <a:r>
              <a:rPr lang="pt-BR" altLang="pt-BR" sz="3000">
                <a:solidFill>
                  <a:srgbClr val="000000"/>
                </a:solidFill>
              </a:rPr>
              <a:t>IDPT= </a:t>
            </a:r>
            <a:r>
              <a:rPr lang="en-US" altLang="pt-BR" sz="3000">
                <a:solidFill>
                  <a:srgbClr val="000000"/>
                </a:solidFill>
              </a:rPr>
              <a:t>(ONT-VA) / (</a:t>
            </a:r>
            <a:r>
              <a:rPr lang="pt-BR" altLang="pt-BR" sz="3000">
                <a:solidFill>
                  <a:srgbClr val="000000"/>
                </a:solidFill>
              </a:rPr>
              <a:t>ONT – </a:t>
            </a:r>
            <a:r>
              <a:rPr lang="en-US" altLang="pt-BR" sz="3000">
                <a:solidFill>
                  <a:srgbClr val="000000"/>
                </a:solidFill>
              </a:rPr>
              <a:t>CR</a:t>
            </a:r>
            <a:r>
              <a:rPr lang="pt-BR" altLang="pt-BR" sz="3000">
                <a:solidFill>
                  <a:srgbClr val="000000"/>
                </a:solidFill>
              </a:rPr>
              <a:t>) </a:t>
            </a:r>
          </a:p>
          <a:p>
            <a:pPr marL="914400" indent="-914400" defTabSz="1371600">
              <a:lnSpc>
                <a:spcPct val="80000"/>
              </a:lnSpc>
              <a:spcBef>
                <a:spcPct val="50000"/>
              </a:spcBef>
            </a:pPr>
            <a:r>
              <a:rPr lang="pt-BR" altLang="pt-BR" sz="3000">
                <a:solidFill>
                  <a:srgbClr val="000000"/>
                </a:solidFill>
              </a:rPr>
              <a:t>IDPT = (60.000 – 10.000) / (60.000 – 12.000)</a:t>
            </a:r>
          </a:p>
          <a:p>
            <a:pPr marL="914400" indent="-914400" defTabSz="1371600">
              <a:spcBef>
                <a:spcPct val="20000"/>
              </a:spcBef>
            </a:pPr>
            <a:r>
              <a:rPr lang="pt-BR" altLang="pt-BR" sz="3000" b="1">
                <a:solidFill>
                  <a:srgbClr val="000000"/>
                </a:solidFill>
              </a:rPr>
              <a:t>IDPT = 1,04</a:t>
            </a:r>
          </a:p>
          <a:p>
            <a:pPr marL="914400" indent="-914400" defTabSz="1371600">
              <a:spcBef>
                <a:spcPct val="20000"/>
              </a:spcBef>
            </a:pPr>
            <a:endParaRPr lang="pt-BR" altLang="pt-BR" sz="3000">
              <a:solidFill>
                <a:srgbClr val="000000"/>
              </a:solidFill>
            </a:endParaRPr>
          </a:p>
        </p:txBody>
      </p:sp>
      <p:sp>
        <p:nvSpPr>
          <p:cNvPr id="230404" name="Rectangle 5"/>
          <p:cNvSpPr>
            <a:spLocks noChangeArrowheads="1"/>
          </p:cNvSpPr>
          <p:nvPr/>
        </p:nvSpPr>
        <p:spPr bwMode="auto">
          <a:xfrm>
            <a:off x="-107156" y="283370"/>
            <a:ext cx="1070957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Índice de Desempenho para Término (IDPT)</a:t>
            </a:r>
          </a:p>
        </p:txBody>
      </p:sp>
      <p:pic>
        <p:nvPicPr>
          <p:cNvPr id="23040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6224588"/>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8803281"/>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3600" b="1" dirty="0"/>
          </a:p>
          <a:p>
            <a:pPr marL="914400" indent="-914400" eaLnBrk="1" hangingPunct="1">
              <a:lnSpc>
                <a:spcPct val="90000"/>
              </a:lnSpc>
              <a:buNone/>
            </a:pPr>
            <a:r>
              <a:rPr lang="pt-BR" altLang="pt-BR" sz="3600" b="1" dirty="0"/>
              <a:t>Ou “</a:t>
            </a:r>
            <a:r>
              <a:rPr lang="pt-BR" altLang="pt-BR" sz="3600" b="1" dirty="0" err="1"/>
              <a:t>Estimate</a:t>
            </a:r>
            <a:r>
              <a:rPr lang="pt-BR" altLang="pt-BR" sz="3600" b="1" dirty="0"/>
              <a:t> </a:t>
            </a:r>
            <a:r>
              <a:rPr lang="pt-BR" altLang="pt-BR" sz="3600" b="1" dirty="0" err="1"/>
              <a:t>to</a:t>
            </a:r>
            <a:r>
              <a:rPr lang="pt-BR" altLang="pt-BR" sz="3600" b="1" dirty="0"/>
              <a:t> </a:t>
            </a:r>
            <a:r>
              <a:rPr lang="pt-BR" altLang="pt-BR" sz="3600" b="1" dirty="0" err="1"/>
              <a:t>Completion</a:t>
            </a:r>
            <a:r>
              <a:rPr lang="pt-BR" altLang="pt-BR" sz="3600" b="1" dirty="0"/>
              <a:t>” – ETC</a:t>
            </a:r>
          </a:p>
          <a:p>
            <a:pPr marL="914400" indent="-914400" eaLnBrk="1" hangingPunct="1">
              <a:lnSpc>
                <a:spcPct val="90000"/>
              </a:lnSpc>
              <a:buNone/>
            </a:pPr>
            <a:endParaRPr lang="pt-BR" altLang="pt-BR" sz="3600" b="1" dirty="0"/>
          </a:p>
          <a:p>
            <a:pPr marL="914400" indent="-914400" eaLnBrk="1" hangingPunct="1">
              <a:lnSpc>
                <a:spcPct val="90000"/>
              </a:lnSpc>
            </a:pPr>
            <a:r>
              <a:rPr lang="pt-BR" altLang="pt-BR" sz="3600" dirty="0"/>
              <a:t>Quanto será necessário para concluir o trabalho?</a:t>
            </a:r>
          </a:p>
          <a:p>
            <a:pPr marL="914400" indent="-914400" eaLnBrk="1" hangingPunct="1">
              <a:lnSpc>
                <a:spcPct val="90000"/>
              </a:lnSpc>
            </a:pPr>
            <a:r>
              <a:rPr lang="pt-BR" altLang="pt-BR" sz="3600" dirty="0"/>
              <a:t>Fórmula:  EPT = ENT - </a:t>
            </a:r>
            <a:r>
              <a:rPr lang="en-US" altLang="pt-BR" sz="3600" dirty="0"/>
              <a:t>CR</a:t>
            </a:r>
          </a:p>
          <a:p>
            <a:pPr marL="914400" indent="-914400" eaLnBrk="1" hangingPunct="1">
              <a:lnSpc>
                <a:spcPct val="90000"/>
              </a:lnSpc>
            </a:pPr>
            <a:endParaRPr lang="pt-BR" altLang="pt-BR" sz="3600" b="1" dirty="0"/>
          </a:p>
          <a:p>
            <a:pPr marL="914400" indent="-914400" eaLnBrk="1" hangingPunct="1">
              <a:lnSpc>
                <a:spcPct val="90000"/>
              </a:lnSpc>
            </a:pPr>
            <a:endParaRPr lang="pt-BR" altLang="pt-BR" sz="3600" b="1" dirty="0"/>
          </a:p>
          <a:p>
            <a:pPr marL="914400" indent="-914400" eaLnBrk="1" hangingPunct="1">
              <a:lnSpc>
                <a:spcPct val="90000"/>
              </a:lnSpc>
            </a:pPr>
            <a:endParaRPr lang="en-US" altLang="pt-BR" sz="3600" b="1" dirty="0"/>
          </a:p>
          <a:p>
            <a:pPr marL="914400" indent="-914400" eaLnBrk="1" hangingPunct="1">
              <a:lnSpc>
                <a:spcPct val="90000"/>
              </a:lnSpc>
            </a:pPr>
            <a:endParaRPr lang="en-US" altLang="pt-BR" sz="3600" b="1" dirty="0"/>
          </a:p>
          <a:p>
            <a:pPr marL="914400" indent="-914400" eaLnBrk="1" hangingPunct="1">
              <a:lnSpc>
                <a:spcPct val="90000"/>
              </a:lnSpc>
            </a:pPr>
            <a:endParaRPr lang="pt-BR" altLang="pt-BR" sz="3600" b="1" dirty="0"/>
          </a:p>
          <a:p>
            <a:pPr marL="914400" indent="-914400" eaLnBrk="1" hangingPunct="1">
              <a:lnSpc>
                <a:spcPct val="90000"/>
              </a:lnSpc>
            </a:pPr>
            <a:endParaRPr lang="pt-BR" altLang="pt-BR" sz="3600" b="1" dirty="0"/>
          </a:p>
          <a:p>
            <a:pPr marL="2057400" lvl="2" indent="-685800" eaLnBrk="1" hangingPunct="1">
              <a:lnSpc>
                <a:spcPct val="90000"/>
              </a:lnSpc>
              <a:buFont typeface="Wingdings" panose="05000000000000000000" pitchFamily="2" charset="2"/>
              <a:buChar char="§"/>
            </a:pPr>
            <a:endParaRPr lang="en-US" altLang="pt-BR" b="1" dirty="0"/>
          </a:p>
          <a:p>
            <a:pPr marL="914400" indent="-914400" eaLnBrk="1" hangingPunct="1">
              <a:lnSpc>
                <a:spcPct val="90000"/>
              </a:lnSpc>
            </a:pPr>
            <a:endParaRPr lang="en-US" altLang="pt-BR" sz="3600" b="1" dirty="0"/>
          </a:p>
        </p:txBody>
      </p:sp>
      <p:sp>
        <p:nvSpPr>
          <p:cNvPr id="236547" name="Text Box 4"/>
          <p:cNvSpPr txBox="1">
            <a:spLocks noChangeArrowheads="1"/>
          </p:cNvSpPr>
          <p:nvPr/>
        </p:nvSpPr>
        <p:spPr bwMode="auto">
          <a:xfrm>
            <a:off x="5562600" y="5900738"/>
            <a:ext cx="422833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EPT = ENT - </a:t>
            </a:r>
            <a:r>
              <a:rPr lang="en-US" altLang="pt-BR" sz="3000">
                <a:solidFill>
                  <a:srgbClr val="000000"/>
                </a:solidFill>
              </a:rPr>
              <a:t>CR</a:t>
            </a:r>
            <a:endParaRPr lang="pt-BR" altLang="pt-BR" sz="3000">
              <a:solidFill>
                <a:srgbClr val="000000"/>
              </a:solidFill>
            </a:endParaRPr>
          </a:p>
          <a:p>
            <a:pPr marL="914400" indent="-914400" defTabSz="1371600">
              <a:spcBef>
                <a:spcPct val="20000"/>
              </a:spcBef>
            </a:pPr>
            <a:r>
              <a:rPr lang="pt-BR" altLang="pt-BR" sz="3000">
                <a:solidFill>
                  <a:srgbClr val="000000"/>
                </a:solidFill>
              </a:rPr>
              <a:t>EPT = 72.000 – 12.000</a:t>
            </a:r>
          </a:p>
          <a:p>
            <a:pPr marL="914400" indent="-914400" defTabSz="1371600">
              <a:spcBef>
                <a:spcPct val="20000"/>
              </a:spcBef>
            </a:pPr>
            <a:r>
              <a:rPr lang="pt-BR" altLang="pt-BR" sz="3000">
                <a:solidFill>
                  <a:srgbClr val="000000"/>
                </a:solidFill>
              </a:rPr>
              <a:t>EPT = 60.000</a:t>
            </a:r>
          </a:p>
          <a:p>
            <a:pPr marL="914400" indent="-914400" defTabSz="1371600">
              <a:spcBef>
                <a:spcPct val="20000"/>
              </a:spcBef>
            </a:pPr>
            <a:endParaRPr lang="en-US" altLang="pt-BR" sz="3000">
              <a:solidFill>
                <a:srgbClr val="000000"/>
              </a:solidFill>
            </a:endParaRPr>
          </a:p>
        </p:txBody>
      </p:sp>
      <p:sp>
        <p:nvSpPr>
          <p:cNvPr id="236548" name="Rectangle 5"/>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para Término (EPT)</a:t>
            </a:r>
          </a:p>
        </p:txBody>
      </p:sp>
      <p:pic>
        <p:nvPicPr>
          <p:cNvPr id="23654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045" y="5605463"/>
            <a:ext cx="401716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o explicativo em elipse 1"/>
          <p:cNvSpPr/>
          <p:nvPr/>
        </p:nvSpPr>
        <p:spPr>
          <a:xfrm>
            <a:off x="9954344" y="4351412"/>
            <a:ext cx="3565399" cy="3525864"/>
          </a:xfrm>
          <a:prstGeom prst="wedgeEllipseCallout">
            <a:avLst>
              <a:gd name="adj1" fmla="val -88410"/>
              <a:gd name="adj2" fmla="val 256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spcBef>
                <a:spcPct val="50000"/>
              </a:spcBef>
              <a:defRPr/>
            </a:pPr>
            <a:r>
              <a:rPr lang="pt-BR" sz="3600" dirty="0">
                <a:solidFill>
                  <a:srgbClr val="FFFFFF"/>
                </a:solidFill>
                <a:latin typeface="Times New Roman"/>
              </a:rPr>
              <a:t>No caso de desvios repetitivos</a:t>
            </a:r>
          </a:p>
        </p:txBody>
      </p:sp>
    </p:spTree>
    <p:extLst>
      <p:ext uri="{BB962C8B-B14F-4D97-AF65-F5344CB8AC3E}">
        <p14:creationId xmlns:p14="http://schemas.microsoft.com/office/powerpoint/2010/main" val="33430440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3600" b="1"/>
          </a:p>
          <a:p>
            <a:pPr marL="914400" indent="-914400" eaLnBrk="1" hangingPunct="1">
              <a:lnSpc>
                <a:spcPct val="90000"/>
              </a:lnSpc>
              <a:buNone/>
            </a:pPr>
            <a:r>
              <a:rPr lang="pt-BR" altLang="pt-BR" sz="3600" b="1"/>
              <a:t>Ou “Time at Completion” – TAC</a:t>
            </a:r>
          </a:p>
          <a:p>
            <a:pPr marL="914400" indent="-914400" eaLnBrk="1" hangingPunct="1">
              <a:lnSpc>
                <a:spcPct val="90000"/>
              </a:lnSpc>
              <a:buNone/>
            </a:pPr>
            <a:endParaRPr lang="pt-BR" altLang="pt-BR" sz="3600" b="1"/>
          </a:p>
          <a:p>
            <a:pPr marL="914400" indent="-914400" eaLnBrk="1" hangingPunct="1">
              <a:lnSpc>
                <a:spcPct val="90000"/>
              </a:lnSpc>
            </a:pPr>
            <a:r>
              <a:rPr lang="pt-BR" altLang="pt-BR" sz="3600"/>
              <a:t>Quanto  tempo será necessário para concluir o trabalho?</a:t>
            </a:r>
          </a:p>
          <a:p>
            <a:pPr marL="914400" indent="-914400" eaLnBrk="1" hangingPunct="1">
              <a:lnSpc>
                <a:spcPct val="90000"/>
              </a:lnSpc>
            </a:pPr>
            <a:r>
              <a:rPr lang="pt-BR" altLang="pt-BR" sz="3600"/>
              <a:t>Fórmula:  ETT = Tempo planejado inicialmente / IDP</a:t>
            </a:r>
            <a:endParaRPr lang="pt-BR" altLang="pt-BR" sz="3600" b="1"/>
          </a:p>
          <a:p>
            <a:pPr marL="914400" indent="-914400" eaLnBrk="1" hangingPunct="1">
              <a:lnSpc>
                <a:spcPct val="90000"/>
              </a:lnSpc>
            </a:pPr>
            <a:endParaRPr lang="pt-BR" altLang="pt-BR" sz="3600" b="1"/>
          </a:p>
          <a:p>
            <a:pPr marL="914400" indent="-914400" eaLnBrk="1" hangingPunct="1">
              <a:lnSpc>
                <a:spcPct val="90000"/>
              </a:lnSpc>
            </a:pPr>
            <a:endParaRPr lang="en-US" altLang="pt-BR" sz="3600" b="1"/>
          </a:p>
          <a:p>
            <a:pPr marL="914400" indent="-914400" eaLnBrk="1" hangingPunct="1">
              <a:lnSpc>
                <a:spcPct val="90000"/>
              </a:lnSpc>
            </a:pPr>
            <a:endParaRPr lang="en-US" altLang="pt-BR" sz="3600" b="1"/>
          </a:p>
          <a:p>
            <a:pPr marL="914400" indent="-914400" eaLnBrk="1" hangingPunct="1">
              <a:lnSpc>
                <a:spcPct val="90000"/>
              </a:lnSpc>
            </a:pPr>
            <a:endParaRPr lang="pt-BR" altLang="pt-BR" sz="3600" b="1"/>
          </a:p>
          <a:p>
            <a:pPr marL="914400" indent="-914400" eaLnBrk="1" hangingPunct="1">
              <a:lnSpc>
                <a:spcPct val="90000"/>
              </a:lnSpc>
            </a:pPr>
            <a:endParaRPr lang="pt-BR" altLang="pt-BR" sz="3600" b="1"/>
          </a:p>
          <a:p>
            <a:pPr marL="2057400" lvl="2" indent="-685800" eaLnBrk="1" hangingPunct="1">
              <a:lnSpc>
                <a:spcPct val="90000"/>
              </a:lnSpc>
              <a:buFont typeface="Wingdings" panose="05000000000000000000" pitchFamily="2" charset="2"/>
              <a:buChar char="§"/>
            </a:pPr>
            <a:endParaRPr lang="en-US" altLang="pt-BR" b="1"/>
          </a:p>
          <a:p>
            <a:pPr marL="914400" indent="-914400" eaLnBrk="1" hangingPunct="1">
              <a:lnSpc>
                <a:spcPct val="90000"/>
              </a:lnSpc>
            </a:pPr>
            <a:endParaRPr lang="en-US" altLang="pt-BR" sz="3600" b="1"/>
          </a:p>
        </p:txBody>
      </p:sp>
      <p:sp>
        <p:nvSpPr>
          <p:cNvPr id="238595" name="Text Box 4"/>
          <p:cNvSpPr txBox="1">
            <a:spLocks noChangeArrowheads="1"/>
          </p:cNvSpPr>
          <p:nvPr/>
        </p:nvSpPr>
        <p:spPr bwMode="auto">
          <a:xfrm>
            <a:off x="6750845" y="5605463"/>
            <a:ext cx="5312093"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ETT = Tempo planejado / IDP</a:t>
            </a:r>
          </a:p>
          <a:p>
            <a:pPr marL="914400" indent="-914400" defTabSz="1371600">
              <a:spcBef>
                <a:spcPct val="20000"/>
              </a:spcBef>
            </a:pPr>
            <a:r>
              <a:rPr lang="pt-BR" altLang="pt-BR" sz="3000">
                <a:solidFill>
                  <a:srgbClr val="000000"/>
                </a:solidFill>
              </a:rPr>
              <a:t>ETT = 6 meses / 0,5</a:t>
            </a:r>
          </a:p>
          <a:p>
            <a:pPr marL="914400" indent="-914400" defTabSz="1371600">
              <a:spcBef>
                <a:spcPct val="20000"/>
              </a:spcBef>
            </a:pPr>
            <a:r>
              <a:rPr lang="pt-BR" altLang="pt-BR" sz="3000">
                <a:solidFill>
                  <a:srgbClr val="000000"/>
                </a:solidFill>
              </a:rPr>
              <a:t>ETT = 12 meses</a:t>
            </a:r>
          </a:p>
          <a:p>
            <a:pPr marL="914400" indent="-914400" defTabSz="1371600">
              <a:spcBef>
                <a:spcPct val="20000"/>
              </a:spcBef>
            </a:pPr>
            <a:endParaRPr lang="en-US" altLang="pt-BR" sz="3000">
              <a:solidFill>
                <a:srgbClr val="000000"/>
              </a:solidFill>
            </a:endParaRPr>
          </a:p>
        </p:txBody>
      </p:sp>
      <p:sp>
        <p:nvSpPr>
          <p:cNvPr id="238596" name="Rectangle 5"/>
          <p:cNvSpPr>
            <a:spLocks noChangeArrowheads="1"/>
          </p:cNvSpPr>
          <p:nvPr/>
        </p:nvSpPr>
        <p:spPr bwMode="auto">
          <a:xfrm>
            <a:off x="-54768" y="381819"/>
            <a:ext cx="1045839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de Tempo no Término (ETT)</a:t>
            </a:r>
          </a:p>
        </p:txBody>
      </p:sp>
      <p:pic>
        <p:nvPicPr>
          <p:cNvPr id="23859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5605463"/>
            <a:ext cx="401717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00116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r>
              <a:rPr lang="en-US" altLang="pt-BR" sz="3600" b="1"/>
              <a:t>Ou Desvio no Término (DNT) ou “Variance at Completion “ (VAC)</a:t>
            </a:r>
          </a:p>
          <a:p>
            <a:pPr marL="914400" indent="-914400" eaLnBrk="1" hangingPunct="1">
              <a:lnSpc>
                <a:spcPct val="90000"/>
              </a:lnSpc>
              <a:buNone/>
            </a:pPr>
            <a:endParaRPr lang="en-US" altLang="pt-BR" sz="3600" b="1"/>
          </a:p>
          <a:p>
            <a:pPr marL="914400" indent="-914400" eaLnBrk="1" hangingPunct="1">
              <a:lnSpc>
                <a:spcPct val="90000"/>
              </a:lnSpc>
            </a:pPr>
            <a:r>
              <a:rPr lang="pt-BR" altLang="pt-BR" sz="3600"/>
              <a:t>Para mais ou para menos, quanto é a diferença do custo final do projeto?</a:t>
            </a:r>
          </a:p>
          <a:p>
            <a:pPr marL="914400" indent="-914400" eaLnBrk="1" hangingPunct="1">
              <a:lnSpc>
                <a:spcPct val="90000"/>
              </a:lnSpc>
            </a:pPr>
            <a:r>
              <a:rPr lang="pt-BR" altLang="pt-BR" sz="3600"/>
              <a:t>Fórmula:  VNT = ONT - ENT</a:t>
            </a:r>
            <a:endParaRPr lang="en-US"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914400" indent="-914400" eaLnBrk="1" hangingPunct="1">
              <a:lnSpc>
                <a:spcPct val="90000"/>
              </a:lnSpc>
            </a:pPr>
            <a:endParaRPr lang="en-US" altLang="pt-BR" sz="3600"/>
          </a:p>
          <a:p>
            <a:pPr marL="914400" indent="-914400" eaLnBrk="1" hangingPunct="1">
              <a:lnSpc>
                <a:spcPct val="90000"/>
              </a:lnSpc>
            </a:pPr>
            <a:endParaRPr lang="en-US"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2057400" lvl="2" indent="-685800" eaLnBrk="1" hangingPunct="1">
              <a:lnSpc>
                <a:spcPct val="90000"/>
              </a:lnSpc>
              <a:buFont typeface="Wingdings" panose="05000000000000000000" pitchFamily="2" charset="2"/>
              <a:buChar char="§"/>
            </a:pPr>
            <a:endParaRPr lang="en-US" altLang="pt-BR"/>
          </a:p>
          <a:p>
            <a:pPr marL="914400" indent="-914400" eaLnBrk="1" hangingPunct="1">
              <a:lnSpc>
                <a:spcPct val="90000"/>
              </a:lnSpc>
            </a:pPr>
            <a:endParaRPr lang="en-US" altLang="pt-BR" sz="3600"/>
          </a:p>
        </p:txBody>
      </p:sp>
      <p:sp>
        <p:nvSpPr>
          <p:cNvPr id="240643"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en-US" altLang="pt-BR" sz="4000" b="1" dirty="0" err="1">
                <a:solidFill>
                  <a:srgbClr val="00A4DE"/>
                </a:solidFill>
                <a:latin typeface="+mn-lt"/>
                <a:ea typeface="Verdana" panose="020B0604030504040204" pitchFamily="34" charset="0"/>
                <a:cs typeface="Verdana" panose="020B0604030504040204" pitchFamily="34" charset="0"/>
              </a:rPr>
              <a:t>Variação</a:t>
            </a:r>
            <a:r>
              <a:rPr lang="en-US" altLang="pt-BR" sz="4000" b="1" dirty="0">
                <a:solidFill>
                  <a:srgbClr val="00A4DE"/>
                </a:solidFill>
                <a:latin typeface="+mn-lt"/>
                <a:ea typeface="Verdana" panose="020B0604030504040204" pitchFamily="34" charset="0"/>
                <a:cs typeface="Verdana" panose="020B0604030504040204" pitchFamily="34" charset="0"/>
              </a:rPr>
              <a:t> no </a:t>
            </a:r>
            <a:r>
              <a:rPr lang="en-US" altLang="pt-BR" sz="4000" b="1" dirty="0" err="1">
                <a:solidFill>
                  <a:srgbClr val="00A4DE"/>
                </a:solidFill>
                <a:latin typeface="+mn-lt"/>
                <a:ea typeface="Verdana" panose="020B0604030504040204" pitchFamily="34" charset="0"/>
                <a:cs typeface="Verdana" panose="020B0604030504040204" pitchFamily="34" charset="0"/>
              </a:rPr>
              <a:t>Término</a:t>
            </a:r>
            <a:r>
              <a:rPr lang="en-US" altLang="pt-BR" sz="4000" b="1" dirty="0">
                <a:solidFill>
                  <a:srgbClr val="00A4DE"/>
                </a:solidFill>
                <a:latin typeface="+mn-lt"/>
                <a:ea typeface="Verdana" panose="020B0604030504040204" pitchFamily="34" charset="0"/>
                <a:cs typeface="Verdana" panose="020B0604030504040204" pitchFamily="34" charset="0"/>
              </a:rPr>
              <a:t> (VNT)</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40644" name="Text Box 5"/>
          <p:cNvSpPr txBox="1">
            <a:spLocks noChangeArrowheads="1"/>
          </p:cNvSpPr>
          <p:nvPr/>
        </p:nvSpPr>
        <p:spPr bwMode="auto">
          <a:xfrm>
            <a:off x="6750845" y="5795963"/>
            <a:ext cx="424917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VNT = ONT - ENT</a:t>
            </a:r>
          </a:p>
          <a:p>
            <a:pPr marL="914400" indent="-914400" defTabSz="1371600">
              <a:spcBef>
                <a:spcPct val="20000"/>
              </a:spcBef>
            </a:pPr>
            <a:r>
              <a:rPr lang="pt-BR" altLang="pt-BR" sz="3000">
                <a:solidFill>
                  <a:srgbClr val="000000"/>
                </a:solidFill>
              </a:rPr>
              <a:t>VNT = 60.000 – 72.000</a:t>
            </a:r>
          </a:p>
          <a:p>
            <a:pPr marL="914400" indent="-914400" defTabSz="1371600">
              <a:spcBef>
                <a:spcPct val="20000"/>
              </a:spcBef>
            </a:pPr>
            <a:r>
              <a:rPr lang="pt-BR" altLang="pt-BR" sz="3000">
                <a:solidFill>
                  <a:srgbClr val="000000"/>
                </a:solidFill>
              </a:rPr>
              <a:t>VNT = -12.000</a:t>
            </a:r>
          </a:p>
          <a:p>
            <a:pPr marL="914400" indent="-914400" defTabSz="1371600">
              <a:spcBef>
                <a:spcPct val="20000"/>
              </a:spcBef>
            </a:pPr>
            <a:endParaRPr lang="en-US" altLang="pt-BR" sz="3000">
              <a:solidFill>
                <a:srgbClr val="000000"/>
              </a:solidFill>
            </a:endParaRPr>
          </a:p>
        </p:txBody>
      </p:sp>
      <p:pic>
        <p:nvPicPr>
          <p:cNvPr id="24064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5619751"/>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333440"/>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Line 3"/>
          <p:cNvSpPr>
            <a:spLocks noChangeShapeType="1"/>
          </p:cNvSpPr>
          <p:nvPr/>
        </p:nvSpPr>
        <p:spPr bwMode="auto">
          <a:xfrm flipH="1">
            <a:off x="6012659" y="5161109"/>
            <a:ext cx="2381" cy="3121269"/>
          </a:xfrm>
          <a:prstGeom prst="line">
            <a:avLst/>
          </a:prstGeom>
          <a:noFill/>
          <a:ln w="12700">
            <a:solidFill>
              <a:schemeClr val="tx1"/>
            </a:solidFill>
            <a:prstDash val="dash"/>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0" name="Freeform 4"/>
          <p:cNvSpPr>
            <a:spLocks/>
          </p:cNvSpPr>
          <p:nvPr/>
        </p:nvSpPr>
        <p:spPr bwMode="auto">
          <a:xfrm>
            <a:off x="1688309" y="4778645"/>
            <a:ext cx="7600950" cy="3415812"/>
          </a:xfrm>
          <a:custGeom>
            <a:avLst/>
            <a:gdLst>
              <a:gd name="T0" fmla="*/ 0 w 3456"/>
              <a:gd name="T1" fmla="*/ 2466975 h 1824"/>
              <a:gd name="T2" fmla="*/ 1337204 w 3456"/>
              <a:gd name="T3" fmla="*/ 1882692 h 1824"/>
              <a:gd name="T4" fmla="*/ 2885546 w 3456"/>
              <a:gd name="T5" fmla="*/ 649204 h 1824"/>
              <a:gd name="T6" fmla="*/ 5067300 w 3456"/>
              <a:gd name="T7" fmla="*/ 0 h 1824"/>
              <a:gd name="T8" fmla="*/ 0 60000 65536"/>
              <a:gd name="T9" fmla="*/ 0 60000 65536"/>
              <a:gd name="T10" fmla="*/ 0 60000 65536"/>
              <a:gd name="T11" fmla="*/ 0 60000 65536"/>
              <a:gd name="T12" fmla="*/ 0 w 3456"/>
              <a:gd name="T13" fmla="*/ 0 h 1824"/>
              <a:gd name="T14" fmla="*/ 3456 w 3456"/>
              <a:gd name="T15" fmla="*/ 1824 h 1824"/>
            </a:gdLst>
            <a:ahLst/>
            <a:cxnLst>
              <a:cxn ang="T8">
                <a:pos x="T0" y="T1"/>
              </a:cxn>
              <a:cxn ang="T9">
                <a:pos x="T2" y="T3"/>
              </a:cxn>
              <a:cxn ang="T10">
                <a:pos x="T4" y="T5"/>
              </a:cxn>
              <a:cxn ang="T11">
                <a:pos x="T6" y="T7"/>
              </a:cxn>
            </a:cxnLst>
            <a:rect l="T12" t="T13" r="T14" b="T15"/>
            <a:pathLst>
              <a:path w="3456" h="1824">
                <a:moveTo>
                  <a:pt x="0" y="1824"/>
                </a:moveTo>
                <a:cubicBezTo>
                  <a:pt x="292" y="1720"/>
                  <a:pt x="584" y="1616"/>
                  <a:pt x="912" y="1392"/>
                </a:cubicBezTo>
                <a:cubicBezTo>
                  <a:pt x="1240" y="1168"/>
                  <a:pt x="1544" y="712"/>
                  <a:pt x="1968" y="480"/>
                </a:cubicBezTo>
                <a:cubicBezTo>
                  <a:pt x="2392" y="248"/>
                  <a:pt x="2924" y="124"/>
                  <a:pt x="3456" y="0"/>
                </a:cubicBezTo>
              </a:path>
            </a:pathLst>
          </a:custGeom>
          <a:noFill/>
          <a:ln w="28575">
            <a:solidFill>
              <a:schemeClr val="tx1"/>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1" name="Freeform 5"/>
          <p:cNvSpPr>
            <a:spLocks/>
          </p:cNvSpPr>
          <p:nvPr/>
        </p:nvSpPr>
        <p:spPr bwMode="auto">
          <a:xfrm>
            <a:off x="1688309" y="7207517"/>
            <a:ext cx="2926556" cy="986937"/>
          </a:xfrm>
          <a:custGeom>
            <a:avLst/>
            <a:gdLst>
              <a:gd name="T0" fmla="*/ 0 w 1968"/>
              <a:gd name="T1" fmla="*/ 712788 h 912"/>
              <a:gd name="T2" fmla="*/ 904139 w 1968"/>
              <a:gd name="T3" fmla="*/ 562727 h 912"/>
              <a:gd name="T4" fmla="*/ 1951037 w 1968"/>
              <a:gd name="T5" fmla="*/ 0 h 912"/>
              <a:gd name="T6" fmla="*/ 0 60000 65536"/>
              <a:gd name="T7" fmla="*/ 0 60000 65536"/>
              <a:gd name="T8" fmla="*/ 0 60000 65536"/>
              <a:gd name="T9" fmla="*/ 0 w 1968"/>
              <a:gd name="T10" fmla="*/ 0 h 912"/>
              <a:gd name="T11" fmla="*/ 1968 w 1968"/>
              <a:gd name="T12" fmla="*/ 912 h 912"/>
            </a:gdLst>
            <a:ahLst/>
            <a:cxnLst>
              <a:cxn ang="T6">
                <a:pos x="T0" y="T1"/>
              </a:cxn>
              <a:cxn ang="T7">
                <a:pos x="T2" y="T3"/>
              </a:cxn>
              <a:cxn ang="T8">
                <a:pos x="T4" y="T5"/>
              </a:cxn>
            </a:cxnLst>
            <a:rect l="T9" t="T10" r="T11" b="T12"/>
            <a:pathLst>
              <a:path w="1968" h="912">
                <a:moveTo>
                  <a:pt x="0" y="912"/>
                </a:moveTo>
                <a:cubicBezTo>
                  <a:pt x="292" y="892"/>
                  <a:pt x="584" y="872"/>
                  <a:pt x="912" y="720"/>
                </a:cubicBezTo>
                <a:cubicBezTo>
                  <a:pt x="1240" y="568"/>
                  <a:pt x="1604" y="284"/>
                  <a:pt x="1968" y="0"/>
                </a:cubicBezTo>
              </a:path>
            </a:pathLst>
          </a:custGeom>
          <a:noFill/>
          <a:ln w="19050">
            <a:solidFill>
              <a:srgbClr val="0000FF"/>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2" name="Freeform 6"/>
          <p:cNvSpPr>
            <a:spLocks/>
          </p:cNvSpPr>
          <p:nvPr/>
        </p:nvSpPr>
        <p:spPr bwMode="auto">
          <a:xfrm>
            <a:off x="1688309" y="5152316"/>
            <a:ext cx="4326731" cy="3042138"/>
          </a:xfrm>
          <a:custGeom>
            <a:avLst/>
            <a:gdLst>
              <a:gd name="T0" fmla="*/ 0 w 1968"/>
              <a:gd name="T1" fmla="*/ 2197100 h 1824"/>
              <a:gd name="T2" fmla="*/ 1266360 w 1968"/>
              <a:gd name="T3" fmla="*/ 1387642 h 1824"/>
              <a:gd name="T4" fmla="*/ 2251307 w 1968"/>
              <a:gd name="T5" fmla="*/ 346911 h 1824"/>
              <a:gd name="T6" fmla="*/ 2884487 w 1968"/>
              <a:gd name="T7" fmla="*/ 0 h 1824"/>
              <a:gd name="T8" fmla="*/ 0 60000 65536"/>
              <a:gd name="T9" fmla="*/ 0 60000 65536"/>
              <a:gd name="T10" fmla="*/ 0 60000 65536"/>
              <a:gd name="T11" fmla="*/ 0 60000 65536"/>
              <a:gd name="T12" fmla="*/ 0 w 1968"/>
              <a:gd name="T13" fmla="*/ 0 h 1824"/>
              <a:gd name="T14" fmla="*/ 1968 w 1968"/>
              <a:gd name="T15" fmla="*/ 1824 h 1824"/>
            </a:gdLst>
            <a:ahLst/>
            <a:cxnLst>
              <a:cxn ang="T8">
                <a:pos x="T0" y="T1"/>
              </a:cxn>
              <a:cxn ang="T9">
                <a:pos x="T2" y="T3"/>
              </a:cxn>
              <a:cxn ang="T10">
                <a:pos x="T4" y="T5"/>
              </a:cxn>
              <a:cxn ang="T11">
                <a:pos x="T6" y="T7"/>
              </a:cxn>
            </a:cxnLst>
            <a:rect l="T12" t="T13" r="T14" b="T15"/>
            <a:pathLst>
              <a:path w="1968" h="1824">
                <a:moveTo>
                  <a:pt x="0" y="1824"/>
                </a:moveTo>
                <a:cubicBezTo>
                  <a:pt x="304" y="1616"/>
                  <a:pt x="608" y="1408"/>
                  <a:pt x="864" y="1152"/>
                </a:cubicBezTo>
                <a:cubicBezTo>
                  <a:pt x="1120" y="896"/>
                  <a:pt x="1352" y="480"/>
                  <a:pt x="1536" y="288"/>
                </a:cubicBezTo>
                <a:cubicBezTo>
                  <a:pt x="1720" y="96"/>
                  <a:pt x="1844" y="48"/>
                  <a:pt x="1968" y="0"/>
                </a:cubicBezTo>
              </a:path>
            </a:pathLst>
          </a:custGeom>
          <a:noFill/>
          <a:ln w="19050">
            <a:solidFill>
              <a:srgbClr val="FF3300"/>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3" name="Text Box 7"/>
          <p:cNvSpPr txBox="1">
            <a:spLocks noChangeArrowheads="1"/>
          </p:cNvSpPr>
          <p:nvPr/>
        </p:nvSpPr>
        <p:spPr bwMode="auto">
          <a:xfrm rot="-5400000">
            <a:off x="193523" y="2396780"/>
            <a:ext cx="2215662" cy="475964"/>
          </a:xfrm>
          <a:prstGeom prst="rect">
            <a:avLst/>
          </a:prstGeom>
          <a:noFill/>
          <a:ln w="12700">
            <a:noFill/>
            <a:miter lim="800000"/>
            <a:headEnd type="none" w="sm" len="sm"/>
            <a:tailEnd type="none" w="sm" len="sm"/>
          </a:ln>
        </p:spPr>
        <p:txBody>
          <a:bodyPr>
            <a:spAutoFit/>
          </a:bodyPr>
          <a:lstStyle/>
          <a:p>
            <a:pPr algn="ctr" defTabSz="1371600" eaLnBrk="0" hangingPunct="0"/>
            <a:r>
              <a:rPr lang="pt-BR" sz="2493" b="1" dirty="0">
                <a:solidFill>
                  <a:srgbClr val="000000"/>
                </a:solidFill>
                <a:latin typeface="Times New Roman" pitchFamily="32" charset="0"/>
                <a:cs typeface="+mn-cs"/>
              </a:rPr>
              <a:t>CUSTOS ($)</a:t>
            </a:r>
            <a:endParaRPr lang="en-US" sz="2493" b="1" dirty="0">
              <a:solidFill>
                <a:srgbClr val="000000"/>
              </a:solidFill>
              <a:latin typeface="Times New Roman" pitchFamily="32" charset="0"/>
              <a:cs typeface="+mn-cs"/>
            </a:endParaRPr>
          </a:p>
        </p:txBody>
      </p:sp>
      <p:sp>
        <p:nvSpPr>
          <p:cNvPr id="265224" name="Text Box 8"/>
          <p:cNvSpPr txBox="1">
            <a:spLocks noChangeArrowheads="1"/>
          </p:cNvSpPr>
          <p:nvPr/>
        </p:nvSpPr>
        <p:spPr bwMode="auto">
          <a:xfrm>
            <a:off x="11656220" y="8196654"/>
            <a:ext cx="2216943" cy="475964"/>
          </a:xfrm>
          <a:prstGeom prst="rect">
            <a:avLst/>
          </a:prstGeom>
          <a:noFill/>
          <a:ln w="12700">
            <a:noFill/>
            <a:miter lim="800000"/>
            <a:headEnd type="none" w="sm" len="sm"/>
            <a:tailEnd type="none" w="sm" len="sm"/>
          </a:ln>
        </p:spPr>
        <p:txBody>
          <a:bodyPr>
            <a:spAutoFit/>
          </a:bodyPr>
          <a:lstStyle/>
          <a:p>
            <a:pPr algn="ctr" defTabSz="1371600" eaLnBrk="0" hangingPunct="0"/>
            <a:r>
              <a:rPr lang="pt-BR" sz="2493" b="1">
                <a:solidFill>
                  <a:srgbClr val="000000"/>
                </a:solidFill>
                <a:latin typeface="Times New Roman" pitchFamily="32" charset="0"/>
                <a:cs typeface="+mn-cs"/>
              </a:rPr>
              <a:t>TEMPO</a:t>
            </a:r>
            <a:endParaRPr lang="en-US" sz="2493" b="1">
              <a:solidFill>
                <a:srgbClr val="000000"/>
              </a:solidFill>
              <a:latin typeface="Times New Roman" pitchFamily="32" charset="0"/>
              <a:cs typeface="+mn-cs"/>
            </a:endParaRPr>
          </a:p>
        </p:txBody>
      </p:sp>
      <p:sp>
        <p:nvSpPr>
          <p:cNvPr id="265225" name="Line 9"/>
          <p:cNvSpPr>
            <a:spLocks noChangeShapeType="1"/>
          </p:cNvSpPr>
          <p:nvPr/>
        </p:nvSpPr>
        <p:spPr bwMode="auto">
          <a:xfrm>
            <a:off x="1685925" y="8196651"/>
            <a:ext cx="11156157" cy="8793"/>
          </a:xfrm>
          <a:prstGeom prst="line">
            <a:avLst/>
          </a:prstGeom>
          <a:noFill/>
          <a:ln w="19050">
            <a:solidFill>
              <a:schemeClr val="tx1"/>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sp>
        <p:nvSpPr>
          <p:cNvPr id="265226" name="Line 10"/>
          <p:cNvSpPr>
            <a:spLocks noChangeShapeType="1"/>
          </p:cNvSpPr>
          <p:nvPr/>
        </p:nvSpPr>
        <p:spPr bwMode="auto">
          <a:xfrm flipV="1">
            <a:off x="1685925" y="2721244"/>
            <a:ext cx="0" cy="5475410"/>
          </a:xfrm>
          <a:prstGeom prst="line">
            <a:avLst/>
          </a:prstGeom>
          <a:noFill/>
          <a:ln w="19050">
            <a:solidFill>
              <a:schemeClr val="tx1"/>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sp>
        <p:nvSpPr>
          <p:cNvPr id="355339" name="Line 11"/>
          <p:cNvSpPr>
            <a:spLocks noChangeShapeType="1"/>
          </p:cNvSpPr>
          <p:nvPr/>
        </p:nvSpPr>
        <p:spPr bwMode="auto">
          <a:xfrm flipH="1">
            <a:off x="9284497" y="4778643"/>
            <a:ext cx="4763" cy="3497139"/>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40" name="Line 12"/>
          <p:cNvSpPr>
            <a:spLocks noChangeShapeType="1"/>
          </p:cNvSpPr>
          <p:nvPr/>
        </p:nvSpPr>
        <p:spPr bwMode="auto">
          <a:xfrm flipV="1">
            <a:off x="6060282" y="3780717"/>
            <a:ext cx="4972050" cy="1358412"/>
          </a:xfrm>
          <a:prstGeom prst="line">
            <a:avLst/>
          </a:prstGeom>
          <a:noFill/>
          <a:ln w="19050">
            <a:solidFill>
              <a:srgbClr val="FF0000"/>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29" name="Line 13"/>
          <p:cNvSpPr>
            <a:spLocks noChangeShapeType="1"/>
          </p:cNvSpPr>
          <p:nvPr/>
        </p:nvSpPr>
        <p:spPr bwMode="auto">
          <a:xfrm flipV="1">
            <a:off x="1685927" y="5090770"/>
            <a:ext cx="9532145" cy="61547"/>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42" name="Text Box 14"/>
          <p:cNvSpPr txBox="1">
            <a:spLocks noChangeArrowheads="1"/>
          </p:cNvSpPr>
          <p:nvPr/>
        </p:nvSpPr>
        <p:spPr bwMode="auto">
          <a:xfrm>
            <a:off x="10960897" y="3299337"/>
            <a:ext cx="806631" cy="475964"/>
          </a:xfrm>
          <a:prstGeom prst="rect">
            <a:avLst/>
          </a:prstGeom>
          <a:noFill/>
          <a:ln w="9525">
            <a:noFill/>
            <a:miter lim="800000"/>
            <a:headEnd/>
            <a:tailEnd/>
          </a:ln>
        </p:spPr>
        <p:txBody>
          <a:bodyPr wrap="none">
            <a:spAutoFit/>
          </a:bodyPr>
          <a:lstStyle/>
          <a:p>
            <a:pPr defTabSz="1325474"/>
            <a:r>
              <a:rPr lang="pt-BR" sz="2493" dirty="0">
                <a:solidFill>
                  <a:srgbClr val="CC3300"/>
                </a:solidFill>
                <a:latin typeface="Times New Roman" pitchFamily="32" charset="0"/>
                <a:cs typeface="+mn-cs"/>
              </a:rPr>
              <a:t>ENT</a:t>
            </a:r>
          </a:p>
        </p:txBody>
      </p:sp>
      <p:sp>
        <p:nvSpPr>
          <p:cNvPr id="265231" name="Text Box 15"/>
          <p:cNvSpPr txBox="1">
            <a:spLocks noChangeArrowheads="1"/>
          </p:cNvSpPr>
          <p:nvPr/>
        </p:nvSpPr>
        <p:spPr bwMode="auto">
          <a:xfrm>
            <a:off x="9234490" y="4341227"/>
            <a:ext cx="841897" cy="475964"/>
          </a:xfrm>
          <a:prstGeom prst="rect">
            <a:avLst/>
          </a:prstGeom>
          <a:noFill/>
          <a:ln w="9525">
            <a:noFill/>
            <a:miter lim="800000"/>
            <a:headEnd/>
            <a:tailEnd/>
          </a:ln>
        </p:spPr>
        <p:txBody>
          <a:bodyPr wrap="none">
            <a:spAutoFit/>
          </a:bodyPr>
          <a:lstStyle/>
          <a:p>
            <a:pPr defTabSz="1325474"/>
            <a:r>
              <a:rPr lang="pt-BR" sz="2493" dirty="0">
                <a:solidFill>
                  <a:srgbClr val="000000"/>
                </a:solidFill>
                <a:latin typeface="Times New Roman" pitchFamily="32" charset="0"/>
                <a:cs typeface="+mn-cs"/>
              </a:rPr>
              <a:t>ONT</a:t>
            </a:r>
          </a:p>
        </p:txBody>
      </p:sp>
      <p:grpSp>
        <p:nvGrpSpPr>
          <p:cNvPr id="2" name="Group 16"/>
          <p:cNvGrpSpPr>
            <a:grpSpLocks/>
          </p:cNvGrpSpPr>
          <p:nvPr/>
        </p:nvGrpSpPr>
        <p:grpSpPr bwMode="auto">
          <a:xfrm>
            <a:off x="11344281" y="3780719"/>
            <a:ext cx="978683" cy="1329836"/>
            <a:chOff x="5161" y="1451"/>
            <a:chExt cx="496" cy="605"/>
          </a:xfrm>
        </p:grpSpPr>
        <p:sp>
          <p:nvSpPr>
            <p:cNvPr id="265233" name="AutoShape 17"/>
            <p:cNvSpPr>
              <a:spLocks/>
            </p:cNvSpPr>
            <p:nvPr/>
          </p:nvSpPr>
          <p:spPr bwMode="auto">
            <a:xfrm>
              <a:off x="5161" y="1451"/>
              <a:ext cx="232" cy="605"/>
            </a:xfrm>
            <a:prstGeom prst="rightBrace">
              <a:avLst>
                <a:gd name="adj1" fmla="val 21731"/>
                <a:gd name="adj2" fmla="val 50000"/>
              </a:avLst>
            </a:prstGeom>
            <a:noFill/>
            <a:ln w="9525">
              <a:solidFill>
                <a:srgbClr val="008000"/>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34" name="Text Box 18"/>
            <p:cNvSpPr txBox="1">
              <a:spLocks noChangeArrowheads="1"/>
            </p:cNvSpPr>
            <p:nvPr/>
          </p:nvSpPr>
          <p:spPr bwMode="auto">
            <a:xfrm>
              <a:off x="5275" y="1536"/>
              <a:ext cx="382" cy="217"/>
            </a:xfrm>
            <a:prstGeom prst="rect">
              <a:avLst/>
            </a:prstGeom>
            <a:noFill/>
            <a:ln w="9525">
              <a:noFill/>
              <a:miter lim="800000"/>
              <a:headEnd/>
              <a:tailEnd/>
            </a:ln>
          </p:spPr>
          <p:txBody>
            <a:bodyPr wrap="none">
              <a:spAutoFit/>
            </a:bodyPr>
            <a:lstStyle/>
            <a:p>
              <a:pPr defTabSz="1325474"/>
              <a:r>
                <a:rPr lang="pt-BR" sz="2493" dirty="0">
                  <a:solidFill>
                    <a:srgbClr val="008A00"/>
                  </a:solidFill>
                  <a:latin typeface="Times New Roman" pitchFamily="32" charset="0"/>
                  <a:cs typeface="+mn-cs"/>
                </a:rPr>
                <a:t>EPT</a:t>
              </a:r>
            </a:p>
          </p:txBody>
        </p:sp>
      </p:grpSp>
      <p:grpSp>
        <p:nvGrpSpPr>
          <p:cNvPr id="3" name="Group 19"/>
          <p:cNvGrpSpPr>
            <a:grpSpLocks/>
          </p:cNvGrpSpPr>
          <p:nvPr/>
        </p:nvGrpSpPr>
        <p:grpSpPr bwMode="auto">
          <a:xfrm>
            <a:off x="12151526" y="3780718"/>
            <a:ext cx="1218825" cy="960560"/>
            <a:chOff x="5486" y="1451"/>
            <a:chExt cx="597" cy="454"/>
          </a:xfrm>
        </p:grpSpPr>
        <p:sp>
          <p:nvSpPr>
            <p:cNvPr id="265236" name="Text Box 20"/>
            <p:cNvSpPr txBox="1">
              <a:spLocks noChangeArrowheads="1"/>
            </p:cNvSpPr>
            <p:nvPr/>
          </p:nvSpPr>
          <p:spPr bwMode="auto">
            <a:xfrm>
              <a:off x="5671" y="1451"/>
              <a:ext cx="412" cy="225"/>
            </a:xfrm>
            <a:prstGeom prst="rect">
              <a:avLst/>
            </a:prstGeom>
            <a:noFill/>
            <a:ln w="9525">
              <a:noFill/>
              <a:miter lim="800000"/>
              <a:headEnd/>
              <a:tailEnd/>
            </a:ln>
          </p:spPr>
          <p:txBody>
            <a:bodyPr wrap="none">
              <a:spAutoFit/>
            </a:bodyPr>
            <a:lstStyle/>
            <a:p>
              <a:pPr defTabSz="1325474"/>
              <a:r>
                <a:rPr lang="pt-BR" sz="2493" dirty="0">
                  <a:solidFill>
                    <a:srgbClr val="CC00CC"/>
                  </a:solidFill>
                  <a:latin typeface="Times New Roman" pitchFamily="32" charset="0"/>
                  <a:cs typeface="+mn-cs"/>
                </a:rPr>
                <a:t>VNT</a:t>
              </a:r>
            </a:p>
          </p:txBody>
        </p:sp>
        <p:sp>
          <p:nvSpPr>
            <p:cNvPr id="265237" name="AutoShape 21"/>
            <p:cNvSpPr>
              <a:spLocks/>
            </p:cNvSpPr>
            <p:nvPr/>
          </p:nvSpPr>
          <p:spPr bwMode="auto">
            <a:xfrm>
              <a:off x="5486" y="1451"/>
              <a:ext cx="312" cy="454"/>
            </a:xfrm>
            <a:prstGeom prst="rightBrace">
              <a:avLst>
                <a:gd name="adj1" fmla="val 12126"/>
                <a:gd name="adj2" fmla="val 50000"/>
              </a:avLst>
            </a:prstGeom>
            <a:noFill/>
            <a:ln w="9525">
              <a:solidFill>
                <a:srgbClr val="CC00CC"/>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grpSp>
      <p:grpSp>
        <p:nvGrpSpPr>
          <p:cNvPr id="4" name="Group 22"/>
          <p:cNvGrpSpPr>
            <a:grpSpLocks/>
          </p:cNvGrpSpPr>
          <p:nvPr/>
        </p:nvGrpSpPr>
        <p:grpSpPr bwMode="auto">
          <a:xfrm>
            <a:off x="5986463" y="5673263"/>
            <a:ext cx="1078707" cy="476984"/>
            <a:chOff x="2723" y="2298"/>
            <a:chExt cx="491" cy="247"/>
          </a:xfrm>
        </p:grpSpPr>
        <p:sp>
          <p:nvSpPr>
            <p:cNvPr id="265239" name="Line 23"/>
            <p:cNvSpPr>
              <a:spLocks noChangeShapeType="1"/>
            </p:cNvSpPr>
            <p:nvPr/>
          </p:nvSpPr>
          <p:spPr bwMode="auto">
            <a:xfrm flipV="1">
              <a:off x="2767" y="2542"/>
              <a:ext cx="447" cy="3"/>
            </a:xfrm>
            <a:prstGeom prst="line">
              <a:avLst/>
            </a:prstGeom>
            <a:noFill/>
            <a:ln w="12700">
              <a:solidFill>
                <a:srgbClr val="990033"/>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40" name="Line 24"/>
            <p:cNvSpPr>
              <a:spLocks noChangeShapeType="1"/>
            </p:cNvSpPr>
            <p:nvPr/>
          </p:nvSpPr>
          <p:spPr bwMode="auto">
            <a:xfrm>
              <a:off x="2723" y="2302"/>
              <a:ext cx="240" cy="0"/>
            </a:xfrm>
            <a:prstGeom prst="line">
              <a:avLst/>
            </a:prstGeom>
            <a:noFill/>
            <a:ln w="12700">
              <a:solidFill>
                <a:srgbClr val="990033"/>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41" name="Line 25"/>
            <p:cNvSpPr>
              <a:spLocks noChangeShapeType="1"/>
            </p:cNvSpPr>
            <p:nvPr/>
          </p:nvSpPr>
          <p:spPr bwMode="auto">
            <a:xfrm>
              <a:off x="2863" y="2298"/>
              <a:ext cx="2" cy="247"/>
            </a:xfrm>
            <a:prstGeom prst="line">
              <a:avLst/>
            </a:prstGeom>
            <a:noFill/>
            <a:ln w="12700">
              <a:solidFill>
                <a:srgbClr val="990033"/>
              </a:solidFill>
              <a:round/>
              <a:headEnd type="arrow" w="med" len="med"/>
              <a:tailEnd type="arrow" w="med" len="med"/>
            </a:ln>
          </p:spPr>
          <p:txBody>
            <a:bodyPr/>
            <a:lstStyle/>
            <a:p>
              <a:pPr defTabSz="1371600"/>
              <a:endParaRPr lang="en-US" sz="3323">
                <a:solidFill>
                  <a:srgbClr val="000000"/>
                </a:solidFill>
                <a:latin typeface="Times New Roman" pitchFamily="32" charset="0"/>
                <a:cs typeface="+mn-cs"/>
              </a:endParaRPr>
            </a:p>
          </p:txBody>
        </p:sp>
        <p:sp>
          <p:nvSpPr>
            <p:cNvPr id="265242" name="Text Box 26"/>
            <p:cNvSpPr txBox="1">
              <a:spLocks noChangeArrowheads="1"/>
            </p:cNvSpPr>
            <p:nvPr/>
          </p:nvSpPr>
          <p:spPr bwMode="auto">
            <a:xfrm>
              <a:off x="2821" y="2308"/>
              <a:ext cx="384" cy="202"/>
            </a:xfrm>
            <a:prstGeom prst="rect">
              <a:avLst/>
            </a:prstGeom>
            <a:noFill/>
            <a:ln w="12700">
              <a:noFill/>
              <a:miter lim="800000"/>
              <a:headEnd type="none" w="sm" len="sm"/>
              <a:tailEnd type="none" w="sm" len="sm"/>
            </a:ln>
          </p:spPr>
          <p:txBody>
            <a:bodyPr>
              <a:spAutoFit/>
            </a:bodyPr>
            <a:lstStyle/>
            <a:p>
              <a:pPr defTabSz="1371600" eaLnBrk="0" hangingPunct="0"/>
              <a:r>
                <a:rPr lang="pt-BR" sz="1938" b="1" dirty="0" err="1">
                  <a:solidFill>
                    <a:srgbClr val="CC0066"/>
                  </a:solidFill>
                  <a:latin typeface="Times New Roman" pitchFamily="32" charset="0"/>
                  <a:cs typeface="+mn-cs"/>
                </a:rPr>
                <a:t>VPr</a:t>
              </a:r>
              <a:endParaRPr lang="en-US" sz="1938" b="1" dirty="0">
                <a:solidFill>
                  <a:srgbClr val="CC0066"/>
                </a:solidFill>
                <a:latin typeface="Times New Roman" pitchFamily="32" charset="0"/>
                <a:cs typeface="+mn-cs"/>
              </a:endParaRPr>
            </a:p>
          </p:txBody>
        </p:sp>
      </p:grpSp>
      <p:grpSp>
        <p:nvGrpSpPr>
          <p:cNvPr id="5" name="Group 27"/>
          <p:cNvGrpSpPr>
            <a:grpSpLocks/>
          </p:cNvGrpSpPr>
          <p:nvPr/>
        </p:nvGrpSpPr>
        <p:grpSpPr bwMode="auto">
          <a:xfrm>
            <a:off x="6081713" y="5101760"/>
            <a:ext cx="1588295" cy="1083653"/>
            <a:chOff x="2767" y="2052"/>
            <a:chExt cx="722" cy="493"/>
          </a:xfrm>
        </p:grpSpPr>
        <p:sp>
          <p:nvSpPr>
            <p:cNvPr id="265244" name="Line 28"/>
            <p:cNvSpPr>
              <a:spLocks noChangeShapeType="1"/>
            </p:cNvSpPr>
            <p:nvPr/>
          </p:nvSpPr>
          <p:spPr bwMode="auto">
            <a:xfrm flipV="1">
              <a:off x="2767" y="2060"/>
              <a:ext cx="457" cy="2"/>
            </a:xfrm>
            <a:prstGeom prst="line">
              <a:avLst/>
            </a:prstGeom>
            <a:noFill/>
            <a:ln w="12700">
              <a:solidFill>
                <a:srgbClr val="990033"/>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45" name="Line 29"/>
            <p:cNvSpPr>
              <a:spLocks noChangeShapeType="1"/>
            </p:cNvSpPr>
            <p:nvPr/>
          </p:nvSpPr>
          <p:spPr bwMode="auto">
            <a:xfrm>
              <a:off x="3146" y="2052"/>
              <a:ext cx="2" cy="493"/>
            </a:xfrm>
            <a:prstGeom prst="line">
              <a:avLst/>
            </a:prstGeom>
            <a:noFill/>
            <a:ln w="12700">
              <a:solidFill>
                <a:srgbClr val="990033"/>
              </a:solidFill>
              <a:round/>
              <a:headEnd type="arrow" w="med" len="med"/>
              <a:tailEnd type="arrow" w="med" len="med"/>
            </a:ln>
          </p:spPr>
          <p:txBody>
            <a:bodyPr/>
            <a:lstStyle/>
            <a:p>
              <a:pPr defTabSz="1371600"/>
              <a:endParaRPr lang="en-US" sz="3323">
                <a:solidFill>
                  <a:srgbClr val="000000"/>
                </a:solidFill>
                <a:latin typeface="Times New Roman" pitchFamily="32" charset="0"/>
                <a:cs typeface="+mn-cs"/>
              </a:endParaRPr>
            </a:p>
          </p:txBody>
        </p:sp>
        <p:sp>
          <p:nvSpPr>
            <p:cNvPr id="265246" name="Text Box 30"/>
            <p:cNvSpPr txBox="1">
              <a:spLocks noChangeArrowheads="1"/>
            </p:cNvSpPr>
            <p:nvPr/>
          </p:nvSpPr>
          <p:spPr bwMode="auto">
            <a:xfrm>
              <a:off x="3105" y="2188"/>
              <a:ext cx="384" cy="178"/>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CC0066"/>
                  </a:solidFill>
                  <a:latin typeface="Times New Roman" pitchFamily="32" charset="0"/>
                  <a:cs typeface="+mn-cs"/>
                </a:rPr>
                <a:t>VC</a:t>
              </a:r>
              <a:endParaRPr lang="en-US" sz="1938" b="1" dirty="0">
                <a:solidFill>
                  <a:srgbClr val="CC0066"/>
                </a:solidFill>
                <a:latin typeface="Times New Roman" pitchFamily="32" charset="0"/>
                <a:cs typeface="+mn-cs"/>
              </a:endParaRPr>
            </a:p>
          </p:txBody>
        </p:sp>
      </p:grpSp>
      <p:sp>
        <p:nvSpPr>
          <p:cNvPr id="265247" name="Oval 31"/>
          <p:cNvSpPr>
            <a:spLocks noChangeArrowheads="1"/>
          </p:cNvSpPr>
          <p:nvPr/>
        </p:nvSpPr>
        <p:spPr bwMode="auto">
          <a:xfrm>
            <a:off x="5945982" y="5631498"/>
            <a:ext cx="95250" cy="101112"/>
          </a:xfrm>
          <a:prstGeom prst="ellipse">
            <a:avLst/>
          </a:prstGeom>
          <a:solidFill>
            <a:schemeClr val="tx1"/>
          </a:solidFill>
          <a:ln w="9525">
            <a:solidFill>
              <a:schemeClr val="tx1"/>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355360" name="Oval 32"/>
          <p:cNvSpPr>
            <a:spLocks noChangeArrowheads="1"/>
          </p:cNvSpPr>
          <p:nvPr/>
        </p:nvSpPr>
        <p:spPr bwMode="auto">
          <a:xfrm>
            <a:off x="10970420" y="3730161"/>
            <a:ext cx="95250" cy="101112"/>
          </a:xfrm>
          <a:prstGeom prst="ellipse">
            <a:avLst/>
          </a:prstGeom>
          <a:solidFill>
            <a:srgbClr val="CC3300"/>
          </a:solidFill>
          <a:ln w="9525">
            <a:solidFill>
              <a:srgbClr val="CC0066"/>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355361" name="Line 33"/>
          <p:cNvSpPr>
            <a:spLocks noChangeShapeType="1"/>
          </p:cNvSpPr>
          <p:nvPr/>
        </p:nvSpPr>
        <p:spPr bwMode="auto">
          <a:xfrm>
            <a:off x="1685927" y="3780716"/>
            <a:ext cx="9532145" cy="0"/>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50" name="Line 34"/>
          <p:cNvSpPr>
            <a:spLocks noChangeShapeType="1"/>
          </p:cNvSpPr>
          <p:nvPr/>
        </p:nvSpPr>
        <p:spPr bwMode="auto">
          <a:xfrm>
            <a:off x="1685927" y="4778643"/>
            <a:ext cx="9532145" cy="0"/>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51" name="Freeform 35"/>
          <p:cNvSpPr>
            <a:spLocks/>
          </p:cNvSpPr>
          <p:nvPr/>
        </p:nvSpPr>
        <p:spPr bwMode="auto">
          <a:xfrm>
            <a:off x="4614863" y="6150245"/>
            <a:ext cx="1431132" cy="1057275"/>
          </a:xfrm>
          <a:custGeom>
            <a:avLst/>
            <a:gdLst>
              <a:gd name="T0" fmla="*/ 0 w 1968"/>
              <a:gd name="T1" fmla="*/ 763587 h 1824"/>
              <a:gd name="T2" fmla="*/ 418868 w 1968"/>
              <a:gd name="T3" fmla="*/ 482266 h 1824"/>
              <a:gd name="T4" fmla="*/ 744654 w 1968"/>
              <a:gd name="T5" fmla="*/ 120566 h 1824"/>
              <a:gd name="T6" fmla="*/ 954088 w 1968"/>
              <a:gd name="T7" fmla="*/ 0 h 1824"/>
              <a:gd name="T8" fmla="*/ 0 60000 65536"/>
              <a:gd name="T9" fmla="*/ 0 60000 65536"/>
              <a:gd name="T10" fmla="*/ 0 60000 65536"/>
              <a:gd name="T11" fmla="*/ 0 60000 65536"/>
              <a:gd name="T12" fmla="*/ 0 w 1968"/>
              <a:gd name="T13" fmla="*/ 0 h 1824"/>
              <a:gd name="T14" fmla="*/ 1968 w 1968"/>
              <a:gd name="T15" fmla="*/ 1824 h 1824"/>
            </a:gdLst>
            <a:ahLst/>
            <a:cxnLst>
              <a:cxn ang="T8">
                <a:pos x="T0" y="T1"/>
              </a:cxn>
              <a:cxn ang="T9">
                <a:pos x="T2" y="T3"/>
              </a:cxn>
              <a:cxn ang="T10">
                <a:pos x="T4" y="T5"/>
              </a:cxn>
              <a:cxn ang="T11">
                <a:pos x="T6" y="T7"/>
              </a:cxn>
            </a:cxnLst>
            <a:rect l="T12" t="T13" r="T14" b="T15"/>
            <a:pathLst>
              <a:path w="1968" h="1824">
                <a:moveTo>
                  <a:pt x="0" y="1824"/>
                </a:moveTo>
                <a:cubicBezTo>
                  <a:pt x="304" y="1616"/>
                  <a:pt x="608" y="1408"/>
                  <a:pt x="864" y="1152"/>
                </a:cubicBezTo>
                <a:cubicBezTo>
                  <a:pt x="1120" y="896"/>
                  <a:pt x="1352" y="480"/>
                  <a:pt x="1536" y="288"/>
                </a:cubicBezTo>
                <a:cubicBezTo>
                  <a:pt x="1720" y="96"/>
                  <a:pt x="1844" y="48"/>
                  <a:pt x="1968" y="0"/>
                </a:cubicBezTo>
              </a:path>
            </a:pathLst>
          </a:custGeom>
          <a:noFill/>
          <a:ln w="19050">
            <a:solidFill>
              <a:srgbClr val="0000FF"/>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355364" name="Line 36"/>
          <p:cNvSpPr>
            <a:spLocks noChangeShapeType="1"/>
          </p:cNvSpPr>
          <p:nvPr/>
        </p:nvSpPr>
        <p:spPr bwMode="auto">
          <a:xfrm flipV="1">
            <a:off x="5986465" y="4778643"/>
            <a:ext cx="5045870" cy="1380393"/>
          </a:xfrm>
          <a:prstGeom prst="line">
            <a:avLst/>
          </a:prstGeom>
          <a:noFill/>
          <a:ln w="19050">
            <a:solidFill>
              <a:srgbClr val="0000FF"/>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65" name="Line 37"/>
          <p:cNvSpPr>
            <a:spLocks noChangeShapeType="1"/>
          </p:cNvSpPr>
          <p:nvPr/>
        </p:nvSpPr>
        <p:spPr bwMode="auto">
          <a:xfrm flipH="1">
            <a:off x="11025190" y="3470787"/>
            <a:ext cx="7145" cy="4829175"/>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66" name="Oval 38"/>
          <p:cNvSpPr>
            <a:spLocks noChangeArrowheads="1"/>
          </p:cNvSpPr>
          <p:nvPr/>
        </p:nvSpPr>
        <p:spPr bwMode="auto">
          <a:xfrm>
            <a:off x="10970420" y="4717098"/>
            <a:ext cx="95250" cy="101112"/>
          </a:xfrm>
          <a:prstGeom prst="ellipse">
            <a:avLst/>
          </a:prstGeom>
          <a:solidFill>
            <a:srgbClr val="0000FF"/>
          </a:solidFill>
          <a:ln w="9525">
            <a:solidFill>
              <a:srgbClr val="0000FF"/>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55" name="Oval 39"/>
          <p:cNvSpPr>
            <a:spLocks noChangeArrowheads="1"/>
          </p:cNvSpPr>
          <p:nvPr/>
        </p:nvSpPr>
        <p:spPr bwMode="auto">
          <a:xfrm>
            <a:off x="5986465" y="6086499"/>
            <a:ext cx="92870" cy="101112"/>
          </a:xfrm>
          <a:prstGeom prst="ellipse">
            <a:avLst/>
          </a:prstGeom>
          <a:solidFill>
            <a:srgbClr val="0000FF"/>
          </a:solidFill>
          <a:ln w="9525">
            <a:solidFill>
              <a:srgbClr val="0000FF"/>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56" name="Oval 40"/>
          <p:cNvSpPr>
            <a:spLocks noChangeArrowheads="1"/>
          </p:cNvSpPr>
          <p:nvPr/>
        </p:nvSpPr>
        <p:spPr bwMode="auto">
          <a:xfrm>
            <a:off x="5967413" y="5081979"/>
            <a:ext cx="95250" cy="101112"/>
          </a:xfrm>
          <a:prstGeom prst="ellipse">
            <a:avLst/>
          </a:prstGeom>
          <a:solidFill>
            <a:srgbClr val="CC0066"/>
          </a:solidFill>
          <a:ln w="9525">
            <a:solidFill>
              <a:srgbClr val="CC3300"/>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57" name="Text Box 41"/>
          <p:cNvSpPr txBox="1">
            <a:spLocks noChangeArrowheads="1"/>
          </p:cNvSpPr>
          <p:nvPr/>
        </p:nvSpPr>
        <p:spPr bwMode="auto">
          <a:xfrm>
            <a:off x="1110617" y="5943624"/>
            <a:ext cx="842963"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0000FF"/>
                </a:solidFill>
                <a:latin typeface="Times New Roman" pitchFamily="32" charset="0"/>
                <a:cs typeface="+mn-cs"/>
              </a:rPr>
              <a:t>VA</a:t>
            </a:r>
            <a:endParaRPr lang="en-US" sz="1938" b="1" dirty="0">
              <a:solidFill>
                <a:srgbClr val="0000FF"/>
              </a:solidFill>
              <a:latin typeface="Times New Roman" pitchFamily="32" charset="0"/>
              <a:cs typeface="+mn-cs"/>
            </a:endParaRPr>
          </a:p>
        </p:txBody>
      </p:sp>
      <p:sp>
        <p:nvSpPr>
          <p:cNvPr id="265258" name="Text Box 42"/>
          <p:cNvSpPr txBox="1">
            <a:spLocks noChangeArrowheads="1"/>
          </p:cNvSpPr>
          <p:nvPr/>
        </p:nvSpPr>
        <p:spPr bwMode="auto">
          <a:xfrm>
            <a:off x="1083470" y="4936905"/>
            <a:ext cx="842963"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FF6600"/>
                </a:solidFill>
                <a:latin typeface="Times New Roman" pitchFamily="32" charset="0"/>
                <a:cs typeface="+mn-cs"/>
              </a:rPr>
              <a:t>CR</a:t>
            </a:r>
            <a:endParaRPr lang="en-US" sz="1938" b="1" dirty="0">
              <a:solidFill>
                <a:srgbClr val="FF6600"/>
              </a:solidFill>
              <a:latin typeface="Times New Roman" pitchFamily="32" charset="0"/>
              <a:cs typeface="+mn-cs"/>
            </a:endParaRPr>
          </a:p>
        </p:txBody>
      </p:sp>
      <p:sp>
        <p:nvSpPr>
          <p:cNvPr id="265259" name="Text Box 43"/>
          <p:cNvSpPr txBox="1">
            <a:spLocks noChangeArrowheads="1"/>
          </p:cNvSpPr>
          <p:nvPr/>
        </p:nvSpPr>
        <p:spPr bwMode="auto">
          <a:xfrm>
            <a:off x="1110617" y="5486862"/>
            <a:ext cx="842963"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000000"/>
                </a:solidFill>
                <a:latin typeface="Times New Roman" pitchFamily="32" charset="0"/>
                <a:cs typeface="+mn-cs"/>
              </a:rPr>
              <a:t>VP</a:t>
            </a:r>
            <a:endParaRPr lang="en-US" sz="1938" b="1" dirty="0">
              <a:solidFill>
                <a:srgbClr val="000000"/>
              </a:solidFill>
              <a:latin typeface="Times New Roman" pitchFamily="32" charset="0"/>
              <a:cs typeface="+mn-cs"/>
            </a:endParaRPr>
          </a:p>
        </p:txBody>
      </p:sp>
      <p:sp>
        <p:nvSpPr>
          <p:cNvPr id="265260" name="Oval 44"/>
          <p:cNvSpPr>
            <a:spLocks noChangeArrowheads="1"/>
          </p:cNvSpPr>
          <p:nvPr/>
        </p:nvSpPr>
        <p:spPr bwMode="auto">
          <a:xfrm>
            <a:off x="9241632" y="4730288"/>
            <a:ext cx="92868" cy="101112"/>
          </a:xfrm>
          <a:prstGeom prst="ellipse">
            <a:avLst/>
          </a:prstGeom>
          <a:solidFill>
            <a:schemeClr val="tx1"/>
          </a:solidFill>
          <a:ln w="9525">
            <a:solidFill>
              <a:schemeClr val="tx1"/>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355374" name="Text Box 46"/>
          <p:cNvSpPr txBox="1">
            <a:spLocks noChangeArrowheads="1"/>
          </p:cNvSpPr>
          <p:nvPr/>
        </p:nvSpPr>
        <p:spPr bwMode="auto">
          <a:xfrm>
            <a:off x="8851109" y="8143901"/>
            <a:ext cx="777264" cy="475964"/>
          </a:xfrm>
          <a:prstGeom prst="rect">
            <a:avLst/>
          </a:prstGeom>
          <a:noFill/>
          <a:ln w="9525">
            <a:noFill/>
            <a:miter lim="800000"/>
            <a:headEnd/>
            <a:tailEnd/>
          </a:ln>
        </p:spPr>
        <p:txBody>
          <a:bodyPr wrap="none">
            <a:spAutoFit/>
          </a:bodyPr>
          <a:lstStyle/>
          <a:p>
            <a:pPr defTabSz="1325474"/>
            <a:r>
              <a:rPr lang="pt-BR" sz="2493">
                <a:solidFill>
                  <a:srgbClr val="000000"/>
                </a:solidFill>
                <a:latin typeface="Times New Roman" pitchFamily="32" charset="0"/>
                <a:cs typeface="+mn-cs"/>
              </a:rPr>
              <a:t>PAC</a:t>
            </a:r>
          </a:p>
        </p:txBody>
      </p:sp>
      <p:sp>
        <p:nvSpPr>
          <p:cNvPr id="355375" name="Text Box 47"/>
          <p:cNvSpPr txBox="1">
            <a:spLocks noChangeArrowheads="1"/>
          </p:cNvSpPr>
          <p:nvPr/>
        </p:nvSpPr>
        <p:spPr bwMode="auto">
          <a:xfrm>
            <a:off x="10596563" y="8143899"/>
            <a:ext cx="771365" cy="475964"/>
          </a:xfrm>
          <a:prstGeom prst="rect">
            <a:avLst/>
          </a:prstGeom>
          <a:noFill/>
          <a:ln w="9525">
            <a:noFill/>
            <a:miter lim="800000"/>
            <a:headEnd/>
            <a:tailEnd/>
          </a:ln>
        </p:spPr>
        <p:txBody>
          <a:bodyPr wrap="none">
            <a:spAutoFit/>
          </a:bodyPr>
          <a:lstStyle/>
          <a:p>
            <a:pPr defTabSz="1325474"/>
            <a:r>
              <a:rPr lang="pt-BR" sz="2493" dirty="0">
                <a:solidFill>
                  <a:srgbClr val="000000"/>
                </a:solidFill>
                <a:latin typeface="Times New Roman" pitchFamily="32" charset="0"/>
                <a:cs typeface="+mn-cs"/>
              </a:rPr>
              <a:t>ETT</a:t>
            </a:r>
          </a:p>
        </p:txBody>
      </p:sp>
      <p:sp>
        <p:nvSpPr>
          <p:cNvPr id="355376" name="Text Box 48"/>
          <p:cNvSpPr txBox="1">
            <a:spLocks noChangeArrowheads="1"/>
          </p:cNvSpPr>
          <p:nvPr/>
        </p:nvSpPr>
        <p:spPr bwMode="auto">
          <a:xfrm>
            <a:off x="8679671" y="8581322"/>
            <a:ext cx="4241482" cy="688778"/>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PAC</a:t>
            </a:r>
            <a:r>
              <a:rPr lang="pt-BR" sz="1938" dirty="0">
                <a:solidFill>
                  <a:srgbClr val="000000"/>
                </a:solidFill>
                <a:latin typeface="Times New Roman" pitchFamily="32" charset="0"/>
                <a:cs typeface="+mn-cs"/>
              </a:rPr>
              <a:t> = Plan </a:t>
            </a:r>
            <a:r>
              <a:rPr lang="pt-BR" sz="1938" dirty="0" err="1">
                <a:solidFill>
                  <a:srgbClr val="000000"/>
                </a:solidFill>
                <a:latin typeface="Times New Roman" pitchFamily="32" charset="0"/>
                <a:cs typeface="+mn-cs"/>
              </a:rPr>
              <a:t>at</a:t>
            </a:r>
            <a:r>
              <a:rPr lang="pt-BR" sz="1938" dirty="0">
                <a:solidFill>
                  <a:srgbClr val="000000"/>
                </a:solidFill>
                <a:latin typeface="Times New Roman" pitchFamily="32" charset="0"/>
                <a:cs typeface="+mn-cs"/>
              </a:rPr>
              <a:t> </a:t>
            </a:r>
            <a:r>
              <a:rPr lang="pt-BR" sz="1938" dirty="0" err="1">
                <a:solidFill>
                  <a:srgbClr val="000000"/>
                </a:solidFill>
                <a:latin typeface="Times New Roman" pitchFamily="32" charset="0"/>
                <a:cs typeface="+mn-cs"/>
              </a:rPr>
              <a:t>Completion</a:t>
            </a:r>
            <a:endParaRPr lang="pt-BR" sz="1938" dirty="0">
              <a:solidFill>
                <a:srgbClr val="000000"/>
              </a:solidFill>
              <a:latin typeface="Times New Roman" pitchFamily="32" charset="0"/>
              <a:cs typeface="+mn-cs"/>
            </a:endParaRPr>
          </a:p>
          <a:p>
            <a:pPr defTabSz="1325474"/>
            <a:r>
              <a:rPr lang="pt-BR" sz="1938" dirty="0">
                <a:solidFill>
                  <a:srgbClr val="0033CC"/>
                </a:solidFill>
                <a:latin typeface="Times New Roman" pitchFamily="32" charset="0"/>
                <a:cs typeface="+mn-cs"/>
              </a:rPr>
              <a:t>ETT</a:t>
            </a:r>
            <a:r>
              <a:rPr lang="pt-BR" sz="1938" dirty="0">
                <a:solidFill>
                  <a:srgbClr val="000000"/>
                </a:solidFill>
                <a:latin typeface="Times New Roman" pitchFamily="32" charset="0"/>
                <a:cs typeface="+mn-cs"/>
              </a:rPr>
              <a:t> = Estimativa de Tempo no Término</a:t>
            </a:r>
          </a:p>
        </p:txBody>
      </p:sp>
      <p:sp>
        <p:nvSpPr>
          <p:cNvPr id="355377" name="Text Box 49"/>
          <p:cNvSpPr txBox="1">
            <a:spLocks noChangeArrowheads="1"/>
          </p:cNvSpPr>
          <p:nvPr/>
        </p:nvSpPr>
        <p:spPr bwMode="auto">
          <a:xfrm>
            <a:off x="6546058" y="2316799"/>
            <a:ext cx="3291927" cy="987001"/>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ENT</a:t>
            </a:r>
            <a:r>
              <a:rPr lang="pt-BR" sz="1938" dirty="0">
                <a:solidFill>
                  <a:srgbClr val="000000"/>
                </a:solidFill>
                <a:latin typeface="Times New Roman" pitchFamily="32" charset="0"/>
                <a:cs typeface="+mn-cs"/>
              </a:rPr>
              <a:t> = Estimativa no Término</a:t>
            </a:r>
          </a:p>
          <a:p>
            <a:pPr defTabSz="1325474"/>
            <a:r>
              <a:rPr lang="pt-BR" sz="1938" dirty="0">
                <a:solidFill>
                  <a:srgbClr val="0033CC"/>
                </a:solidFill>
                <a:latin typeface="Times New Roman" pitchFamily="32" charset="0"/>
                <a:cs typeface="+mn-cs"/>
              </a:rPr>
              <a:t>EPT</a:t>
            </a:r>
            <a:r>
              <a:rPr lang="pt-BR" sz="1938" dirty="0">
                <a:solidFill>
                  <a:srgbClr val="000000"/>
                </a:solidFill>
                <a:latin typeface="Times New Roman" pitchFamily="32" charset="0"/>
                <a:cs typeface="+mn-cs"/>
              </a:rPr>
              <a:t> = Estimativa para </a:t>
            </a:r>
            <a:r>
              <a:rPr lang="pt-BR" sz="1938" dirty="0" err="1">
                <a:solidFill>
                  <a:srgbClr val="000000"/>
                </a:solidFill>
                <a:latin typeface="Times New Roman" pitchFamily="32" charset="0"/>
                <a:cs typeface="+mn-cs"/>
              </a:rPr>
              <a:t>Térmno</a:t>
            </a:r>
            <a:endParaRPr lang="pt-BR" sz="1938" dirty="0">
              <a:solidFill>
                <a:srgbClr val="000000"/>
              </a:solidFill>
              <a:latin typeface="Times New Roman" pitchFamily="32" charset="0"/>
              <a:cs typeface="+mn-cs"/>
            </a:endParaRPr>
          </a:p>
          <a:p>
            <a:pPr defTabSz="1325474"/>
            <a:r>
              <a:rPr lang="pt-BR" sz="1938" dirty="0">
                <a:solidFill>
                  <a:srgbClr val="0033CC"/>
                </a:solidFill>
                <a:latin typeface="Times New Roman" pitchFamily="32" charset="0"/>
                <a:cs typeface="+mn-cs"/>
              </a:rPr>
              <a:t>VNT</a:t>
            </a:r>
            <a:r>
              <a:rPr lang="pt-BR" sz="1938" dirty="0">
                <a:solidFill>
                  <a:srgbClr val="000000"/>
                </a:solidFill>
                <a:latin typeface="Times New Roman" pitchFamily="32" charset="0"/>
                <a:cs typeface="+mn-cs"/>
              </a:rPr>
              <a:t> = Variação no Término</a:t>
            </a:r>
          </a:p>
        </p:txBody>
      </p:sp>
      <p:sp>
        <p:nvSpPr>
          <p:cNvPr id="355378" name="Text Box 50"/>
          <p:cNvSpPr txBox="1">
            <a:spLocks noChangeArrowheads="1"/>
          </p:cNvSpPr>
          <p:nvPr/>
        </p:nvSpPr>
        <p:spPr bwMode="auto">
          <a:xfrm>
            <a:off x="1997871" y="2347571"/>
            <a:ext cx="3293530" cy="987001"/>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ONT</a:t>
            </a:r>
            <a:r>
              <a:rPr lang="pt-BR" sz="1938" dirty="0">
                <a:solidFill>
                  <a:srgbClr val="000000"/>
                </a:solidFill>
                <a:latin typeface="Times New Roman" pitchFamily="32" charset="0"/>
                <a:cs typeface="+mn-cs"/>
              </a:rPr>
              <a:t> = Orçamento no Término</a:t>
            </a:r>
          </a:p>
          <a:p>
            <a:pPr defTabSz="1325474"/>
            <a:r>
              <a:rPr lang="pt-BR" sz="1938" dirty="0" err="1">
                <a:solidFill>
                  <a:srgbClr val="0033CC"/>
                </a:solidFill>
                <a:latin typeface="Times New Roman" pitchFamily="32" charset="0"/>
                <a:cs typeface="+mn-cs"/>
              </a:rPr>
              <a:t>VPr</a:t>
            </a:r>
            <a:r>
              <a:rPr lang="pt-BR" sz="1938" dirty="0">
                <a:solidFill>
                  <a:srgbClr val="000000"/>
                </a:solidFill>
                <a:latin typeface="Times New Roman" pitchFamily="32" charset="0"/>
                <a:cs typeface="+mn-cs"/>
              </a:rPr>
              <a:t> = Variação de Prazo</a:t>
            </a:r>
          </a:p>
          <a:p>
            <a:pPr defTabSz="1325474"/>
            <a:r>
              <a:rPr lang="pt-BR" sz="1938" dirty="0">
                <a:solidFill>
                  <a:srgbClr val="0033CC"/>
                </a:solidFill>
                <a:latin typeface="Times New Roman" pitchFamily="32" charset="0"/>
                <a:cs typeface="+mn-cs"/>
              </a:rPr>
              <a:t>VC</a:t>
            </a:r>
            <a:r>
              <a:rPr lang="pt-BR" sz="1938" dirty="0">
                <a:solidFill>
                  <a:srgbClr val="000000"/>
                </a:solidFill>
                <a:latin typeface="Times New Roman" pitchFamily="32" charset="0"/>
                <a:cs typeface="+mn-cs"/>
              </a:rPr>
              <a:t> = Variação de Custo</a:t>
            </a:r>
          </a:p>
        </p:txBody>
      </p:sp>
      <p:sp>
        <p:nvSpPr>
          <p:cNvPr id="265266" name="Text Box 51"/>
          <p:cNvSpPr txBox="1">
            <a:spLocks noChangeArrowheads="1"/>
          </p:cNvSpPr>
          <p:nvPr/>
        </p:nvSpPr>
        <p:spPr bwMode="auto">
          <a:xfrm>
            <a:off x="321425" y="8286781"/>
            <a:ext cx="2337884" cy="987001"/>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CR</a:t>
            </a:r>
            <a:r>
              <a:rPr lang="pt-BR" sz="1938" dirty="0">
                <a:solidFill>
                  <a:srgbClr val="000000"/>
                </a:solidFill>
                <a:latin typeface="Times New Roman" pitchFamily="32" charset="0"/>
                <a:cs typeface="+mn-cs"/>
              </a:rPr>
              <a:t> = Custo Real</a:t>
            </a:r>
          </a:p>
          <a:p>
            <a:pPr defTabSz="1325474"/>
            <a:r>
              <a:rPr lang="pt-BR" sz="1938" dirty="0">
                <a:solidFill>
                  <a:srgbClr val="0033CC"/>
                </a:solidFill>
                <a:latin typeface="Times New Roman" pitchFamily="32" charset="0"/>
                <a:cs typeface="+mn-cs"/>
              </a:rPr>
              <a:t>VP</a:t>
            </a:r>
            <a:r>
              <a:rPr lang="pt-BR" sz="1938" dirty="0">
                <a:solidFill>
                  <a:srgbClr val="000000"/>
                </a:solidFill>
                <a:latin typeface="Times New Roman" pitchFamily="32" charset="0"/>
                <a:cs typeface="+mn-cs"/>
              </a:rPr>
              <a:t> = Valor Planejado</a:t>
            </a:r>
          </a:p>
          <a:p>
            <a:pPr defTabSz="1325474"/>
            <a:r>
              <a:rPr lang="pt-BR" sz="1938" dirty="0">
                <a:solidFill>
                  <a:srgbClr val="0033CC"/>
                </a:solidFill>
                <a:latin typeface="Times New Roman" pitchFamily="32" charset="0"/>
                <a:cs typeface="+mn-cs"/>
              </a:rPr>
              <a:t>VA</a:t>
            </a:r>
            <a:r>
              <a:rPr lang="pt-BR" sz="1938" dirty="0">
                <a:solidFill>
                  <a:srgbClr val="000000"/>
                </a:solidFill>
                <a:latin typeface="Times New Roman" pitchFamily="32" charset="0"/>
                <a:cs typeface="+mn-cs"/>
              </a:rPr>
              <a:t> = Valor Agregado</a:t>
            </a:r>
          </a:p>
        </p:txBody>
      </p:sp>
      <p:grpSp>
        <p:nvGrpSpPr>
          <p:cNvPr id="6" name="Group 52"/>
          <p:cNvGrpSpPr>
            <a:grpSpLocks/>
          </p:cNvGrpSpPr>
          <p:nvPr/>
        </p:nvGrpSpPr>
        <p:grpSpPr bwMode="auto">
          <a:xfrm>
            <a:off x="7408071" y="5838122"/>
            <a:ext cx="1693068" cy="951767"/>
            <a:chOff x="3370" y="2387"/>
            <a:chExt cx="771" cy="433"/>
          </a:xfrm>
        </p:grpSpPr>
        <p:sp>
          <p:nvSpPr>
            <p:cNvPr id="265268" name="Text Box 53"/>
            <p:cNvSpPr txBox="1">
              <a:spLocks noChangeArrowheads="1"/>
            </p:cNvSpPr>
            <p:nvPr/>
          </p:nvSpPr>
          <p:spPr bwMode="auto">
            <a:xfrm>
              <a:off x="3602" y="2642"/>
              <a:ext cx="539" cy="178"/>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0000FF"/>
                  </a:solidFill>
                  <a:latin typeface="Times New Roman" pitchFamily="32" charset="0"/>
                  <a:cs typeface="+mn-cs"/>
                </a:rPr>
                <a:t>f(IDP)</a:t>
              </a:r>
              <a:endParaRPr lang="en-US" sz="1938" b="1" dirty="0">
                <a:solidFill>
                  <a:srgbClr val="0000FF"/>
                </a:solidFill>
                <a:latin typeface="Times New Roman" pitchFamily="32" charset="0"/>
                <a:cs typeface="+mn-cs"/>
              </a:endParaRPr>
            </a:p>
          </p:txBody>
        </p:sp>
        <p:sp>
          <p:nvSpPr>
            <p:cNvPr id="265269" name="Freeform 54"/>
            <p:cNvSpPr>
              <a:spLocks/>
            </p:cNvSpPr>
            <p:nvPr/>
          </p:nvSpPr>
          <p:spPr bwMode="auto">
            <a:xfrm>
              <a:off x="3370" y="2387"/>
              <a:ext cx="232" cy="312"/>
            </a:xfrm>
            <a:custGeom>
              <a:avLst/>
              <a:gdLst>
                <a:gd name="T0" fmla="*/ 232 w 232"/>
                <a:gd name="T1" fmla="*/ 312 h 312"/>
                <a:gd name="T2" fmla="*/ 119 w 232"/>
                <a:gd name="T3" fmla="*/ 283 h 312"/>
                <a:gd name="T4" fmla="*/ 33 w 232"/>
                <a:gd name="T5" fmla="*/ 198 h 312"/>
                <a:gd name="T6" fmla="*/ 5 w 232"/>
                <a:gd name="T7" fmla="*/ 85 h 312"/>
                <a:gd name="T8" fmla="*/ 5 w 232"/>
                <a:gd name="T9" fmla="*/ 0 h 312"/>
                <a:gd name="T10" fmla="*/ 0 60000 65536"/>
                <a:gd name="T11" fmla="*/ 0 60000 65536"/>
                <a:gd name="T12" fmla="*/ 0 60000 65536"/>
                <a:gd name="T13" fmla="*/ 0 60000 65536"/>
                <a:gd name="T14" fmla="*/ 0 60000 65536"/>
                <a:gd name="T15" fmla="*/ 0 w 232"/>
                <a:gd name="T16" fmla="*/ 0 h 312"/>
                <a:gd name="T17" fmla="*/ 232 w 232"/>
                <a:gd name="T18" fmla="*/ 312 h 312"/>
              </a:gdLst>
              <a:ahLst/>
              <a:cxnLst>
                <a:cxn ang="T10">
                  <a:pos x="T0" y="T1"/>
                </a:cxn>
                <a:cxn ang="T11">
                  <a:pos x="T2" y="T3"/>
                </a:cxn>
                <a:cxn ang="T12">
                  <a:pos x="T4" y="T5"/>
                </a:cxn>
                <a:cxn ang="T13">
                  <a:pos x="T6" y="T7"/>
                </a:cxn>
                <a:cxn ang="T14">
                  <a:pos x="T8" y="T9"/>
                </a:cxn>
              </a:cxnLst>
              <a:rect l="T15" t="T16" r="T17" b="T18"/>
              <a:pathLst>
                <a:path w="232" h="312">
                  <a:moveTo>
                    <a:pt x="232" y="312"/>
                  </a:moveTo>
                  <a:cubicBezTo>
                    <a:pt x="192" y="307"/>
                    <a:pt x="152" y="302"/>
                    <a:pt x="119" y="283"/>
                  </a:cubicBezTo>
                  <a:cubicBezTo>
                    <a:pt x="86" y="264"/>
                    <a:pt x="52" y="231"/>
                    <a:pt x="33" y="198"/>
                  </a:cubicBezTo>
                  <a:cubicBezTo>
                    <a:pt x="14" y="165"/>
                    <a:pt x="10" y="118"/>
                    <a:pt x="5" y="85"/>
                  </a:cubicBezTo>
                  <a:cubicBezTo>
                    <a:pt x="0" y="52"/>
                    <a:pt x="5" y="14"/>
                    <a:pt x="5" y="0"/>
                  </a:cubicBezTo>
                </a:path>
              </a:pathLst>
            </a:custGeom>
            <a:noFill/>
            <a:ln w="3175">
              <a:solidFill>
                <a:srgbClr val="0000FF"/>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grpSp>
      <p:grpSp>
        <p:nvGrpSpPr>
          <p:cNvPr id="7" name="Group 55"/>
          <p:cNvGrpSpPr>
            <a:grpSpLocks/>
          </p:cNvGrpSpPr>
          <p:nvPr/>
        </p:nvGrpSpPr>
        <p:grpSpPr bwMode="auto">
          <a:xfrm>
            <a:off x="6484147" y="4031299"/>
            <a:ext cx="1383506" cy="560510"/>
            <a:chOff x="2950" y="1565"/>
            <a:chExt cx="629" cy="255"/>
          </a:xfrm>
        </p:grpSpPr>
        <p:sp>
          <p:nvSpPr>
            <p:cNvPr id="265271" name="Text Box 56"/>
            <p:cNvSpPr txBox="1">
              <a:spLocks noChangeArrowheads="1"/>
            </p:cNvSpPr>
            <p:nvPr/>
          </p:nvSpPr>
          <p:spPr bwMode="auto">
            <a:xfrm>
              <a:off x="2950" y="1565"/>
              <a:ext cx="539" cy="178"/>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CC3300"/>
                  </a:solidFill>
                  <a:latin typeface="Times New Roman" pitchFamily="32" charset="0"/>
                  <a:cs typeface="+mn-cs"/>
                </a:rPr>
                <a:t>F(IDC)</a:t>
              </a:r>
              <a:endParaRPr lang="en-US" sz="1938" b="1" dirty="0">
                <a:solidFill>
                  <a:srgbClr val="CC3300"/>
                </a:solidFill>
                <a:latin typeface="Times New Roman" pitchFamily="32" charset="0"/>
                <a:cs typeface="+mn-cs"/>
              </a:endParaRPr>
            </a:p>
          </p:txBody>
        </p:sp>
        <p:sp>
          <p:nvSpPr>
            <p:cNvPr id="265272" name="Freeform 57"/>
            <p:cNvSpPr>
              <a:spLocks/>
            </p:cNvSpPr>
            <p:nvPr/>
          </p:nvSpPr>
          <p:spPr bwMode="auto">
            <a:xfrm flipH="1" flipV="1">
              <a:off x="3347" y="1650"/>
              <a:ext cx="232" cy="170"/>
            </a:xfrm>
            <a:custGeom>
              <a:avLst/>
              <a:gdLst>
                <a:gd name="T0" fmla="*/ 232 w 232"/>
                <a:gd name="T1" fmla="*/ 170 h 312"/>
                <a:gd name="T2" fmla="*/ 119 w 232"/>
                <a:gd name="T3" fmla="*/ 154 h 312"/>
                <a:gd name="T4" fmla="*/ 33 w 232"/>
                <a:gd name="T5" fmla="*/ 108 h 312"/>
                <a:gd name="T6" fmla="*/ 5 w 232"/>
                <a:gd name="T7" fmla="*/ 46 h 312"/>
                <a:gd name="T8" fmla="*/ 5 w 232"/>
                <a:gd name="T9" fmla="*/ 0 h 312"/>
                <a:gd name="T10" fmla="*/ 0 60000 65536"/>
                <a:gd name="T11" fmla="*/ 0 60000 65536"/>
                <a:gd name="T12" fmla="*/ 0 60000 65536"/>
                <a:gd name="T13" fmla="*/ 0 60000 65536"/>
                <a:gd name="T14" fmla="*/ 0 60000 65536"/>
                <a:gd name="T15" fmla="*/ 0 w 232"/>
                <a:gd name="T16" fmla="*/ 0 h 312"/>
                <a:gd name="T17" fmla="*/ 232 w 232"/>
                <a:gd name="T18" fmla="*/ 312 h 312"/>
              </a:gdLst>
              <a:ahLst/>
              <a:cxnLst>
                <a:cxn ang="T10">
                  <a:pos x="T0" y="T1"/>
                </a:cxn>
                <a:cxn ang="T11">
                  <a:pos x="T2" y="T3"/>
                </a:cxn>
                <a:cxn ang="T12">
                  <a:pos x="T4" y="T5"/>
                </a:cxn>
                <a:cxn ang="T13">
                  <a:pos x="T6" y="T7"/>
                </a:cxn>
                <a:cxn ang="T14">
                  <a:pos x="T8" y="T9"/>
                </a:cxn>
              </a:cxnLst>
              <a:rect l="T15" t="T16" r="T17" b="T18"/>
              <a:pathLst>
                <a:path w="232" h="312">
                  <a:moveTo>
                    <a:pt x="232" y="312"/>
                  </a:moveTo>
                  <a:cubicBezTo>
                    <a:pt x="192" y="307"/>
                    <a:pt x="152" y="302"/>
                    <a:pt x="119" y="283"/>
                  </a:cubicBezTo>
                  <a:cubicBezTo>
                    <a:pt x="86" y="264"/>
                    <a:pt x="52" y="231"/>
                    <a:pt x="33" y="198"/>
                  </a:cubicBezTo>
                  <a:cubicBezTo>
                    <a:pt x="14" y="165"/>
                    <a:pt x="10" y="118"/>
                    <a:pt x="5" y="85"/>
                  </a:cubicBezTo>
                  <a:cubicBezTo>
                    <a:pt x="0" y="52"/>
                    <a:pt x="5" y="14"/>
                    <a:pt x="5" y="0"/>
                  </a:cubicBezTo>
                </a:path>
              </a:pathLst>
            </a:custGeom>
            <a:noFill/>
            <a:ln w="3175">
              <a:solidFill>
                <a:srgbClr val="CC3300"/>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grpSp>
      <p:sp>
        <p:nvSpPr>
          <p:cNvPr id="355386" name="Text Box 58"/>
          <p:cNvSpPr txBox="1">
            <a:spLocks noChangeArrowheads="1"/>
          </p:cNvSpPr>
          <p:nvPr/>
        </p:nvSpPr>
        <p:spPr bwMode="auto">
          <a:xfrm>
            <a:off x="3321821" y="8581322"/>
            <a:ext cx="4200189" cy="688778"/>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IDP</a:t>
            </a:r>
            <a:r>
              <a:rPr lang="pt-BR" sz="1938" dirty="0">
                <a:solidFill>
                  <a:srgbClr val="000000"/>
                </a:solidFill>
                <a:latin typeface="Times New Roman" pitchFamily="32" charset="0"/>
                <a:cs typeface="+mn-cs"/>
              </a:rPr>
              <a:t> = Índice de Desempenho de Prazo</a:t>
            </a:r>
          </a:p>
          <a:p>
            <a:pPr defTabSz="1325474"/>
            <a:r>
              <a:rPr lang="pt-BR" sz="1938" dirty="0">
                <a:solidFill>
                  <a:srgbClr val="0033CC"/>
                </a:solidFill>
                <a:latin typeface="Times New Roman" pitchFamily="32" charset="0"/>
                <a:cs typeface="+mn-cs"/>
              </a:rPr>
              <a:t>IDC</a:t>
            </a:r>
            <a:r>
              <a:rPr lang="pt-BR" sz="1938" dirty="0">
                <a:solidFill>
                  <a:srgbClr val="000000"/>
                </a:solidFill>
                <a:latin typeface="Times New Roman" pitchFamily="32" charset="0"/>
                <a:cs typeface="+mn-cs"/>
              </a:rPr>
              <a:t> = Índice de Desempenho de Custos</a:t>
            </a:r>
          </a:p>
        </p:txBody>
      </p:sp>
      <p:sp>
        <p:nvSpPr>
          <p:cNvPr id="265274" name="Line 59"/>
          <p:cNvSpPr>
            <a:spLocks noChangeShapeType="1"/>
          </p:cNvSpPr>
          <p:nvPr/>
        </p:nvSpPr>
        <p:spPr bwMode="auto">
          <a:xfrm>
            <a:off x="1728788" y="5675459"/>
            <a:ext cx="4271963" cy="6594"/>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75" name="Line 60"/>
          <p:cNvSpPr>
            <a:spLocks noChangeShapeType="1"/>
          </p:cNvSpPr>
          <p:nvPr/>
        </p:nvSpPr>
        <p:spPr bwMode="auto">
          <a:xfrm>
            <a:off x="1674020" y="6137054"/>
            <a:ext cx="4379118" cy="6594"/>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76" name="Text Box 61"/>
          <p:cNvSpPr txBox="1">
            <a:spLocks noChangeArrowheads="1"/>
          </p:cNvSpPr>
          <p:nvPr/>
        </p:nvSpPr>
        <p:spPr bwMode="auto">
          <a:xfrm>
            <a:off x="5886452" y="8229624"/>
            <a:ext cx="1512095"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a:solidFill>
                  <a:srgbClr val="000000"/>
                </a:solidFill>
                <a:latin typeface="Times New Roman" pitchFamily="32" charset="0"/>
                <a:cs typeface="+mn-cs"/>
              </a:rPr>
              <a:t>t</a:t>
            </a:r>
            <a:r>
              <a:rPr lang="pt-BR" sz="1938" b="1" baseline="-30000">
                <a:solidFill>
                  <a:srgbClr val="000000"/>
                </a:solidFill>
                <a:latin typeface="Times New Roman" pitchFamily="32" charset="0"/>
                <a:cs typeface="+mn-cs"/>
              </a:rPr>
              <a:t>HOJE</a:t>
            </a:r>
            <a:endParaRPr lang="en-US" sz="1938" b="1" baseline="-30000">
              <a:solidFill>
                <a:srgbClr val="000000"/>
              </a:solidFill>
              <a:latin typeface="Times New Roman" pitchFamily="32" charset="0"/>
              <a:cs typeface="+mn-cs"/>
            </a:endParaRPr>
          </a:p>
        </p:txBody>
      </p:sp>
      <p:sp>
        <p:nvSpPr>
          <p:cNvPr id="265277" name="Text Box 15"/>
          <p:cNvSpPr txBox="1">
            <a:spLocks noChangeArrowheads="1"/>
          </p:cNvSpPr>
          <p:nvPr/>
        </p:nvSpPr>
        <p:spPr bwMode="auto">
          <a:xfrm>
            <a:off x="762955" y="4488936"/>
            <a:ext cx="877163" cy="475964"/>
          </a:xfrm>
          <a:prstGeom prst="rect">
            <a:avLst/>
          </a:prstGeom>
          <a:noFill/>
          <a:ln w="9525">
            <a:noFill/>
            <a:miter lim="800000"/>
            <a:headEnd/>
            <a:tailEnd/>
          </a:ln>
        </p:spPr>
        <p:txBody>
          <a:bodyPr wrap="none">
            <a:spAutoFit/>
          </a:bodyPr>
          <a:lstStyle/>
          <a:p>
            <a:pPr defTabSz="1325474"/>
            <a:r>
              <a:rPr lang="pt-BR" sz="2493" b="1" dirty="0">
                <a:solidFill>
                  <a:srgbClr val="000000"/>
                </a:solidFill>
                <a:latin typeface="Times New Roman" pitchFamily="32" charset="0"/>
                <a:cs typeface="+mn-cs"/>
              </a:rPr>
              <a:t>ONT</a:t>
            </a:r>
          </a:p>
        </p:txBody>
      </p:sp>
      <p:sp>
        <p:nvSpPr>
          <p:cNvPr id="62" name="Rectangle 2"/>
          <p:cNvSpPr txBox="1">
            <a:spLocks noChangeArrowheads="1"/>
          </p:cNvSpPr>
          <p:nvPr/>
        </p:nvSpPr>
        <p:spPr>
          <a:xfrm>
            <a:off x="221481" y="494535"/>
            <a:ext cx="10172700" cy="6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defPPr>
              <a:defRPr lang="pt-BR"/>
            </a:defPPr>
            <a:lvl1pPr defTabSz="1371600">
              <a:defRPr sz="4000" b="1">
                <a:solidFill>
                  <a:srgbClr val="00A4DE"/>
                </a:solidFill>
                <a:latin typeface="+mn-lt"/>
                <a:ea typeface="Verdana" panose="020B0604030504040204" pitchFamily="34" charset="0"/>
                <a:cs typeface="Verdana" panose="020B0604030504040204" pitchFamily="34" charset="0"/>
              </a:defRPr>
            </a:lvl1pPr>
          </a:lstStyle>
          <a:p>
            <a:r>
              <a:rPr lang="pt-BR" dirty="0"/>
              <a:t>Indicadores no Baseline de Custos</a:t>
            </a:r>
          </a:p>
        </p:txBody>
      </p:sp>
      <p:sp>
        <p:nvSpPr>
          <p:cNvPr id="63" name="Text Box 14"/>
          <p:cNvSpPr txBox="1">
            <a:spLocks noChangeArrowheads="1"/>
          </p:cNvSpPr>
          <p:nvPr/>
        </p:nvSpPr>
        <p:spPr bwMode="auto">
          <a:xfrm>
            <a:off x="750053" y="3558698"/>
            <a:ext cx="841897" cy="475964"/>
          </a:xfrm>
          <a:prstGeom prst="rect">
            <a:avLst/>
          </a:prstGeom>
          <a:noFill/>
          <a:ln w="9525">
            <a:noFill/>
            <a:miter lim="800000"/>
            <a:headEnd/>
            <a:tailEnd/>
          </a:ln>
        </p:spPr>
        <p:txBody>
          <a:bodyPr wrap="none">
            <a:spAutoFit/>
          </a:bodyPr>
          <a:lstStyle/>
          <a:p>
            <a:pPr defTabSz="1325474"/>
            <a:r>
              <a:rPr lang="pt-BR" sz="2493" b="1" dirty="0">
                <a:solidFill>
                  <a:srgbClr val="CC3300"/>
                </a:solidFill>
                <a:latin typeface="Times New Roman" pitchFamily="32" charset="0"/>
                <a:cs typeface="+mn-cs"/>
              </a:rPr>
              <a:t>ENT</a:t>
            </a:r>
          </a:p>
        </p:txBody>
      </p:sp>
    </p:spTree>
    <p:extLst>
      <p:ext uri="{BB962C8B-B14F-4D97-AF65-F5344CB8AC3E}">
        <p14:creationId xmlns:p14="http://schemas.microsoft.com/office/powerpoint/2010/main" val="342306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0-#ppt_w/2"/>
                                          </p:val>
                                        </p:tav>
                                        <p:tav tm="100000">
                                          <p:val>
                                            <p:strVal val="#ppt_x"/>
                                          </p:val>
                                        </p:tav>
                                      </p:tavLst>
                                    </p:anim>
                                    <p:anim calcmode="lin" valueType="num">
                                      <p:cBhvr additive="base">
                                        <p:cTn id="14" dur="20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35537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grpId="0" nodeType="clickEffect">
                                  <p:stCondLst>
                                    <p:cond delay="0"/>
                                  </p:stCondLst>
                                  <p:childTnLst>
                                    <p:set>
                                      <p:cBhvr>
                                        <p:cTn id="21" dur="1" fill="hold">
                                          <p:stCondLst>
                                            <p:cond delay="0"/>
                                          </p:stCondLst>
                                        </p:cTn>
                                        <p:tgtEl>
                                          <p:spTgt spid="355364"/>
                                        </p:tgtEl>
                                        <p:attrNameLst>
                                          <p:attrName>style.visibility</p:attrName>
                                        </p:attrNameLst>
                                      </p:cBhvr>
                                      <p:to>
                                        <p:strVal val="visible"/>
                                      </p:to>
                                    </p:set>
                                    <p:anim calcmode="lin" valueType="num">
                                      <p:cBhvr>
                                        <p:cTn id="22" dur="2000" fill="hold"/>
                                        <p:tgtEl>
                                          <p:spTgt spid="355364"/>
                                        </p:tgtEl>
                                        <p:attrNameLst>
                                          <p:attrName>ppt_x</p:attrName>
                                        </p:attrNameLst>
                                      </p:cBhvr>
                                      <p:tavLst>
                                        <p:tav tm="0">
                                          <p:val>
                                            <p:strVal val="#ppt_x-#ppt_w/2"/>
                                          </p:val>
                                        </p:tav>
                                        <p:tav tm="100000">
                                          <p:val>
                                            <p:strVal val="#ppt_x"/>
                                          </p:val>
                                        </p:tav>
                                      </p:tavLst>
                                    </p:anim>
                                    <p:anim calcmode="lin" valueType="num">
                                      <p:cBhvr>
                                        <p:cTn id="23" dur="2000" fill="hold"/>
                                        <p:tgtEl>
                                          <p:spTgt spid="355364"/>
                                        </p:tgtEl>
                                        <p:attrNameLst>
                                          <p:attrName>ppt_y</p:attrName>
                                        </p:attrNameLst>
                                      </p:cBhvr>
                                      <p:tavLst>
                                        <p:tav tm="0">
                                          <p:val>
                                            <p:strVal val="#ppt_y"/>
                                          </p:val>
                                        </p:tav>
                                        <p:tav tm="100000">
                                          <p:val>
                                            <p:strVal val="#ppt_y"/>
                                          </p:val>
                                        </p:tav>
                                      </p:tavLst>
                                    </p:anim>
                                    <p:anim calcmode="lin" valueType="num">
                                      <p:cBhvr>
                                        <p:cTn id="24" dur="2000" fill="hold"/>
                                        <p:tgtEl>
                                          <p:spTgt spid="355364"/>
                                        </p:tgtEl>
                                        <p:attrNameLst>
                                          <p:attrName>ppt_w</p:attrName>
                                        </p:attrNameLst>
                                      </p:cBhvr>
                                      <p:tavLst>
                                        <p:tav tm="0">
                                          <p:val>
                                            <p:fltVal val="0"/>
                                          </p:val>
                                        </p:tav>
                                        <p:tav tm="100000">
                                          <p:val>
                                            <p:strVal val="#ppt_w"/>
                                          </p:val>
                                        </p:tav>
                                      </p:tavLst>
                                    </p:anim>
                                    <p:anim calcmode="lin" valueType="num">
                                      <p:cBhvr>
                                        <p:cTn id="25" dur="2000" fill="hold"/>
                                        <p:tgtEl>
                                          <p:spTgt spid="355364"/>
                                        </p:tgtEl>
                                        <p:attrNameLst>
                                          <p:attrName>ppt_h</p:attrName>
                                        </p:attrNameLst>
                                      </p:cBhvr>
                                      <p:tavLst>
                                        <p:tav tm="0">
                                          <p:val>
                                            <p:strVal val="#ppt_h"/>
                                          </p:val>
                                        </p:tav>
                                        <p:tav tm="100000">
                                          <p:val>
                                            <p:strVal val="#ppt_h"/>
                                          </p:val>
                                        </p:tav>
                                      </p:tavLst>
                                    </p:anim>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3553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553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7" presetClass="entr" presetSubtype="4" fill="hold" grpId="0" nodeType="clickEffect">
                                  <p:stCondLst>
                                    <p:cond delay="0"/>
                                  </p:stCondLst>
                                  <p:childTnLst>
                                    <p:set>
                                      <p:cBhvr>
                                        <p:cTn id="40" dur="1" fill="hold">
                                          <p:stCondLst>
                                            <p:cond delay="0"/>
                                          </p:stCondLst>
                                        </p:cTn>
                                        <p:tgtEl>
                                          <p:spTgt spid="355365"/>
                                        </p:tgtEl>
                                        <p:attrNameLst>
                                          <p:attrName>style.visibility</p:attrName>
                                        </p:attrNameLst>
                                      </p:cBhvr>
                                      <p:to>
                                        <p:strVal val="visible"/>
                                      </p:to>
                                    </p:set>
                                    <p:anim calcmode="lin" valueType="num">
                                      <p:cBhvr>
                                        <p:cTn id="41" dur="2000" fill="hold"/>
                                        <p:tgtEl>
                                          <p:spTgt spid="355365"/>
                                        </p:tgtEl>
                                        <p:attrNameLst>
                                          <p:attrName>ppt_x</p:attrName>
                                        </p:attrNameLst>
                                      </p:cBhvr>
                                      <p:tavLst>
                                        <p:tav tm="0">
                                          <p:val>
                                            <p:strVal val="#ppt_x"/>
                                          </p:val>
                                        </p:tav>
                                        <p:tav tm="100000">
                                          <p:val>
                                            <p:strVal val="#ppt_x"/>
                                          </p:val>
                                        </p:tav>
                                      </p:tavLst>
                                    </p:anim>
                                    <p:anim calcmode="lin" valueType="num">
                                      <p:cBhvr>
                                        <p:cTn id="42" dur="2000" fill="hold"/>
                                        <p:tgtEl>
                                          <p:spTgt spid="355365"/>
                                        </p:tgtEl>
                                        <p:attrNameLst>
                                          <p:attrName>ppt_y</p:attrName>
                                        </p:attrNameLst>
                                      </p:cBhvr>
                                      <p:tavLst>
                                        <p:tav tm="0">
                                          <p:val>
                                            <p:strVal val="#ppt_y+#ppt_h/2"/>
                                          </p:val>
                                        </p:tav>
                                        <p:tav tm="100000">
                                          <p:val>
                                            <p:strVal val="#ppt_y"/>
                                          </p:val>
                                        </p:tav>
                                      </p:tavLst>
                                    </p:anim>
                                    <p:anim calcmode="lin" valueType="num">
                                      <p:cBhvr>
                                        <p:cTn id="43" dur="2000" fill="hold"/>
                                        <p:tgtEl>
                                          <p:spTgt spid="355365"/>
                                        </p:tgtEl>
                                        <p:attrNameLst>
                                          <p:attrName>ppt_w</p:attrName>
                                        </p:attrNameLst>
                                      </p:cBhvr>
                                      <p:tavLst>
                                        <p:tav tm="0">
                                          <p:val>
                                            <p:strVal val="#ppt_w"/>
                                          </p:val>
                                        </p:tav>
                                        <p:tav tm="100000">
                                          <p:val>
                                            <p:strVal val="#ppt_w"/>
                                          </p:val>
                                        </p:tav>
                                      </p:tavLst>
                                    </p:anim>
                                    <p:anim calcmode="lin" valueType="num">
                                      <p:cBhvr>
                                        <p:cTn id="44" dur="2000" fill="hold"/>
                                        <p:tgtEl>
                                          <p:spTgt spid="355365"/>
                                        </p:tgtEl>
                                        <p:attrNameLst>
                                          <p:attrName>ppt_h</p:attrName>
                                        </p:attrNameLst>
                                      </p:cBhvr>
                                      <p:tavLst>
                                        <p:tav tm="0">
                                          <p:val>
                                            <p:fltVal val="0"/>
                                          </p:val>
                                        </p:tav>
                                        <p:tav tm="100000">
                                          <p:val>
                                            <p:strVal val="#ppt_h"/>
                                          </p:val>
                                        </p:tav>
                                      </p:tavLst>
                                    </p:anim>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355375"/>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3553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355340"/>
                                        </p:tgtEl>
                                        <p:attrNameLst>
                                          <p:attrName>style.visibility</p:attrName>
                                        </p:attrNameLst>
                                      </p:cBhvr>
                                      <p:to>
                                        <p:strVal val="visible"/>
                                      </p:to>
                                    </p:set>
                                    <p:anim calcmode="lin" valueType="num">
                                      <p:cBhvr>
                                        <p:cTn id="55" dur="2000" fill="hold"/>
                                        <p:tgtEl>
                                          <p:spTgt spid="355340"/>
                                        </p:tgtEl>
                                        <p:attrNameLst>
                                          <p:attrName>ppt_x</p:attrName>
                                        </p:attrNameLst>
                                      </p:cBhvr>
                                      <p:tavLst>
                                        <p:tav tm="0">
                                          <p:val>
                                            <p:strVal val="#ppt_x-#ppt_w/2"/>
                                          </p:val>
                                        </p:tav>
                                        <p:tav tm="100000">
                                          <p:val>
                                            <p:strVal val="#ppt_x"/>
                                          </p:val>
                                        </p:tav>
                                      </p:tavLst>
                                    </p:anim>
                                    <p:anim calcmode="lin" valueType="num">
                                      <p:cBhvr>
                                        <p:cTn id="56" dur="2000" fill="hold"/>
                                        <p:tgtEl>
                                          <p:spTgt spid="355340"/>
                                        </p:tgtEl>
                                        <p:attrNameLst>
                                          <p:attrName>ppt_y</p:attrName>
                                        </p:attrNameLst>
                                      </p:cBhvr>
                                      <p:tavLst>
                                        <p:tav tm="0">
                                          <p:val>
                                            <p:strVal val="#ppt_y"/>
                                          </p:val>
                                        </p:tav>
                                        <p:tav tm="100000">
                                          <p:val>
                                            <p:strVal val="#ppt_y"/>
                                          </p:val>
                                        </p:tav>
                                      </p:tavLst>
                                    </p:anim>
                                    <p:anim calcmode="lin" valueType="num">
                                      <p:cBhvr>
                                        <p:cTn id="57" dur="2000" fill="hold"/>
                                        <p:tgtEl>
                                          <p:spTgt spid="355340"/>
                                        </p:tgtEl>
                                        <p:attrNameLst>
                                          <p:attrName>ppt_w</p:attrName>
                                        </p:attrNameLst>
                                      </p:cBhvr>
                                      <p:tavLst>
                                        <p:tav tm="0">
                                          <p:val>
                                            <p:fltVal val="0"/>
                                          </p:val>
                                        </p:tav>
                                        <p:tav tm="100000">
                                          <p:val>
                                            <p:strVal val="#ppt_w"/>
                                          </p:val>
                                        </p:tav>
                                      </p:tavLst>
                                    </p:anim>
                                    <p:anim calcmode="lin" valueType="num">
                                      <p:cBhvr>
                                        <p:cTn id="58" dur="2000" fill="hold"/>
                                        <p:tgtEl>
                                          <p:spTgt spid="355340"/>
                                        </p:tgtEl>
                                        <p:attrNameLst>
                                          <p:attrName>ppt_h</p:attrName>
                                        </p:attrNameLst>
                                      </p:cBhvr>
                                      <p:tavLst>
                                        <p:tav tm="0">
                                          <p:val>
                                            <p:strVal val="#ppt_h"/>
                                          </p:val>
                                        </p:tav>
                                        <p:tav tm="100000">
                                          <p:val>
                                            <p:strVal val="#ppt_h"/>
                                          </p:val>
                                        </p:tav>
                                      </p:tavLst>
                                    </p:anim>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355360"/>
                                        </p:tgtEl>
                                        <p:attrNameLst>
                                          <p:attrName>style.visibility</p:attrName>
                                        </p:attrNameLst>
                                      </p:cBhvr>
                                      <p:to>
                                        <p:strVal val="visible"/>
                                      </p:to>
                                    </p:set>
                                  </p:childTnLst>
                                </p:cTn>
                              </p:par>
                            </p:childTnLst>
                          </p:cTn>
                        </p:par>
                        <p:par>
                          <p:cTn id="62" fill="hold">
                            <p:stCondLst>
                              <p:cond delay="2000"/>
                            </p:stCondLst>
                            <p:childTnLst>
                              <p:par>
                                <p:cTn id="63" presetID="1" presetClass="entr" presetSubtype="0" fill="hold" grpId="0" nodeType="afterEffect">
                                  <p:stCondLst>
                                    <p:cond delay="0"/>
                                  </p:stCondLst>
                                  <p:childTnLst>
                                    <p:set>
                                      <p:cBhvr>
                                        <p:cTn id="64" dur="1" fill="hold">
                                          <p:stCondLst>
                                            <p:cond delay="0"/>
                                          </p:stCondLst>
                                        </p:cTn>
                                        <p:tgtEl>
                                          <p:spTgt spid="355342"/>
                                        </p:tgtEl>
                                        <p:attrNameLst>
                                          <p:attrName>style.visibility</p:attrName>
                                        </p:attrNameLst>
                                      </p:cBhvr>
                                      <p:to>
                                        <p:strVal val="visible"/>
                                      </p:to>
                                    </p:set>
                                  </p:childTnLst>
                                </p:cTn>
                              </p:par>
                            </p:childTnLst>
                          </p:cTn>
                        </p:par>
                        <p:par>
                          <p:cTn id="65" fill="hold">
                            <p:stCondLst>
                              <p:cond delay="2000"/>
                            </p:stCondLst>
                            <p:childTnLst>
                              <p:par>
                                <p:cTn id="66" presetID="17" presetClass="entr" presetSubtype="2" fill="hold" grpId="0" nodeType="afterEffect">
                                  <p:stCondLst>
                                    <p:cond delay="0"/>
                                  </p:stCondLst>
                                  <p:childTnLst>
                                    <p:set>
                                      <p:cBhvr>
                                        <p:cTn id="67" dur="1" fill="hold">
                                          <p:stCondLst>
                                            <p:cond delay="0"/>
                                          </p:stCondLst>
                                        </p:cTn>
                                        <p:tgtEl>
                                          <p:spTgt spid="355361"/>
                                        </p:tgtEl>
                                        <p:attrNameLst>
                                          <p:attrName>style.visibility</p:attrName>
                                        </p:attrNameLst>
                                      </p:cBhvr>
                                      <p:to>
                                        <p:strVal val="visible"/>
                                      </p:to>
                                    </p:set>
                                    <p:anim calcmode="lin" valueType="num">
                                      <p:cBhvr>
                                        <p:cTn id="68" dur="2000" fill="hold"/>
                                        <p:tgtEl>
                                          <p:spTgt spid="355361"/>
                                        </p:tgtEl>
                                        <p:attrNameLst>
                                          <p:attrName>ppt_x</p:attrName>
                                        </p:attrNameLst>
                                      </p:cBhvr>
                                      <p:tavLst>
                                        <p:tav tm="0">
                                          <p:val>
                                            <p:strVal val="#ppt_x+#ppt_w/2"/>
                                          </p:val>
                                        </p:tav>
                                        <p:tav tm="100000">
                                          <p:val>
                                            <p:strVal val="#ppt_x"/>
                                          </p:val>
                                        </p:tav>
                                      </p:tavLst>
                                    </p:anim>
                                    <p:anim calcmode="lin" valueType="num">
                                      <p:cBhvr>
                                        <p:cTn id="69" dur="2000" fill="hold"/>
                                        <p:tgtEl>
                                          <p:spTgt spid="355361"/>
                                        </p:tgtEl>
                                        <p:attrNameLst>
                                          <p:attrName>ppt_y</p:attrName>
                                        </p:attrNameLst>
                                      </p:cBhvr>
                                      <p:tavLst>
                                        <p:tav tm="0">
                                          <p:val>
                                            <p:strVal val="#ppt_y"/>
                                          </p:val>
                                        </p:tav>
                                        <p:tav tm="100000">
                                          <p:val>
                                            <p:strVal val="#ppt_y"/>
                                          </p:val>
                                        </p:tav>
                                      </p:tavLst>
                                    </p:anim>
                                    <p:anim calcmode="lin" valueType="num">
                                      <p:cBhvr>
                                        <p:cTn id="70" dur="2000" fill="hold"/>
                                        <p:tgtEl>
                                          <p:spTgt spid="355361"/>
                                        </p:tgtEl>
                                        <p:attrNameLst>
                                          <p:attrName>ppt_w</p:attrName>
                                        </p:attrNameLst>
                                      </p:cBhvr>
                                      <p:tavLst>
                                        <p:tav tm="0">
                                          <p:val>
                                            <p:fltVal val="0"/>
                                          </p:val>
                                        </p:tav>
                                        <p:tav tm="100000">
                                          <p:val>
                                            <p:strVal val="#ppt_w"/>
                                          </p:val>
                                        </p:tav>
                                      </p:tavLst>
                                    </p:anim>
                                    <p:anim calcmode="lin" valueType="num">
                                      <p:cBhvr>
                                        <p:cTn id="71" dur="2000" fill="hold"/>
                                        <p:tgtEl>
                                          <p:spTgt spid="355361"/>
                                        </p:tgtEl>
                                        <p:attrNameLst>
                                          <p:attrName>ppt_h</p:attrName>
                                        </p:attrNameLst>
                                      </p:cBhvr>
                                      <p:tavLst>
                                        <p:tav tm="0">
                                          <p:val>
                                            <p:strVal val="#ppt_h"/>
                                          </p:val>
                                        </p:tav>
                                        <p:tav tm="100000">
                                          <p:val>
                                            <p:strVal val="#ppt_h"/>
                                          </p:val>
                                        </p:tav>
                                      </p:tavLst>
                                    </p:anim>
                                  </p:childTnLst>
                                </p:cTn>
                              </p:par>
                            </p:childTnLst>
                          </p:cTn>
                        </p:par>
                        <p:par>
                          <p:cTn id="72" fill="hold">
                            <p:stCondLst>
                              <p:cond delay="4000"/>
                            </p:stCondLst>
                            <p:childTnLst>
                              <p:par>
                                <p:cTn id="73" presetID="1"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childTnLst>
                          </p:cTn>
                        </p:par>
                        <p:par>
                          <p:cTn id="75" fill="hold">
                            <p:stCondLst>
                              <p:cond delay="4000"/>
                            </p:stCondLst>
                            <p:childTnLst>
                              <p:par>
                                <p:cTn id="76" presetID="1" presetClass="entr" presetSubtype="0" fill="hold" nodeType="afterEffect">
                                  <p:stCondLst>
                                    <p:cond delay="0"/>
                                  </p:stCondLst>
                                  <p:childTnLst>
                                    <p:set>
                                      <p:cBhvr>
                                        <p:cTn id="77" dur="1" fill="hold">
                                          <p:stCondLst>
                                            <p:cond delay="0"/>
                                          </p:stCondLst>
                                        </p:cTn>
                                        <p:tgtEl>
                                          <p:spTgt spid="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5537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3"/>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355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40" grpId="0" animBg="1"/>
      <p:bldP spid="355342" grpId="0"/>
      <p:bldP spid="355360" grpId="0" animBg="1"/>
      <p:bldP spid="355361" grpId="0" animBg="1"/>
      <p:bldP spid="355364" grpId="0" animBg="1"/>
      <p:bldP spid="355365" grpId="0" animBg="1"/>
      <p:bldP spid="355366" grpId="0" animBg="1"/>
      <p:bldP spid="355375" grpId="0"/>
      <p:bldP spid="355376" grpId="0"/>
      <p:bldP spid="355377" grpId="0"/>
      <p:bldP spid="355378" grpId="0"/>
      <p:bldP spid="355386" grpId="0"/>
      <p:bldP spid="355386" grpId="1"/>
      <p:bldP spid="6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3819834"/>
              </p:ext>
            </p:extLst>
          </p:nvPr>
        </p:nvGraphicFramePr>
        <p:xfrm>
          <a:off x="269268" y="1903141"/>
          <a:ext cx="12565396" cy="7884878"/>
        </p:xfrm>
        <a:graphic>
          <a:graphicData uri="http://schemas.openxmlformats.org/drawingml/2006/table">
            <a:tbl>
              <a:tblPr firstRow="1" firstCol="1" bandRow="1"/>
              <a:tblGrid>
                <a:gridCol w="1855890">
                  <a:extLst>
                    <a:ext uri="{9D8B030D-6E8A-4147-A177-3AD203B41FA5}">
                      <a16:colId xmlns:a16="http://schemas.microsoft.com/office/drawing/2014/main" val="20000"/>
                    </a:ext>
                  </a:extLst>
                </a:gridCol>
                <a:gridCol w="2475009">
                  <a:extLst>
                    <a:ext uri="{9D8B030D-6E8A-4147-A177-3AD203B41FA5}">
                      <a16:colId xmlns:a16="http://schemas.microsoft.com/office/drawing/2014/main" val="20001"/>
                    </a:ext>
                  </a:extLst>
                </a:gridCol>
                <a:gridCol w="8234497">
                  <a:extLst>
                    <a:ext uri="{9D8B030D-6E8A-4147-A177-3AD203B41FA5}">
                      <a16:colId xmlns:a16="http://schemas.microsoft.com/office/drawing/2014/main" val="20002"/>
                    </a:ext>
                  </a:extLst>
                </a:gridCol>
              </a:tblGrid>
              <a:tr h="917864">
                <a:tc>
                  <a:txBody>
                    <a:bodyPr/>
                    <a:lstStyle/>
                    <a:p>
                      <a:pPr algn="ctr">
                        <a:lnSpc>
                          <a:spcPct val="115000"/>
                        </a:lnSpc>
                        <a:spcAft>
                          <a:spcPts val="0"/>
                        </a:spcAft>
                      </a:pPr>
                      <a:r>
                        <a:rPr lang="pt-BR" sz="2100" b="1" dirty="0">
                          <a:effectLst/>
                          <a:latin typeface="+mn-lt"/>
                          <a:ea typeface="Times New Roman" panose="02020603050405020304" pitchFamily="18" charset="0"/>
                          <a:cs typeface="Times New Roman" panose="02020603050405020304" pitchFamily="18" charset="0"/>
                        </a:rPr>
                        <a:t>INGLÊS</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100" b="1" dirty="0">
                          <a:effectLst/>
                          <a:latin typeface="+mn-lt"/>
                          <a:ea typeface="Times New Roman" panose="02020603050405020304" pitchFamily="18" charset="0"/>
                          <a:cs typeface="Times New Roman" panose="02020603050405020304" pitchFamily="18" charset="0"/>
                        </a:rPr>
                        <a:t>PORTUGUÊS</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1800" b="1" dirty="0">
                          <a:effectLst/>
                          <a:latin typeface="+mn-lt"/>
                          <a:ea typeface="Times New Roman" panose="02020603050405020304" pitchFamily="18" charset="0"/>
                          <a:cs typeface="Times New Roman" panose="02020603050405020304" pitchFamily="18" charset="0"/>
                        </a:rPr>
                        <a:t>DESCRIÇÃO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936290">
                <a:tc>
                  <a:txBody>
                    <a:bodyPr/>
                    <a:lstStyle/>
                    <a:p>
                      <a:pPr algn="ctr">
                        <a:lnSpc>
                          <a:spcPct val="115000"/>
                        </a:lnSpc>
                        <a:spcAft>
                          <a:spcPts val="0"/>
                        </a:spcAft>
                      </a:pPr>
                      <a:r>
                        <a:rPr lang="pt-BR" sz="2100" b="1" dirty="0">
                          <a:effectLst/>
                          <a:latin typeface="+mn-lt"/>
                          <a:ea typeface="Times New Roman" panose="02020603050405020304" pitchFamily="18" charset="0"/>
                          <a:cs typeface="Times New Roman" panose="02020603050405020304" pitchFamily="18" charset="0"/>
                        </a:rPr>
                        <a:t>Budget at Completion – BAC</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Orçamento no Término – ONT</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dirty="0">
                          <a:solidFill>
                            <a:srgbClr val="000000"/>
                          </a:solidFill>
                          <a:effectLst/>
                          <a:latin typeface="+mn-lt"/>
                          <a:ea typeface="Times New Roman" panose="02020603050405020304" pitchFamily="18" charset="0"/>
                          <a:cs typeface="Times New Roman" panose="02020603050405020304" pitchFamily="18" charset="0"/>
                        </a:rPr>
                        <a:t>Valor total planejado para o projeto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6341">
                <a:tc>
                  <a:txBody>
                    <a:bodyPr/>
                    <a:lstStyle/>
                    <a:p>
                      <a:pPr algn="ctr">
                        <a:lnSpc>
                          <a:spcPct val="115000"/>
                        </a:lnSpc>
                        <a:spcAft>
                          <a:spcPts val="0"/>
                        </a:spcAft>
                      </a:pPr>
                      <a:r>
                        <a:rPr lang="pt-BR" sz="2100" b="1" dirty="0" err="1">
                          <a:effectLst/>
                          <a:latin typeface="+mn-lt"/>
                          <a:ea typeface="Times New Roman" panose="02020603050405020304" pitchFamily="18" charset="0"/>
                          <a:cs typeface="Times New Roman" panose="02020603050405020304" pitchFamily="18" charset="0"/>
                        </a:rPr>
                        <a:t>Planned</a:t>
                      </a:r>
                      <a:r>
                        <a:rPr lang="pt-BR" sz="2100" b="1" dirty="0">
                          <a:effectLst/>
                          <a:latin typeface="+mn-lt"/>
                          <a:ea typeface="Times New Roman" panose="02020603050405020304" pitchFamily="18" charset="0"/>
                          <a:cs typeface="Times New Roman" panose="02020603050405020304" pitchFamily="18" charset="0"/>
                        </a:rPr>
                        <a:t> </a:t>
                      </a:r>
                      <a:r>
                        <a:rPr lang="pt-BR" sz="2100" b="1" dirty="0" err="1">
                          <a:effectLst/>
                          <a:latin typeface="+mn-lt"/>
                          <a:ea typeface="Times New Roman" panose="02020603050405020304" pitchFamily="18" charset="0"/>
                          <a:cs typeface="Times New Roman" panose="02020603050405020304" pitchFamily="18" charset="0"/>
                        </a:rPr>
                        <a:t>Value</a:t>
                      </a:r>
                      <a:r>
                        <a:rPr lang="pt-BR" sz="2100" b="1" dirty="0">
                          <a:effectLst/>
                          <a:latin typeface="+mn-lt"/>
                          <a:ea typeface="Times New Roman" panose="02020603050405020304" pitchFamily="18" charset="0"/>
                          <a:cs typeface="Times New Roman" panose="02020603050405020304" pitchFamily="18" charset="0"/>
                        </a:rPr>
                        <a:t> – PV</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Valor Planejado – VP</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dirty="0">
                          <a:solidFill>
                            <a:srgbClr val="000000"/>
                          </a:solidFill>
                          <a:effectLst/>
                          <a:latin typeface="+mn-lt"/>
                          <a:ea typeface="Times New Roman" panose="02020603050405020304" pitchFamily="18" charset="0"/>
                          <a:cs typeface="Times New Roman" panose="02020603050405020304" pitchFamily="18" charset="0"/>
                        </a:rPr>
                        <a:t>Custo orçado do </a:t>
                      </a:r>
                      <a:r>
                        <a:rPr lang="pt-BR" sz="3600" u="sng" dirty="0">
                          <a:solidFill>
                            <a:srgbClr val="000000"/>
                          </a:solidFill>
                          <a:effectLst/>
                          <a:latin typeface="+mn-lt"/>
                          <a:ea typeface="Times New Roman" panose="02020603050405020304" pitchFamily="18" charset="0"/>
                          <a:cs typeface="Times New Roman" panose="02020603050405020304" pitchFamily="18" charset="0"/>
                        </a:rPr>
                        <a:t>trabalho planejado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46341">
                <a:tc>
                  <a:txBody>
                    <a:bodyPr/>
                    <a:lstStyle/>
                    <a:p>
                      <a:pPr algn="ctr">
                        <a:lnSpc>
                          <a:spcPct val="115000"/>
                        </a:lnSpc>
                        <a:spcAft>
                          <a:spcPts val="0"/>
                        </a:spcAft>
                      </a:pPr>
                      <a:r>
                        <a:rPr lang="pt-BR" sz="2100" b="1" dirty="0" err="1">
                          <a:effectLst/>
                          <a:latin typeface="+mn-lt"/>
                          <a:ea typeface="Times New Roman" panose="02020603050405020304" pitchFamily="18" charset="0"/>
                          <a:cs typeface="Times New Roman" panose="02020603050405020304" pitchFamily="18" charset="0"/>
                        </a:rPr>
                        <a:t>Earned</a:t>
                      </a:r>
                      <a:r>
                        <a:rPr lang="pt-BR" sz="2100" b="1" dirty="0">
                          <a:effectLst/>
                          <a:latin typeface="+mn-lt"/>
                          <a:ea typeface="Times New Roman" panose="02020603050405020304" pitchFamily="18" charset="0"/>
                          <a:cs typeface="Times New Roman" panose="02020603050405020304" pitchFamily="18" charset="0"/>
                        </a:rPr>
                        <a:t> </a:t>
                      </a:r>
                      <a:r>
                        <a:rPr lang="pt-BR" sz="2100" b="1" dirty="0" err="1">
                          <a:effectLst/>
                          <a:latin typeface="+mn-lt"/>
                          <a:ea typeface="Times New Roman" panose="02020603050405020304" pitchFamily="18" charset="0"/>
                          <a:cs typeface="Times New Roman" panose="02020603050405020304" pitchFamily="18" charset="0"/>
                        </a:rPr>
                        <a:t>Value</a:t>
                      </a:r>
                      <a:r>
                        <a:rPr lang="pt-BR" sz="2100" b="1" dirty="0">
                          <a:effectLst/>
                          <a:latin typeface="+mn-lt"/>
                          <a:ea typeface="Times New Roman" panose="02020603050405020304" pitchFamily="18" charset="0"/>
                          <a:cs typeface="Times New Roman" panose="02020603050405020304" pitchFamily="18" charset="0"/>
                        </a:rPr>
                        <a:t> – EV</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Valor Agregado – VA</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u="wavy" dirty="0">
                          <a:solidFill>
                            <a:srgbClr val="000000"/>
                          </a:solidFill>
                          <a:effectLst/>
                          <a:latin typeface="+mn-lt"/>
                          <a:ea typeface="Times New Roman" panose="02020603050405020304" pitchFamily="18" charset="0"/>
                          <a:cs typeface="Times New Roman" panose="02020603050405020304" pitchFamily="18" charset="0"/>
                        </a:rPr>
                        <a:t>Custo orçado</a:t>
                      </a:r>
                      <a:r>
                        <a:rPr lang="pt-BR" sz="3600" dirty="0">
                          <a:solidFill>
                            <a:srgbClr val="000000"/>
                          </a:solidFill>
                          <a:effectLst/>
                          <a:latin typeface="+mn-lt"/>
                          <a:ea typeface="Times New Roman" panose="02020603050405020304" pitchFamily="18" charset="0"/>
                          <a:cs typeface="Times New Roman" panose="02020603050405020304" pitchFamily="18" charset="0"/>
                        </a:rPr>
                        <a:t> do </a:t>
                      </a:r>
                      <a:r>
                        <a:rPr lang="pt-BR" sz="3600" u="sng" dirty="0">
                          <a:solidFill>
                            <a:srgbClr val="000000"/>
                          </a:solidFill>
                          <a:effectLst/>
                          <a:latin typeface="+mn-lt"/>
                          <a:ea typeface="Times New Roman" panose="02020603050405020304" pitchFamily="18" charset="0"/>
                          <a:cs typeface="Times New Roman" panose="02020603050405020304" pitchFamily="18" charset="0"/>
                        </a:rPr>
                        <a:t>trabalho realizado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38042">
                <a:tc>
                  <a:txBody>
                    <a:bodyPr/>
                    <a:lstStyle/>
                    <a:p>
                      <a:pPr algn="ctr">
                        <a:lnSpc>
                          <a:spcPct val="115000"/>
                        </a:lnSpc>
                        <a:spcAft>
                          <a:spcPts val="0"/>
                        </a:spcAft>
                      </a:pPr>
                      <a:r>
                        <a:rPr lang="pt-BR" sz="2100" b="1" dirty="0" err="1">
                          <a:effectLst/>
                          <a:latin typeface="+mn-lt"/>
                          <a:ea typeface="Times New Roman" panose="02020603050405020304" pitchFamily="18" charset="0"/>
                          <a:cs typeface="Times New Roman" panose="02020603050405020304" pitchFamily="18" charset="0"/>
                        </a:rPr>
                        <a:t>Actual</a:t>
                      </a:r>
                      <a:r>
                        <a:rPr lang="pt-BR" sz="2100" b="1" dirty="0">
                          <a:effectLst/>
                          <a:latin typeface="+mn-lt"/>
                          <a:ea typeface="Times New Roman" panose="02020603050405020304" pitchFamily="18" charset="0"/>
                          <a:cs typeface="Times New Roman" panose="02020603050405020304" pitchFamily="18" charset="0"/>
                        </a:rPr>
                        <a:t> </a:t>
                      </a:r>
                      <a:r>
                        <a:rPr lang="pt-BR" sz="2100" b="1" dirty="0" err="1">
                          <a:effectLst/>
                          <a:latin typeface="+mn-lt"/>
                          <a:ea typeface="Times New Roman" panose="02020603050405020304" pitchFamily="18" charset="0"/>
                          <a:cs typeface="Times New Roman" panose="02020603050405020304" pitchFamily="18" charset="0"/>
                        </a:rPr>
                        <a:t>Cost</a:t>
                      </a:r>
                      <a:r>
                        <a:rPr lang="pt-BR" sz="2100" b="1" dirty="0">
                          <a:effectLst/>
                          <a:latin typeface="+mn-lt"/>
                          <a:ea typeface="Times New Roman" panose="02020603050405020304" pitchFamily="18" charset="0"/>
                          <a:cs typeface="Times New Roman" panose="02020603050405020304" pitchFamily="18" charset="0"/>
                        </a:rPr>
                        <a:t> – AC</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Custo Real – CR</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u="wavy" dirty="0">
                          <a:solidFill>
                            <a:srgbClr val="000000"/>
                          </a:solidFill>
                          <a:effectLst/>
                          <a:latin typeface="+mn-lt"/>
                          <a:ea typeface="Times New Roman" panose="02020603050405020304" pitchFamily="18" charset="0"/>
                          <a:cs typeface="Times New Roman" panose="02020603050405020304" pitchFamily="18" charset="0"/>
                        </a:rPr>
                        <a:t>Custo real</a:t>
                      </a:r>
                      <a:r>
                        <a:rPr lang="pt-BR" sz="3600" dirty="0">
                          <a:solidFill>
                            <a:srgbClr val="000000"/>
                          </a:solidFill>
                          <a:effectLst/>
                          <a:latin typeface="+mn-lt"/>
                          <a:ea typeface="Times New Roman" panose="02020603050405020304" pitchFamily="18" charset="0"/>
                          <a:cs typeface="Times New Roman" panose="02020603050405020304" pitchFamily="18" charset="0"/>
                        </a:rPr>
                        <a:t> do trabalho realizado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Rectangle 20"/>
          <p:cNvSpPr>
            <a:spLocks noChangeArrowheads="1"/>
          </p:cNvSpPr>
          <p:nvPr/>
        </p:nvSpPr>
        <p:spPr bwMode="auto">
          <a:xfrm>
            <a:off x="0" y="282960"/>
            <a:ext cx="96663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Gerenciamento do 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3380105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45582719"/>
              </p:ext>
            </p:extLst>
          </p:nvPr>
        </p:nvGraphicFramePr>
        <p:xfrm>
          <a:off x="305272" y="1903140"/>
          <a:ext cx="12601400" cy="7668854"/>
        </p:xfrm>
        <a:graphic>
          <a:graphicData uri="http://schemas.openxmlformats.org/drawingml/2006/table">
            <a:tbl>
              <a:tblPr firstRow="1" firstCol="1" bandRow="1"/>
              <a:tblGrid>
                <a:gridCol w="3974173">
                  <a:extLst>
                    <a:ext uri="{9D8B030D-6E8A-4147-A177-3AD203B41FA5}">
                      <a16:colId xmlns:a16="http://schemas.microsoft.com/office/drawing/2014/main" val="20000"/>
                    </a:ext>
                  </a:extLst>
                </a:gridCol>
                <a:gridCol w="2460764">
                  <a:extLst>
                    <a:ext uri="{9D8B030D-6E8A-4147-A177-3AD203B41FA5}">
                      <a16:colId xmlns:a16="http://schemas.microsoft.com/office/drawing/2014/main" val="20001"/>
                    </a:ext>
                  </a:extLst>
                </a:gridCol>
                <a:gridCol w="3916708">
                  <a:extLst>
                    <a:ext uri="{9D8B030D-6E8A-4147-A177-3AD203B41FA5}">
                      <a16:colId xmlns:a16="http://schemas.microsoft.com/office/drawing/2014/main" val="20002"/>
                    </a:ext>
                  </a:extLst>
                </a:gridCol>
                <a:gridCol w="2249755">
                  <a:extLst>
                    <a:ext uri="{9D8B030D-6E8A-4147-A177-3AD203B41FA5}">
                      <a16:colId xmlns:a16="http://schemas.microsoft.com/office/drawing/2014/main" val="20003"/>
                    </a:ext>
                  </a:extLst>
                </a:gridCol>
              </a:tblGrid>
              <a:tr h="1077413">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INGLÊS</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FÓRMULA</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PORTUGUÊS</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FÓRMULA</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237028">
                <a:tc>
                  <a:txBody>
                    <a:bodyPr/>
                    <a:lstStyle/>
                    <a:p>
                      <a:pPr algn="ctr">
                        <a:lnSpc>
                          <a:spcPct val="115000"/>
                        </a:lnSpc>
                        <a:spcAft>
                          <a:spcPts val="0"/>
                        </a:spcAft>
                      </a:pPr>
                      <a:r>
                        <a:rPr lang="en-US" sz="2400" b="1" dirty="0">
                          <a:effectLst/>
                          <a:latin typeface="+mn-lt"/>
                          <a:ea typeface="Times New Roman" panose="02020603050405020304" pitchFamily="18" charset="0"/>
                          <a:cs typeface="Times New Roman" panose="02020603050405020304" pitchFamily="18" charset="0"/>
                        </a:rPr>
                        <a:t>Schedule Variance – SV</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CV =  EV-AC</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Variação do Prazo – VPR</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VPR = VA-VP</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16359">
                <a:tc>
                  <a:txBody>
                    <a:bodyPr/>
                    <a:lstStyle/>
                    <a:p>
                      <a:pPr algn="ctr">
                        <a:lnSpc>
                          <a:spcPct val="115000"/>
                        </a:lnSpc>
                        <a:spcAft>
                          <a:spcPts val="0"/>
                        </a:spcAft>
                      </a:pPr>
                      <a:r>
                        <a:rPr lang="en-US" sz="2400" b="1" dirty="0">
                          <a:effectLst/>
                          <a:latin typeface="+mn-lt"/>
                          <a:ea typeface="Times New Roman" panose="02020603050405020304" pitchFamily="18" charset="0"/>
                          <a:cs typeface="Times New Roman" panose="02020603050405020304" pitchFamily="18" charset="0"/>
                        </a:rPr>
                        <a:t>Cost Variance – CV</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SV = EV-PV</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Variação do Custo – VC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VC = VA-CR</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19027">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Schedule Performance Index – SPI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SPI = EV/PV</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Índice de Desempenho do Prazo – IDP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IDP = VA/VP</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19027">
                <a:tc>
                  <a:txBody>
                    <a:bodyPr/>
                    <a:lstStyle/>
                    <a:p>
                      <a:pPr algn="ctr">
                        <a:lnSpc>
                          <a:spcPct val="115000"/>
                        </a:lnSpc>
                        <a:spcAft>
                          <a:spcPts val="0"/>
                        </a:spcAft>
                      </a:pPr>
                      <a:r>
                        <a:rPr lang="pt-BR" sz="2400" b="1" dirty="0" err="1">
                          <a:effectLst/>
                          <a:latin typeface="+mn-lt"/>
                          <a:ea typeface="Times New Roman" panose="02020603050405020304" pitchFamily="18" charset="0"/>
                          <a:cs typeface="Times New Roman" panose="02020603050405020304" pitchFamily="18" charset="0"/>
                        </a:rPr>
                        <a:t>Cost</a:t>
                      </a:r>
                      <a:r>
                        <a:rPr lang="pt-BR" sz="2400" b="1" dirty="0">
                          <a:effectLst/>
                          <a:latin typeface="+mn-lt"/>
                          <a:ea typeface="Times New Roman" panose="02020603050405020304" pitchFamily="18" charset="0"/>
                          <a:cs typeface="Times New Roman" panose="02020603050405020304" pitchFamily="18" charset="0"/>
                        </a:rPr>
                        <a:t> Performance Index – CPI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CPI = EV/AC</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Índice de Desempenho do Custo – IDC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IDC = VA/CR</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Rectangle 20"/>
          <p:cNvSpPr>
            <a:spLocks noChangeArrowheads="1"/>
          </p:cNvSpPr>
          <p:nvPr/>
        </p:nvSpPr>
        <p:spPr bwMode="auto">
          <a:xfrm>
            <a:off x="0" y="282960"/>
            <a:ext cx="937828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Gerenciamento do 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72759202"/>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687117"/>
            <a:ext cx="12978680" cy="7972043"/>
          </a:xfrm>
          <a:prstGeom prst="rect">
            <a:avLst/>
          </a:prstGeom>
        </p:spPr>
      </p:pic>
      <p:sp>
        <p:nvSpPr>
          <p:cNvPr id="6" name="Rectangle 20"/>
          <p:cNvSpPr>
            <a:spLocks noChangeArrowheads="1"/>
          </p:cNvSpPr>
          <p:nvPr/>
        </p:nvSpPr>
        <p:spPr bwMode="auto">
          <a:xfrm>
            <a:off x="0" y="282960"/>
            <a:ext cx="94502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Gerenciamento do 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47546939"/>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Box 4"/>
          <p:cNvSpPr txBox="1">
            <a:spLocks noChangeArrowheads="1"/>
          </p:cNvSpPr>
          <p:nvPr/>
        </p:nvSpPr>
        <p:spPr bwMode="auto">
          <a:xfrm>
            <a:off x="161925" y="1471613"/>
            <a:ext cx="10038004"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mn-cs"/>
              </a:rPr>
              <a:t> Otimização de tempo, custo e recursos, exemplos:</a:t>
            </a:r>
          </a:p>
        </p:txBody>
      </p:sp>
      <p:graphicFrame>
        <p:nvGraphicFramePr>
          <p:cNvPr id="58" name="Group 59"/>
          <p:cNvGraphicFramePr>
            <a:graphicFrameLocks noGrp="1"/>
          </p:cNvGraphicFramePr>
          <p:nvPr>
            <p:extLst>
              <p:ext uri="{D42A27DB-BD31-4B8C-83A1-F6EECF244321}">
                <p14:modId xmlns:p14="http://schemas.microsoft.com/office/powerpoint/2010/main" val="2773474882"/>
              </p:ext>
            </p:extLst>
          </p:nvPr>
        </p:nvGraphicFramePr>
        <p:xfrm>
          <a:off x="2321496" y="2576513"/>
          <a:ext cx="10663238" cy="3017050"/>
        </p:xfrm>
        <a:graphic>
          <a:graphicData uri="http://schemas.openxmlformats.org/drawingml/2006/table">
            <a:tbl>
              <a:tblPr/>
              <a:tblGrid>
                <a:gridCol w="528638">
                  <a:extLst>
                    <a:ext uri="{9D8B030D-6E8A-4147-A177-3AD203B41FA5}">
                      <a16:colId xmlns:a16="http://schemas.microsoft.com/office/drawing/2014/main" val="20000"/>
                    </a:ext>
                  </a:extLst>
                </a:gridCol>
                <a:gridCol w="6438900">
                  <a:extLst>
                    <a:ext uri="{9D8B030D-6E8A-4147-A177-3AD203B41FA5}">
                      <a16:colId xmlns:a16="http://schemas.microsoft.com/office/drawing/2014/main" val="20001"/>
                    </a:ext>
                  </a:extLst>
                </a:gridCol>
                <a:gridCol w="3695700">
                  <a:extLst>
                    <a:ext uri="{9D8B030D-6E8A-4147-A177-3AD203B41FA5}">
                      <a16:colId xmlns:a16="http://schemas.microsoft.com/office/drawing/2014/main" val="20002"/>
                    </a:ext>
                  </a:extLst>
                </a:gridCol>
              </a:tblGrid>
              <a:tr h="548544">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pt-BR" sz="1800" b="1" i="0" u="none" strike="noStrike" cap="none" normalizeH="0" baseline="0" dirty="0">
                        <a:ln>
                          <a:noFill/>
                        </a:ln>
                        <a:solidFill>
                          <a:schemeClr val="tx1"/>
                        </a:solidFill>
                        <a:effectLst/>
                        <a:latin typeface="+mn-lt"/>
                      </a:endParaRP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dirty="0">
                          <a:ln>
                            <a:noFill/>
                          </a:ln>
                          <a:solidFill>
                            <a:schemeClr val="tx1"/>
                          </a:solidFill>
                          <a:effectLst/>
                          <a:latin typeface="+mn-lt"/>
                        </a:rPr>
                        <a:t>AÇÃO</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PARA</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74056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1</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Mudar dependências sequenciais para parciais</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a:t>
                      </a:r>
                      <a:r>
                        <a:rPr kumimoji="0" lang="pt-BR" sz="1800" b="1" i="0" u="none" strike="noStrike" cap="none" normalizeH="0" baseline="0" dirty="0" err="1">
                          <a:ln>
                            <a:noFill/>
                          </a:ln>
                          <a:solidFill>
                            <a:schemeClr val="tx1"/>
                          </a:solidFill>
                          <a:effectLst/>
                          <a:latin typeface="+mn-lt"/>
                        </a:rPr>
                        <a:t>fast</a:t>
                      </a:r>
                      <a:r>
                        <a:rPr kumimoji="0" lang="pt-BR" sz="1800" b="1" i="0" u="none" strike="noStrike" cap="none" normalizeH="0" baseline="0" dirty="0">
                          <a:ln>
                            <a:noFill/>
                          </a:ln>
                          <a:solidFill>
                            <a:schemeClr val="tx1"/>
                          </a:solidFill>
                          <a:effectLst/>
                          <a:latin typeface="+mn-lt"/>
                        </a:rPr>
                        <a:t> </a:t>
                      </a:r>
                      <a:r>
                        <a:rPr kumimoji="0" lang="pt-BR" sz="1800" b="1" i="0" u="none" strike="noStrike" cap="none" normalizeH="0" baseline="0" dirty="0" err="1">
                          <a:ln>
                            <a:noFill/>
                          </a:ln>
                          <a:solidFill>
                            <a:schemeClr val="tx1"/>
                          </a:solidFill>
                          <a:effectLst/>
                          <a:latin typeface="+mn-lt"/>
                        </a:rPr>
                        <a:t>tracking</a:t>
                      </a:r>
                      <a:r>
                        <a:rPr kumimoji="0" lang="pt-BR" sz="1800" b="1" i="0" u="none" strike="noStrike" cap="none" normalizeH="0" baseline="0" dirty="0">
                          <a:ln>
                            <a:noFill/>
                          </a:ln>
                          <a:solidFill>
                            <a:schemeClr val="tx1"/>
                          </a:solidFill>
                          <a:effectLst/>
                          <a:latin typeface="+mn-lt"/>
                        </a:rPr>
                        <a:t>)</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685704">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2</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Criar caminhos paralelos a partir de caminhos sequenciais (</a:t>
                      </a:r>
                      <a:r>
                        <a:rPr kumimoji="0" lang="pt-BR" sz="1800" b="1" i="0" u="none" strike="noStrike" cap="none" normalizeH="0" baseline="0" dirty="0" err="1">
                          <a:ln>
                            <a:noFill/>
                          </a:ln>
                          <a:solidFill>
                            <a:schemeClr val="tx1"/>
                          </a:solidFill>
                          <a:effectLst/>
                          <a:latin typeface="+mn-lt"/>
                        </a:rPr>
                        <a:t>fast</a:t>
                      </a:r>
                      <a:r>
                        <a:rPr kumimoji="0" lang="pt-BR" sz="1800" b="1" i="0" u="none" strike="noStrike" cap="none" normalizeH="0" baseline="0" dirty="0">
                          <a:ln>
                            <a:noFill/>
                          </a:ln>
                          <a:solidFill>
                            <a:schemeClr val="tx1"/>
                          </a:solidFill>
                          <a:effectLst/>
                          <a:latin typeface="+mn-lt"/>
                        </a:rPr>
                        <a:t> </a:t>
                      </a:r>
                      <a:r>
                        <a:rPr kumimoji="0" lang="pt-BR" sz="1800" b="1" i="0" u="none" strike="noStrike" cap="none" normalizeH="0" baseline="0" dirty="0" err="1">
                          <a:ln>
                            <a:noFill/>
                          </a:ln>
                          <a:solidFill>
                            <a:schemeClr val="tx1"/>
                          </a:solidFill>
                          <a:effectLst/>
                          <a:latin typeface="+mn-lt"/>
                        </a:rPr>
                        <a:t>tracking</a:t>
                      </a:r>
                      <a:r>
                        <a:rPr kumimoji="0" lang="pt-BR" sz="1800" b="1" i="0" u="none" strike="noStrike" cap="none" normalizeH="0" baseline="0" dirty="0">
                          <a:ln>
                            <a:noFill/>
                          </a:ln>
                          <a:solidFill>
                            <a:schemeClr val="tx1"/>
                          </a:solidFill>
                          <a:effectLst/>
                          <a:latin typeface="+mn-lt"/>
                        </a:rPr>
                        <a:t>)</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2111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3</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Dividir tarefas longas em menores</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52111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4</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Adicionar recursos (</a:t>
                      </a:r>
                      <a:r>
                        <a:rPr kumimoji="0" lang="pt-BR" sz="1800" b="1" i="0" u="none" strike="noStrike" cap="none" normalizeH="0" baseline="0" dirty="0" err="1">
                          <a:ln>
                            <a:noFill/>
                          </a:ln>
                          <a:solidFill>
                            <a:schemeClr val="tx1"/>
                          </a:solidFill>
                          <a:effectLst/>
                          <a:latin typeface="+mn-lt"/>
                        </a:rPr>
                        <a:t>crashing</a:t>
                      </a:r>
                      <a:r>
                        <a:rPr kumimoji="0" lang="pt-BR" sz="1800" b="1" i="0" u="none" strike="noStrike" cap="none" normalizeH="0" baseline="0" dirty="0">
                          <a:ln>
                            <a:noFill/>
                          </a:ln>
                          <a:solidFill>
                            <a:schemeClr val="tx1"/>
                          </a:solidFill>
                          <a:effectLst/>
                          <a:latin typeface="+mn-lt"/>
                        </a:rPr>
                        <a:t>)</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sp>
        <p:nvSpPr>
          <p:cNvPr id="59" name="Text Box 31"/>
          <p:cNvSpPr txBox="1">
            <a:spLocks noChangeArrowheads="1"/>
          </p:cNvSpPr>
          <p:nvPr/>
        </p:nvSpPr>
        <p:spPr bwMode="auto">
          <a:xfrm>
            <a:off x="269083" y="2495551"/>
            <a:ext cx="1600118"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Arial" charset="0"/>
              </a:rPr>
              <a:t>TEMPO</a:t>
            </a:r>
          </a:p>
        </p:txBody>
      </p:sp>
      <p:graphicFrame>
        <p:nvGraphicFramePr>
          <p:cNvPr id="60" name="Group 60"/>
          <p:cNvGraphicFramePr>
            <a:graphicFrameLocks noGrp="1"/>
          </p:cNvGraphicFramePr>
          <p:nvPr>
            <p:extLst>
              <p:ext uri="{D42A27DB-BD31-4B8C-83A1-F6EECF244321}">
                <p14:modId xmlns:p14="http://schemas.microsoft.com/office/powerpoint/2010/main" val="1619888993"/>
              </p:ext>
            </p:extLst>
          </p:nvPr>
        </p:nvGraphicFramePr>
        <p:xfrm>
          <a:off x="2340546" y="6119813"/>
          <a:ext cx="10663238" cy="3126605"/>
        </p:xfrm>
        <a:graphic>
          <a:graphicData uri="http://schemas.openxmlformats.org/drawingml/2006/table">
            <a:tbl>
              <a:tblPr/>
              <a:tblGrid>
                <a:gridCol w="528638">
                  <a:extLst>
                    <a:ext uri="{9D8B030D-6E8A-4147-A177-3AD203B41FA5}">
                      <a16:colId xmlns:a16="http://schemas.microsoft.com/office/drawing/2014/main" val="20000"/>
                    </a:ext>
                  </a:extLst>
                </a:gridCol>
                <a:gridCol w="6438900">
                  <a:extLst>
                    <a:ext uri="{9D8B030D-6E8A-4147-A177-3AD203B41FA5}">
                      <a16:colId xmlns:a16="http://schemas.microsoft.com/office/drawing/2014/main" val="20001"/>
                    </a:ext>
                  </a:extLst>
                </a:gridCol>
                <a:gridCol w="3695700">
                  <a:extLst>
                    <a:ext uri="{9D8B030D-6E8A-4147-A177-3AD203B41FA5}">
                      <a16:colId xmlns:a16="http://schemas.microsoft.com/office/drawing/2014/main" val="20002"/>
                    </a:ext>
                  </a:extLst>
                </a:gridCol>
              </a:tblGrid>
              <a:tr h="54852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pt-BR" sz="1800" b="1" i="0" u="none" strike="noStrike" cap="none" normalizeH="0" baseline="0">
                        <a:ln>
                          <a:noFill/>
                        </a:ln>
                        <a:solidFill>
                          <a:schemeClr val="tx1"/>
                        </a:solidFill>
                        <a:effectLst/>
                        <a:latin typeface="+mn-lt"/>
                      </a:endParaRP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AÇÃO</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PARA</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68568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1</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Encontrar contratos mais baratos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Contratados externos, consultores</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52104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2</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Realocar tarefas para recursos mais baratos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Recursos caros</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68568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3</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Quebrar tarefas longas e realocar partes para recursos mais baratos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longas do caminho crítico</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68568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4</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Prevenir horas extras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Recursos com altas taxas para horas extras</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sp>
        <p:nvSpPr>
          <p:cNvPr id="61" name="Text Box 58"/>
          <p:cNvSpPr txBox="1">
            <a:spLocks noChangeArrowheads="1"/>
          </p:cNvSpPr>
          <p:nvPr/>
        </p:nvSpPr>
        <p:spPr bwMode="auto">
          <a:xfrm>
            <a:off x="376238" y="6038851"/>
            <a:ext cx="1472647"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Arial" charset="0"/>
              </a:rPr>
              <a:t>CUSTO</a:t>
            </a:r>
          </a:p>
        </p:txBody>
      </p:sp>
      <p:sp>
        <p:nvSpPr>
          <p:cNvPr id="171065"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Ações Corretivas</a:t>
            </a:r>
          </a:p>
          <a:p>
            <a:pPr defTabSz="1371600"/>
            <a:r>
              <a:rPr lang="pt-BR" altLang="pt-BR" sz="3600" b="1" dirty="0">
                <a:solidFill>
                  <a:srgbClr val="00A4DE"/>
                </a:solidFill>
                <a:latin typeface="+mn-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43743527"/>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a:spLocks noChangeArrowheads="1"/>
          </p:cNvSpPr>
          <p:nvPr/>
        </p:nvSpPr>
        <p:spPr bwMode="auto">
          <a:xfrm>
            <a:off x="26572" y="1039044"/>
            <a:ext cx="12717878" cy="8712967"/>
          </a:xfrm>
          <a:prstGeom prst="rect">
            <a:avLst/>
          </a:prstGeom>
          <a:noFill/>
          <a:ln w="12700">
            <a:noFill/>
            <a:miter lim="800000"/>
            <a:headEnd/>
            <a:tailEnd/>
          </a:ln>
        </p:spPr>
        <p:txBody>
          <a:bodyPr lIns="135732" tIns="66675" rIns="135732" bIns="66675"/>
          <a:lstStyle/>
          <a:p>
            <a:pPr marL="514350" indent="-514350">
              <a:spcBef>
                <a:spcPct val="20000"/>
              </a:spcBef>
              <a:buFont typeface="Wingdings" pitchFamily="2" charset="2"/>
              <a:buChar char="v"/>
            </a:pPr>
            <a:r>
              <a:rPr lang="pt-BR" sz="3200" dirty="0">
                <a:solidFill>
                  <a:schemeClr val="tx1"/>
                </a:solidFill>
                <a:latin typeface="+mn-lt"/>
                <a:ea typeface="Verdana" panose="020B0604030504040204" pitchFamily="34" charset="0"/>
                <a:cs typeface="Arial" panose="020B0604020202020204" pitchFamily="34" charset="0"/>
              </a:rPr>
              <a:t>Desenvolvida a partir da identificação dos principais elementos do projeto (produtos e serviços).</a:t>
            </a:r>
          </a:p>
          <a:p>
            <a:pPr marL="514350" indent="-514350">
              <a:spcBef>
                <a:spcPct val="20000"/>
              </a:spcBef>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Para facilitar a identificação dos itens do</a:t>
            </a:r>
            <a:br>
              <a:rPr lang="pt-BR" sz="3200" dirty="0">
                <a:solidFill>
                  <a:schemeClr val="tx1"/>
                </a:solidFill>
                <a:latin typeface="+mn-lt"/>
                <a:ea typeface="Verdana" panose="020B0604030504040204" pitchFamily="34" charset="0"/>
                <a:cs typeface="Arial" panose="020B0604020202020204" pitchFamily="34" charset="0"/>
              </a:rPr>
            </a:br>
            <a:r>
              <a:rPr lang="pt-BR" sz="3200" dirty="0">
                <a:solidFill>
                  <a:schemeClr val="tx1"/>
                </a:solidFill>
                <a:latin typeface="+mn-lt"/>
                <a:ea typeface="Verdana" panose="020B0604030504040204" pitchFamily="34" charset="0"/>
                <a:cs typeface="Arial" panose="020B0604020202020204" pitchFamily="34" charset="0"/>
              </a:rPr>
              <a:t>projeto, recomenda-se:</a:t>
            </a:r>
          </a:p>
          <a:p>
            <a:pPr marL="1200150" lvl="1" indent="-514350">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Pacotes de trabalho– Substantivo</a:t>
            </a:r>
            <a:br>
              <a:rPr lang="pt-BR" sz="3200" dirty="0">
                <a:solidFill>
                  <a:schemeClr val="tx1"/>
                </a:solidFill>
                <a:latin typeface="+mn-lt"/>
                <a:ea typeface="Verdana" panose="020B0604030504040204" pitchFamily="34" charset="0"/>
                <a:cs typeface="Arial" panose="020B0604020202020204" pitchFamily="34" charset="0"/>
              </a:rPr>
            </a:br>
            <a:endParaRPr lang="pt-BR" sz="3200" dirty="0">
              <a:solidFill>
                <a:schemeClr val="tx1"/>
              </a:solidFill>
              <a:latin typeface="+mn-lt"/>
              <a:ea typeface="Verdana" panose="020B0604030504040204" pitchFamily="34" charset="0"/>
              <a:cs typeface="Arial" panose="020B0604020202020204" pitchFamily="34" charset="0"/>
            </a:endParaRPr>
          </a:p>
          <a:p>
            <a:pPr marL="1200150" lvl="1" indent="-514350">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Atividades– verbos no infinitivo</a:t>
            </a:r>
            <a:br>
              <a:rPr lang="pt-BR" sz="3200" dirty="0">
                <a:solidFill>
                  <a:schemeClr val="tx1"/>
                </a:solidFill>
                <a:latin typeface="+mn-lt"/>
                <a:ea typeface="Verdana" panose="020B0604030504040204" pitchFamily="34" charset="0"/>
                <a:cs typeface="Arial" panose="020B0604020202020204" pitchFamily="34" charset="0"/>
              </a:rPr>
            </a:br>
            <a:endParaRPr lang="pt-BR" sz="3200" dirty="0">
              <a:solidFill>
                <a:schemeClr val="tx1"/>
              </a:solidFill>
              <a:latin typeface="+mn-lt"/>
              <a:ea typeface="Verdana" panose="020B0604030504040204" pitchFamily="34" charset="0"/>
              <a:cs typeface="Arial" panose="020B0604020202020204" pitchFamily="34" charset="0"/>
            </a:endParaRPr>
          </a:p>
          <a:p>
            <a:pPr marL="1200150" lvl="1" indent="-514350">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Marcos– verbos no passado + substantivo</a:t>
            </a:r>
            <a:br>
              <a:rPr lang="pt-BR" dirty="0">
                <a:solidFill>
                  <a:schemeClr val="tx1"/>
                </a:solidFill>
                <a:latin typeface="+mn-lt"/>
                <a:ea typeface="Verdana" panose="020B0604030504040204" pitchFamily="34" charset="0"/>
                <a:cs typeface="Arial" panose="020B0604020202020204" pitchFamily="34" charset="0"/>
              </a:rPr>
            </a:br>
            <a:br>
              <a:rPr lang="pt-BR" sz="1500" dirty="0">
                <a:latin typeface="+mn-lt"/>
                <a:ea typeface="Verdana" panose="020B0604030504040204" pitchFamily="34" charset="0"/>
              </a:rPr>
            </a:br>
            <a:endParaRPr lang="pt-BR" sz="1500" dirty="0">
              <a:latin typeface="+mn-lt"/>
              <a:ea typeface="Verdana" panose="020B0604030504040204" pitchFamily="34" charset="0"/>
            </a:endParaRPr>
          </a:p>
          <a:p>
            <a:pPr marL="1200150" lvl="1" indent="-514350">
              <a:buFont typeface="Wingdings" pitchFamily="2" charset="2"/>
              <a:buChar char="§"/>
            </a:pPr>
            <a:endParaRPr lang="pt-BR" sz="1500" dirty="0">
              <a:latin typeface="+mn-lt"/>
              <a:ea typeface="Verdana" panose="020B0604030504040204" pitchFamily="34" charset="0"/>
            </a:endParaRPr>
          </a:p>
          <a:p>
            <a:pPr marL="514350" indent="-514350">
              <a:spcBef>
                <a:spcPct val="20000"/>
              </a:spcBef>
              <a:buFont typeface="Wingdings" pitchFamily="2" charset="2"/>
              <a:buChar char="v"/>
            </a:pPr>
            <a:r>
              <a:rPr lang="pt-BR" sz="3200" dirty="0">
                <a:latin typeface="+mn-lt"/>
                <a:ea typeface="Verdana" panose="020B0604030504040204" pitchFamily="34" charset="0"/>
              </a:rPr>
              <a:t>Deve ser suficiente para se definir a estrutura lógica entre as atividades;</a:t>
            </a:r>
          </a:p>
          <a:p>
            <a:pPr marL="514350" indent="-514350">
              <a:spcBef>
                <a:spcPct val="20000"/>
              </a:spcBef>
              <a:buFont typeface="Wingdings" pitchFamily="2" charset="2"/>
              <a:buChar char="v"/>
            </a:pPr>
            <a:r>
              <a:rPr lang="pt-BR" sz="3200" dirty="0">
                <a:latin typeface="+mn-lt"/>
                <a:ea typeface="Verdana" panose="020B0604030504040204" pitchFamily="34" charset="0"/>
              </a:rPr>
              <a:t>Deve ser suficiente para se produzir a estimativa do trabalho, duração e custo da atividade;</a:t>
            </a:r>
          </a:p>
          <a:p>
            <a:pPr marL="514350" indent="-514350">
              <a:spcBef>
                <a:spcPct val="20000"/>
              </a:spcBef>
              <a:buFont typeface="Wingdings" pitchFamily="2" charset="2"/>
              <a:buChar char="v"/>
            </a:pPr>
            <a:r>
              <a:rPr lang="pt-BR" sz="3200" dirty="0">
                <a:latin typeface="+mn-lt"/>
                <a:ea typeface="Verdana" panose="020B0604030504040204" pitchFamily="34" charset="0"/>
              </a:rPr>
              <a:t>Gerencia de Escopo utiliza substantivo (pacote); Gerencia de Cronograma utiliza verbos de ação (atividades).</a:t>
            </a:r>
          </a:p>
        </p:txBody>
      </p:sp>
      <p:sp>
        <p:nvSpPr>
          <p:cNvPr id="13" name="Rectangle 5"/>
          <p:cNvSpPr>
            <a:spLocks noChangeArrowheads="1"/>
          </p:cNvSpPr>
          <p:nvPr/>
        </p:nvSpPr>
        <p:spPr bwMode="auto">
          <a:xfrm>
            <a:off x="971550" y="1501824"/>
            <a:ext cx="12458700" cy="1714500"/>
          </a:xfrm>
          <a:prstGeom prst="rect">
            <a:avLst/>
          </a:prstGeom>
          <a:noFill/>
          <a:ln w="12700">
            <a:noFill/>
            <a:miter lim="800000"/>
            <a:headEnd/>
            <a:tailEnd/>
          </a:ln>
          <a:effectLst/>
        </p:spPr>
        <p:txBody>
          <a:bodyPr lIns="135732" tIns="66675" rIns="135732" bIns="66675" anchor="ctr"/>
          <a:lstStyle/>
          <a:p>
            <a:pPr algn="ctr">
              <a:defRPr/>
            </a:pPr>
            <a:r>
              <a:rPr lang="pt-BR" sz="4800">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17" name="Diagrama 16"/>
          <p:cNvGraphicFramePr/>
          <p:nvPr>
            <p:extLst>
              <p:ext uri="{D42A27DB-BD31-4B8C-83A1-F6EECF244321}">
                <p14:modId xmlns:p14="http://schemas.microsoft.com/office/powerpoint/2010/main" val="4098949014"/>
              </p:ext>
            </p:extLst>
          </p:nvPr>
        </p:nvGraphicFramePr>
        <p:xfrm>
          <a:off x="7854993" y="2017740"/>
          <a:ext cx="6347823" cy="4400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eta: para a Direita 1">
            <a:extLst>
              <a:ext uri="{FF2B5EF4-FFF2-40B4-BE49-F238E27FC236}">
                <a16:creationId xmlns:a16="http://schemas.microsoft.com/office/drawing/2014/main" id="{17199CBF-9634-4B66-B238-AE0527DEB53E}"/>
              </a:ext>
            </a:extLst>
          </p:cNvPr>
          <p:cNvSpPr/>
          <p:nvPr/>
        </p:nvSpPr>
        <p:spPr bwMode="auto">
          <a:xfrm>
            <a:off x="7866112" y="3446105"/>
            <a:ext cx="756084" cy="515915"/>
          </a:xfrm>
          <a:prstGeom prst="rightArrow">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137160" tIns="68580" rIns="137160" bIns="68580" numCol="1" rtlCol="0" anchor="t" anchorCtr="0" compatLnSpc="1">
            <a:prstTxWarp prst="textNoShape">
              <a:avLst/>
            </a:prstTxWarp>
          </a:bodyPr>
          <a:lstStyle/>
          <a:p>
            <a:pPr defTabSz="1371600" eaLnBrk="0" hangingPunct="0"/>
            <a:endParaRPr lang="pt-BR" sz="1500">
              <a:latin typeface="Helvetica" charset="0"/>
            </a:endParaRPr>
          </a:p>
        </p:txBody>
      </p:sp>
      <p:sp>
        <p:nvSpPr>
          <p:cNvPr id="8" name="Seta: para a Direita 7">
            <a:extLst>
              <a:ext uri="{FF2B5EF4-FFF2-40B4-BE49-F238E27FC236}">
                <a16:creationId xmlns:a16="http://schemas.microsoft.com/office/drawing/2014/main" id="{30CDCF89-9B20-44C9-96F0-A559F40403EF}"/>
              </a:ext>
            </a:extLst>
          </p:cNvPr>
          <p:cNvSpPr/>
          <p:nvPr/>
        </p:nvSpPr>
        <p:spPr bwMode="auto">
          <a:xfrm>
            <a:off x="8514184" y="4519574"/>
            <a:ext cx="756084" cy="515915"/>
          </a:xfrm>
          <a:prstGeom prst="rightArrow">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137160" tIns="68580" rIns="137160" bIns="68580" numCol="1" rtlCol="0" anchor="t" anchorCtr="0" compatLnSpc="1">
            <a:prstTxWarp prst="textNoShape">
              <a:avLst/>
            </a:prstTxWarp>
          </a:bodyPr>
          <a:lstStyle/>
          <a:p>
            <a:pPr defTabSz="1371600" eaLnBrk="0" hangingPunct="0"/>
            <a:endParaRPr lang="pt-BR" sz="1500">
              <a:latin typeface="Helvetica" charset="0"/>
            </a:endParaRPr>
          </a:p>
        </p:txBody>
      </p:sp>
      <p:sp>
        <p:nvSpPr>
          <p:cNvPr id="9" name="Seta: para a Direita 8">
            <a:extLst>
              <a:ext uri="{FF2B5EF4-FFF2-40B4-BE49-F238E27FC236}">
                <a16:creationId xmlns:a16="http://schemas.microsoft.com/office/drawing/2014/main" id="{852352B7-BD6F-4653-93DD-4E9890FFAEC2}"/>
              </a:ext>
            </a:extLst>
          </p:cNvPr>
          <p:cNvSpPr/>
          <p:nvPr/>
        </p:nvSpPr>
        <p:spPr bwMode="auto">
          <a:xfrm>
            <a:off x="9918340" y="5707706"/>
            <a:ext cx="756084" cy="515915"/>
          </a:xfrm>
          <a:prstGeom prst="rightArrow">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137160" tIns="68580" rIns="137160" bIns="68580" numCol="1" rtlCol="0" anchor="t" anchorCtr="0" compatLnSpc="1">
            <a:prstTxWarp prst="textNoShape">
              <a:avLst/>
            </a:prstTxWarp>
          </a:bodyPr>
          <a:lstStyle/>
          <a:p>
            <a:pPr defTabSz="1371600" eaLnBrk="0" hangingPunct="0"/>
            <a:endParaRPr lang="pt-BR" sz="1500">
              <a:latin typeface="Helvetica" charset="0"/>
            </a:endParaRPr>
          </a:p>
        </p:txBody>
      </p:sp>
      <p:sp>
        <p:nvSpPr>
          <p:cNvPr id="10" name="Título 1">
            <a:extLst>
              <a:ext uri="{FF2B5EF4-FFF2-40B4-BE49-F238E27FC236}">
                <a16:creationId xmlns:a16="http://schemas.microsoft.com/office/drawing/2014/main" id="{4077E503-6B61-4ECF-ABDB-D754B3AD640C}"/>
              </a:ext>
            </a:extLst>
          </p:cNvPr>
          <p:cNvSpPr txBox="1">
            <a:spLocks/>
          </p:cNvSpPr>
          <p:nvPr/>
        </p:nvSpPr>
        <p:spPr bwMode="auto">
          <a:xfrm>
            <a:off x="2" y="174948"/>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33379708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9083" y="2614613"/>
            <a:ext cx="2210862"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Arial" charset="0"/>
              </a:rPr>
              <a:t>RECURSOS</a:t>
            </a:r>
          </a:p>
        </p:txBody>
      </p:sp>
      <p:graphicFrame>
        <p:nvGraphicFramePr>
          <p:cNvPr id="5" name="Group 48"/>
          <p:cNvGraphicFramePr>
            <a:graphicFrameLocks noGrp="1"/>
          </p:cNvGraphicFramePr>
          <p:nvPr>
            <p:extLst>
              <p:ext uri="{D42A27DB-BD31-4B8C-83A1-F6EECF244321}">
                <p14:modId xmlns:p14="http://schemas.microsoft.com/office/powerpoint/2010/main" val="285019715"/>
              </p:ext>
            </p:extLst>
          </p:nvPr>
        </p:nvGraphicFramePr>
        <p:xfrm>
          <a:off x="2783012" y="2659859"/>
          <a:ext cx="10195668" cy="5951201"/>
        </p:xfrm>
        <a:graphic>
          <a:graphicData uri="http://schemas.openxmlformats.org/drawingml/2006/table">
            <a:tbl>
              <a:tblPr/>
              <a:tblGrid>
                <a:gridCol w="730531">
                  <a:extLst>
                    <a:ext uri="{9D8B030D-6E8A-4147-A177-3AD203B41FA5}">
                      <a16:colId xmlns:a16="http://schemas.microsoft.com/office/drawing/2014/main" val="20000"/>
                    </a:ext>
                  </a:extLst>
                </a:gridCol>
                <a:gridCol w="5844246">
                  <a:extLst>
                    <a:ext uri="{9D8B030D-6E8A-4147-A177-3AD203B41FA5}">
                      <a16:colId xmlns:a16="http://schemas.microsoft.com/office/drawing/2014/main" val="20001"/>
                    </a:ext>
                  </a:extLst>
                </a:gridCol>
                <a:gridCol w="3620891">
                  <a:extLst>
                    <a:ext uri="{9D8B030D-6E8A-4147-A177-3AD203B41FA5}">
                      <a16:colId xmlns:a16="http://schemas.microsoft.com/office/drawing/2014/main" val="20002"/>
                    </a:ext>
                  </a:extLst>
                </a:gridCol>
              </a:tblGrid>
              <a:tr h="5202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pt-BR" sz="1800" b="1" i="0" u="none" strike="noStrike" cap="none" normalizeH="0" baseline="0" dirty="0">
                        <a:ln>
                          <a:noFill/>
                        </a:ln>
                        <a:solidFill>
                          <a:schemeClr val="tx1"/>
                        </a:solidFill>
                        <a:effectLst/>
                        <a:latin typeface="+mn-lt"/>
                      </a:endParaRP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dirty="0">
                          <a:ln>
                            <a:noFill/>
                          </a:ln>
                          <a:solidFill>
                            <a:schemeClr val="tx1"/>
                          </a:solidFill>
                          <a:effectLst/>
                          <a:latin typeface="+mn-lt"/>
                        </a:rPr>
                        <a:t>AÇÃO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PARA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1</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Realocar os melhores recursos primeiro e somente para tarefas do caminho crítico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do caminho crítico</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2</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Realocar tarefas de recursos críticos para recursos não-críticos</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Todas as tarefas</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90151">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3</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Retirar recursos críticos das tarefas</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Todas as tarefas</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4</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Contratar fornecedor externo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5</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Fazer ajuste fino das 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6</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Adiar férias para término do projeto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Recursos com férias programadas</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7</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Trabalhar no fim de semana</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7"/>
                  </a:ext>
                </a:extLst>
              </a:tr>
              <a:tr h="912021">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8</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Mudar dependências</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sobrepostas que sejam feitas pelo mesmo recurso</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8"/>
                  </a:ext>
                </a:extLst>
              </a:tr>
            </a:tbl>
          </a:graphicData>
        </a:graphic>
      </p:graphicFrame>
      <p:sp>
        <p:nvSpPr>
          <p:cNvPr id="8" name="Text Box 4"/>
          <p:cNvSpPr txBox="1">
            <a:spLocks noChangeArrowheads="1"/>
          </p:cNvSpPr>
          <p:nvPr/>
        </p:nvSpPr>
        <p:spPr bwMode="auto">
          <a:xfrm>
            <a:off x="269082" y="1471613"/>
            <a:ext cx="9922588"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mn-cs"/>
              </a:rPr>
              <a:t>Otimização de tempo, custo e recursos, exemplos:</a:t>
            </a:r>
          </a:p>
        </p:txBody>
      </p:sp>
      <p:sp>
        <p:nvSpPr>
          <p:cNvPr id="6"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Ações Corretivas</a:t>
            </a:r>
          </a:p>
          <a:p>
            <a:pPr defTabSz="1371600"/>
            <a:r>
              <a:rPr lang="pt-BR" altLang="pt-BR" sz="3600" b="1" dirty="0">
                <a:solidFill>
                  <a:srgbClr val="00A4DE"/>
                </a:solidFill>
                <a:latin typeface="+mn-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3079780569"/>
      </p:ext>
    </p:extLst>
  </p:cSld>
  <p:clrMapOvr>
    <a:masterClrMapping/>
  </p:clrMapOvr>
  <p:transition>
    <p:zo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35"/>
          <p:cNvSpPr txBox="1">
            <a:spLocks noChangeArrowheads="1"/>
          </p:cNvSpPr>
          <p:nvPr/>
        </p:nvSpPr>
        <p:spPr bwMode="auto">
          <a:xfrm>
            <a:off x="593304" y="2407196"/>
            <a:ext cx="11377264" cy="2123658"/>
          </a:xfrm>
          <a:prstGeom prst="rect">
            <a:avLst/>
          </a:prstGeom>
          <a:noFill/>
          <a:ln>
            <a:noFill/>
          </a:ln>
          <a:effectLst/>
        </p:spPr>
        <p:txBody>
          <a:bodyPr wrap="square">
            <a:spAutoFit/>
          </a:bodyPr>
          <a:lstStyle>
            <a:defPPr>
              <a:defRPr lang="pt-BR"/>
            </a:defPPr>
            <a:lvl1pPr eaLnBrk="0" hangingPunct="0">
              <a:defRPr sz="3200" b="1">
                <a:solidFill>
                  <a:srgbClr val="003063"/>
                </a:solidFill>
                <a:effectLst>
                  <a:outerShdw blurRad="38100" dist="38100" dir="2700000" algn="tl">
                    <a:srgbClr val="C0C0C0"/>
                  </a:outerShdw>
                </a:effectLst>
                <a:latin typeface="Verdana" pitchFamily="34" charset="0"/>
              </a:defRPr>
            </a:lvl1pPr>
          </a:lstStyle>
          <a:p>
            <a:pPr algn="ctr" defTabSz="1371600">
              <a:spcBef>
                <a:spcPct val="50000"/>
              </a:spcBef>
              <a:defRPr/>
            </a:pPr>
            <a:r>
              <a:rPr lang="pt-BR" sz="6000" dirty="0">
                <a:latin typeface="+mj-lt"/>
                <a:ea typeface="Verdana" panose="020B0604030504040204" pitchFamily="34" charset="0"/>
                <a:cs typeface="Verdana" panose="020B0604030504040204" pitchFamily="34" charset="0"/>
              </a:rPr>
              <a:t>FIM</a:t>
            </a:r>
            <a:endParaRPr lang="pt-BR" sz="4800" dirty="0">
              <a:latin typeface="+mj-lt"/>
              <a:ea typeface="Verdana" panose="020B0604030504040204" pitchFamily="34" charset="0"/>
              <a:cs typeface="Verdana" panose="020B0604030504040204" pitchFamily="34" charset="0"/>
            </a:endParaRPr>
          </a:p>
          <a:p>
            <a:pPr algn="ctr" defTabSz="1371600">
              <a:spcBef>
                <a:spcPct val="50000"/>
              </a:spcBef>
              <a:defRPr/>
            </a:pPr>
            <a:r>
              <a:rPr lang="pt-BR" sz="4800" dirty="0">
                <a:latin typeface="+mj-lt"/>
                <a:ea typeface="Verdana" panose="020B0604030504040204" pitchFamily="34" charset="0"/>
                <a:cs typeface="Verdana" panose="020B0604030504040204" pitchFamily="34" charset="0"/>
              </a:rPr>
              <a:t>Gerenciamento de Custos em Projetos</a:t>
            </a:r>
          </a:p>
        </p:txBody>
      </p:sp>
      <p:sp>
        <p:nvSpPr>
          <p:cNvPr id="5" name="Retângulo 4">
            <a:extLst>
              <a:ext uri="{FF2B5EF4-FFF2-40B4-BE49-F238E27FC236}">
                <a16:creationId xmlns:a16="http://schemas.microsoft.com/office/drawing/2014/main" id="{819F5078-F681-446D-AA24-85D425FC8ABC}"/>
              </a:ext>
            </a:extLst>
          </p:cNvPr>
          <p:cNvSpPr/>
          <p:nvPr/>
        </p:nvSpPr>
        <p:spPr>
          <a:xfrm>
            <a:off x="1961456" y="4736787"/>
            <a:ext cx="8685584" cy="2769989"/>
          </a:xfrm>
          <a:prstGeom prst="rect">
            <a:avLst/>
          </a:prstGeom>
        </p:spPr>
        <p:txBody>
          <a:bodyPr wrap="square">
            <a:spAutoFit/>
          </a:bodyPr>
          <a:lstStyle/>
          <a:p>
            <a:pPr lvl="0" algn="ctr" eaLnBrk="0" hangingPunct="0"/>
            <a:r>
              <a:rPr lang="pt-BR" sz="5000" dirty="0">
                <a:solidFill>
                  <a:srgbClr val="0070C0"/>
                </a:solidFill>
                <a:latin typeface="Calibri"/>
                <a:ea typeface="+mj-ea"/>
                <a:cs typeface="+mj-cs"/>
              </a:rPr>
              <a:t>Prof. Me. Leonardo Vasconcelos</a:t>
            </a:r>
          </a:p>
          <a:p>
            <a:pPr lvl="0" algn="ctr" eaLnBrk="0" hangingPunct="0"/>
            <a:r>
              <a:rPr lang="pt-BR" sz="2400" i="1" dirty="0">
                <a:solidFill>
                  <a:srgbClr val="0070C0"/>
                </a:solidFill>
                <a:latin typeface="Verdana" pitchFamily="34" charset="0"/>
                <a:ea typeface="+mj-ea"/>
                <a:cs typeface="+mj-cs"/>
              </a:rPr>
              <a:t>PMP, PRINCE2</a:t>
            </a:r>
            <a:r>
              <a:rPr lang="pt-BR" sz="2400" i="1" baseline="30000" dirty="0">
                <a:solidFill>
                  <a:srgbClr val="0070C0"/>
                </a:solidFill>
                <a:latin typeface="Verdana" pitchFamily="34" charset="0"/>
                <a:ea typeface="+mj-ea"/>
                <a:cs typeface="+mj-cs"/>
              </a:rPr>
              <a:t>® </a:t>
            </a:r>
            <a:r>
              <a:rPr lang="pt-BR" sz="2400" i="1" dirty="0" err="1">
                <a:solidFill>
                  <a:srgbClr val="0070C0"/>
                </a:solidFill>
                <a:latin typeface="Verdana" pitchFamily="34" charset="0"/>
                <a:ea typeface="+mj-ea"/>
                <a:cs typeface="+mj-cs"/>
              </a:rPr>
              <a:t>Practioner</a:t>
            </a:r>
            <a:r>
              <a:rPr lang="pt-BR" sz="2400" i="1" dirty="0">
                <a:solidFill>
                  <a:srgbClr val="0070C0"/>
                </a:solidFill>
                <a:latin typeface="Verdana" pitchFamily="34" charset="0"/>
                <a:ea typeface="+mj-ea"/>
                <a:cs typeface="+mj-cs"/>
              </a:rPr>
              <a:t>, PSM I, CSM</a:t>
            </a:r>
            <a:r>
              <a:rPr lang="pt-BR" sz="2400" i="1" baseline="30000" dirty="0">
                <a:solidFill>
                  <a:srgbClr val="0070C0"/>
                </a:solidFill>
                <a:latin typeface="Verdana" pitchFamily="34" charset="0"/>
                <a:ea typeface="+mj-ea"/>
                <a:cs typeface="+mj-cs"/>
              </a:rPr>
              <a:t> ®</a:t>
            </a:r>
            <a:r>
              <a:rPr lang="pt-BR" sz="2400" i="1" dirty="0">
                <a:solidFill>
                  <a:srgbClr val="0070C0"/>
                </a:solidFill>
                <a:latin typeface="Verdana" pitchFamily="34" charset="0"/>
                <a:ea typeface="+mj-ea"/>
                <a:cs typeface="+mj-cs"/>
              </a:rPr>
              <a:t>, CSPO</a:t>
            </a:r>
            <a:r>
              <a:rPr lang="pt-BR" sz="2400" i="1" baseline="30000" dirty="0">
                <a:solidFill>
                  <a:srgbClr val="0070C0"/>
                </a:solidFill>
                <a:latin typeface="Verdana" pitchFamily="34" charset="0"/>
                <a:ea typeface="+mj-ea"/>
                <a:cs typeface="+mj-cs"/>
              </a:rPr>
              <a:t> ®</a:t>
            </a:r>
          </a:p>
          <a:p>
            <a:pPr lvl="0" algn="ctr" eaLnBrk="0" hangingPunct="0"/>
            <a:endParaRPr lang="pt-BR" sz="5400" i="1" baseline="30000" dirty="0">
              <a:solidFill>
                <a:srgbClr val="69ADE7"/>
              </a:solidFill>
              <a:latin typeface="Verdana" pitchFamily="34" charset="0"/>
              <a:ea typeface="+mj-ea"/>
              <a:cs typeface="+mj-cs"/>
            </a:endParaRPr>
          </a:p>
          <a:p>
            <a:pPr lvl="0" algn="ctr" eaLnBrk="0" hangingPunct="0"/>
            <a:r>
              <a:rPr lang="pt-BR" sz="3200" dirty="0">
                <a:solidFill>
                  <a:srgbClr val="69ADE7"/>
                </a:solidFill>
                <a:latin typeface="Calibri"/>
                <a:ea typeface="+mj-ea"/>
                <a:cs typeface="+mj-cs"/>
                <a:hlinkClick r:id="rId3">
                  <a:extLst>
                    <a:ext uri="{A12FA001-AC4F-418D-AE19-62706E023703}">
                      <ahyp:hlinkClr xmlns:ahyp="http://schemas.microsoft.com/office/drawing/2018/hyperlinkcolor" val="tx"/>
                    </a:ext>
                  </a:extLst>
                </a:hlinkClick>
              </a:rPr>
              <a:t>leonardo.vasconcelos@fgv.br</a:t>
            </a:r>
            <a:r>
              <a:rPr lang="pt-BR" sz="3200" dirty="0">
                <a:solidFill>
                  <a:srgbClr val="69ADE7"/>
                </a:solidFill>
                <a:latin typeface="Calibri"/>
                <a:ea typeface="+mj-ea"/>
                <a:cs typeface="+mj-cs"/>
              </a:rPr>
              <a:t>  </a:t>
            </a:r>
          </a:p>
          <a:p>
            <a:pPr lvl="0" algn="ctr" eaLnBrk="0" hangingPunct="0"/>
            <a:r>
              <a:rPr lang="pt-BR" sz="3200" dirty="0">
                <a:solidFill>
                  <a:srgbClr val="69ADE7"/>
                </a:solidFill>
                <a:latin typeface="Calibri"/>
                <a:ea typeface="+mj-ea"/>
                <a:cs typeface="+mj-cs"/>
              </a:rPr>
              <a:t>(11) 94179-3652</a:t>
            </a:r>
          </a:p>
        </p:txBody>
      </p:sp>
    </p:spTree>
    <p:extLst>
      <p:ext uri="{BB962C8B-B14F-4D97-AF65-F5344CB8AC3E}">
        <p14:creationId xmlns:p14="http://schemas.microsoft.com/office/powerpoint/2010/main" val="6717352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3"/>
          <p:cNvSpPr txBox="1">
            <a:spLocks noChangeArrowheads="1"/>
          </p:cNvSpPr>
          <p:nvPr/>
        </p:nvSpPr>
        <p:spPr bwMode="auto">
          <a:xfrm>
            <a:off x="161257" y="1350074"/>
            <a:ext cx="114483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sz="3600" b="1" dirty="0">
                <a:latin typeface="+mn-lt"/>
                <a:cs typeface="Arial" panose="020B0604020202020204" pitchFamily="34" charset="0"/>
              </a:rPr>
              <a:t>Importância da Nomenclatura</a:t>
            </a:r>
          </a:p>
        </p:txBody>
      </p:sp>
      <p:sp>
        <p:nvSpPr>
          <p:cNvPr id="34819" name="Rectangle 3"/>
          <p:cNvSpPr txBox="1">
            <a:spLocks noChangeArrowheads="1"/>
          </p:cNvSpPr>
          <p:nvPr/>
        </p:nvSpPr>
        <p:spPr bwMode="auto">
          <a:xfrm>
            <a:off x="161256" y="2227177"/>
            <a:ext cx="12961440" cy="680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90000"/>
              </a:lnSpc>
              <a:spcBef>
                <a:spcPct val="20000"/>
              </a:spcBef>
              <a:buFont typeface="Arial" charset="0"/>
              <a:buChar char="•"/>
            </a:pPr>
            <a:r>
              <a:rPr lang="pt-BR" sz="3600" dirty="0">
                <a:solidFill>
                  <a:srgbClr val="000066"/>
                </a:solidFill>
                <a:latin typeface="+mn-lt"/>
              </a:rPr>
              <a:t>Exemplos:</a:t>
            </a:r>
          </a:p>
          <a:p>
            <a:pPr>
              <a:lnSpc>
                <a:spcPct val="90000"/>
              </a:lnSpc>
              <a:spcBef>
                <a:spcPct val="20000"/>
              </a:spcBef>
              <a:buFont typeface="Arial" charset="0"/>
              <a:buChar char="•"/>
            </a:pPr>
            <a:endParaRPr lang="pt-BR" sz="3600" dirty="0">
              <a:solidFill>
                <a:srgbClr val="000066"/>
              </a:solidFill>
              <a:latin typeface="+mn-lt"/>
            </a:endParaRPr>
          </a:p>
          <a:p>
            <a:pPr>
              <a:lnSpc>
                <a:spcPct val="90000"/>
              </a:lnSpc>
              <a:spcBef>
                <a:spcPct val="20000"/>
              </a:spcBef>
              <a:buFont typeface="Arial" charset="0"/>
              <a:buChar char="•"/>
            </a:pPr>
            <a:r>
              <a:rPr lang="pt-BR" sz="3600" b="1" dirty="0">
                <a:solidFill>
                  <a:srgbClr val="000066"/>
                </a:solidFill>
                <a:latin typeface="+mn-lt"/>
              </a:rPr>
              <a:t>Entrega:</a:t>
            </a:r>
            <a:r>
              <a:rPr lang="pt-BR" sz="3600" dirty="0">
                <a:solidFill>
                  <a:srgbClr val="000066"/>
                </a:solidFill>
                <a:latin typeface="+mn-lt"/>
              </a:rPr>
              <a:t> Deve ser um substantivo. </a:t>
            </a:r>
            <a:br>
              <a:rPr lang="pt-BR" sz="3600" dirty="0">
                <a:solidFill>
                  <a:srgbClr val="000066"/>
                </a:solidFill>
                <a:latin typeface="+mn-lt"/>
              </a:rPr>
            </a:br>
            <a:r>
              <a:rPr lang="pt-BR" sz="3600" dirty="0">
                <a:solidFill>
                  <a:srgbClr val="000066"/>
                </a:solidFill>
                <a:latin typeface="+mn-lt"/>
              </a:rPr>
              <a:t>Ex.: Projeto Básico, Projeto Executivo, Protótipo</a:t>
            </a:r>
          </a:p>
          <a:p>
            <a:pPr>
              <a:lnSpc>
                <a:spcPct val="90000"/>
              </a:lnSpc>
              <a:spcBef>
                <a:spcPct val="20000"/>
              </a:spcBef>
              <a:buFont typeface="Arial" charset="0"/>
              <a:buChar char="•"/>
            </a:pPr>
            <a:endParaRPr lang="pt-BR" sz="3600" dirty="0">
              <a:solidFill>
                <a:srgbClr val="000066"/>
              </a:solidFill>
              <a:latin typeface="+mn-lt"/>
            </a:endParaRPr>
          </a:p>
          <a:p>
            <a:pPr>
              <a:lnSpc>
                <a:spcPct val="90000"/>
              </a:lnSpc>
              <a:spcBef>
                <a:spcPct val="20000"/>
              </a:spcBef>
              <a:buFont typeface="Arial" charset="0"/>
              <a:buChar char="•"/>
            </a:pPr>
            <a:r>
              <a:rPr lang="pt-BR" sz="3600" b="1" dirty="0">
                <a:solidFill>
                  <a:srgbClr val="000066"/>
                </a:solidFill>
                <a:latin typeface="+mn-lt"/>
              </a:rPr>
              <a:t>Tarefa:</a:t>
            </a:r>
            <a:r>
              <a:rPr lang="pt-BR" sz="3600" dirty="0">
                <a:solidFill>
                  <a:srgbClr val="000066"/>
                </a:solidFill>
                <a:latin typeface="+mn-lt"/>
              </a:rPr>
              <a:t> Deve começar com verbo no infinitivo. </a:t>
            </a:r>
            <a:br>
              <a:rPr lang="pt-BR" sz="3600" dirty="0">
                <a:solidFill>
                  <a:srgbClr val="000066"/>
                </a:solidFill>
                <a:latin typeface="+mn-lt"/>
              </a:rPr>
            </a:br>
            <a:r>
              <a:rPr lang="pt-BR" sz="3600" dirty="0">
                <a:solidFill>
                  <a:srgbClr val="000066"/>
                </a:solidFill>
                <a:latin typeface="+mn-lt"/>
              </a:rPr>
              <a:t>Ex.: Elaborar planta de situação, Verificar .....; Dimensionar, Testar......</a:t>
            </a:r>
          </a:p>
          <a:p>
            <a:pPr>
              <a:lnSpc>
                <a:spcPct val="90000"/>
              </a:lnSpc>
              <a:spcBef>
                <a:spcPct val="20000"/>
              </a:spcBef>
              <a:buFont typeface="Arial" charset="0"/>
              <a:buChar char="•"/>
            </a:pPr>
            <a:endParaRPr lang="pt-BR" sz="3600" dirty="0">
              <a:solidFill>
                <a:srgbClr val="000066"/>
              </a:solidFill>
              <a:latin typeface="+mn-lt"/>
            </a:endParaRPr>
          </a:p>
          <a:p>
            <a:pPr>
              <a:lnSpc>
                <a:spcPct val="90000"/>
              </a:lnSpc>
              <a:spcBef>
                <a:spcPct val="20000"/>
              </a:spcBef>
              <a:buFont typeface="Arial" charset="0"/>
              <a:buChar char="•"/>
            </a:pPr>
            <a:r>
              <a:rPr lang="pt-BR" sz="3600" b="1" dirty="0">
                <a:solidFill>
                  <a:srgbClr val="000066"/>
                </a:solidFill>
                <a:latin typeface="+mn-lt"/>
              </a:rPr>
              <a:t>Marco:</a:t>
            </a:r>
            <a:r>
              <a:rPr lang="pt-BR" sz="3600" dirty="0">
                <a:solidFill>
                  <a:srgbClr val="000066"/>
                </a:solidFill>
                <a:latin typeface="+mn-lt"/>
              </a:rPr>
              <a:t> Deve ser um substantivo + verbo no passado. </a:t>
            </a:r>
            <a:br>
              <a:rPr lang="pt-BR" sz="3600" dirty="0">
                <a:solidFill>
                  <a:srgbClr val="000066"/>
                </a:solidFill>
                <a:latin typeface="+mn-lt"/>
              </a:rPr>
            </a:br>
            <a:r>
              <a:rPr lang="pt-BR" sz="3600" dirty="0">
                <a:solidFill>
                  <a:srgbClr val="000066"/>
                </a:solidFill>
                <a:latin typeface="+mn-lt"/>
              </a:rPr>
              <a:t>Ex. Projeto básico concluído; Protótipo entregue.</a:t>
            </a:r>
          </a:p>
        </p:txBody>
      </p:sp>
      <p:sp>
        <p:nvSpPr>
          <p:cNvPr id="5" name="Título 1">
            <a:extLst>
              <a:ext uri="{FF2B5EF4-FFF2-40B4-BE49-F238E27FC236}">
                <a16:creationId xmlns:a16="http://schemas.microsoft.com/office/drawing/2014/main" id="{7C005AF1-F07E-4D59-ADC5-92C47B041647}"/>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4051016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ítulo 1"/>
          <p:cNvSpPr>
            <a:spLocks noGrp="1"/>
          </p:cNvSpPr>
          <p:nvPr>
            <p:ph type="title"/>
          </p:nvPr>
        </p:nvSpPr>
        <p:spPr>
          <a:xfrm>
            <a:off x="84344" y="1057353"/>
            <a:ext cx="11050242" cy="1059135"/>
          </a:xfrm>
        </p:spPr>
        <p:txBody>
          <a:bodyPr>
            <a:normAutofit/>
          </a:bodyPr>
          <a:lstStyle/>
          <a:p>
            <a:pPr lvl="0"/>
            <a:r>
              <a:rPr lang="pt-BR" sz="4000" dirty="0">
                <a:solidFill>
                  <a:srgbClr val="000066"/>
                </a:solidFill>
                <a:latin typeface="+mn-lt"/>
                <a:cs typeface="Arial" panose="020B0604020202020204" pitchFamily="34" charset="0"/>
              </a:rPr>
              <a:t>Marcos (</a:t>
            </a:r>
            <a:r>
              <a:rPr lang="pt-BR" sz="4000" i="1" dirty="0" err="1">
                <a:solidFill>
                  <a:srgbClr val="000066"/>
                </a:solidFill>
                <a:latin typeface="+mn-lt"/>
                <a:cs typeface="Arial" panose="020B0604020202020204" pitchFamily="34" charset="0"/>
              </a:rPr>
              <a:t>Milestones</a:t>
            </a:r>
            <a:r>
              <a:rPr lang="pt-BR" sz="4000" dirty="0">
                <a:solidFill>
                  <a:srgbClr val="000066"/>
                </a:solidFill>
                <a:latin typeface="+mn-lt"/>
                <a:cs typeface="Arial" panose="020B0604020202020204" pitchFamily="34" charset="0"/>
              </a:rPr>
              <a:t>)</a:t>
            </a:r>
          </a:p>
        </p:txBody>
      </p:sp>
      <p:sp>
        <p:nvSpPr>
          <p:cNvPr id="7" name="Espaço Reservado para Conteúdo 2"/>
          <p:cNvSpPr>
            <a:spLocks noGrp="1"/>
          </p:cNvSpPr>
          <p:nvPr>
            <p:ph sz="quarter" idx="10"/>
          </p:nvPr>
        </p:nvSpPr>
        <p:spPr>
          <a:xfrm>
            <a:off x="269268" y="1687116"/>
            <a:ext cx="13177464" cy="7668852"/>
          </a:xfrm>
          <a:prstGeom prst="rect">
            <a:avLst/>
          </a:prstGeom>
          <a:noFill/>
          <a:ln>
            <a:noFill/>
          </a:ln>
        </p:spPr>
        <p:txBody>
          <a:bodyPr anchor="ctr"/>
          <a:lstStyle/>
          <a:p>
            <a:r>
              <a:rPr lang="pt-BR" sz="3200" dirty="0">
                <a:solidFill>
                  <a:srgbClr val="000066"/>
                </a:solidFill>
                <a:latin typeface="+mn-lt"/>
                <a:cs typeface="Arial" panose="020B0604020202020204" pitchFamily="34" charset="0"/>
              </a:rPr>
              <a:t>Um marco é evento significativo do projeto, </a:t>
            </a:r>
            <a:r>
              <a:rPr lang="pt-BR" sz="3200" u="sng" dirty="0">
                <a:solidFill>
                  <a:srgbClr val="000066"/>
                </a:solidFill>
                <a:latin typeface="+mn-lt"/>
                <a:cs typeface="Arial" panose="020B0604020202020204" pitchFamily="34" charset="0"/>
              </a:rPr>
              <a:t>usualmente</a:t>
            </a:r>
            <a:r>
              <a:rPr lang="pt-BR" sz="3200" dirty="0">
                <a:solidFill>
                  <a:srgbClr val="000066"/>
                </a:solidFill>
                <a:latin typeface="+mn-lt"/>
                <a:cs typeface="Arial" panose="020B0604020202020204" pitchFamily="34" charset="0"/>
              </a:rPr>
              <a:t> representando a entrega de um dos </a:t>
            </a:r>
            <a:r>
              <a:rPr lang="pt-BR" sz="3200" b="1" i="1" dirty="0" err="1">
                <a:solidFill>
                  <a:srgbClr val="000066"/>
                </a:solidFill>
                <a:latin typeface="+mn-lt"/>
                <a:cs typeface="Arial" panose="020B0604020202020204" pitchFamily="34" charset="0"/>
              </a:rPr>
              <a:t>deliverables</a:t>
            </a:r>
            <a:r>
              <a:rPr lang="pt-BR" sz="3200" b="1" i="1" dirty="0">
                <a:solidFill>
                  <a:srgbClr val="000066"/>
                </a:solidFill>
                <a:latin typeface="+mn-lt"/>
                <a:cs typeface="Arial" panose="020B0604020202020204" pitchFamily="34" charset="0"/>
              </a:rPr>
              <a:t> </a:t>
            </a:r>
            <a:r>
              <a:rPr lang="pt-BR" sz="3200" dirty="0">
                <a:solidFill>
                  <a:srgbClr val="000066"/>
                </a:solidFill>
                <a:latin typeface="+mn-lt"/>
                <a:cs typeface="Arial" panose="020B0604020202020204" pitchFamily="34" charset="0"/>
              </a:rPr>
              <a:t>principais, conclusão de etapas ou outros momentos importantes no cronograma.</a:t>
            </a:r>
          </a:p>
          <a:p>
            <a:r>
              <a:rPr lang="pt-BR" sz="3200" dirty="0">
                <a:solidFill>
                  <a:srgbClr val="000066"/>
                </a:solidFill>
                <a:latin typeface="+mn-lt"/>
                <a:cs typeface="Arial" panose="020B0604020202020204" pitchFamily="34" charset="0"/>
              </a:rPr>
              <a:t>Também são usados para representar </a:t>
            </a:r>
            <a:r>
              <a:rPr lang="pt-BR" sz="3200" u="sng" dirty="0">
                <a:solidFill>
                  <a:srgbClr val="000066"/>
                </a:solidFill>
                <a:latin typeface="+mn-lt"/>
                <a:cs typeface="Arial" panose="020B0604020202020204" pitchFamily="34" charset="0"/>
              </a:rPr>
              <a:t>premissas</a:t>
            </a:r>
            <a:r>
              <a:rPr lang="pt-BR" sz="3200" dirty="0">
                <a:solidFill>
                  <a:srgbClr val="000066"/>
                </a:solidFill>
                <a:latin typeface="+mn-lt"/>
                <a:cs typeface="Arial" panose="020B0604020202020204" pitchFamily="34" charset="0"/>
              </a:rPr>
              <a:t> ou </a:t>
            </a:r>
            <a:r>
              <a:rPr lang="pt-BR" sz="3200" u="sng" dirty="0">
                <a:solidFill>
                  <a:srgbClr val="000066"/>
                </a:solidFill>
                <a:latin typeface="+mn-lt"/>
                <a:cs typeface="Arial" panose="020B0604020202020204" pitchFamily="34" charset="0"/>
              </a:rPr>
              <a:t>restrições</a:t>
            </a:r>
            <a:r>
              <a:rPr lang="pt-BR" sz="3200" dirty="0">
                <a:solidFill>
                  <a:srgbClr val="000066"/>
                </a:solidFill>
                <a:latin typeface="+mn-lt"/>
                <a:cs typeface="Arial" panose="020B0604020202020204" pitchFamily="34" charset="0"/>
              </a:rPr>
              <a:t>.</a:t>
            </a:r>
          </a:p>
          <a:p>
            <a:r>
              <a:rPr lang="pt-BR" sz="3200" dirty="0">
                <a:solidFill>
                  <a:srgbClr val="000066"/>
                </a:solidFill>
                <a:latin typeface="+mn-lt"/>
                <a:cs typeface="Arial" panose="020B0604020202020204" pitchFamily="34" charset="0"/>
              </a:rPr>
              <a:t>São </a:t>
            </a:r>
            <a:r>
              <a:rPr lang="pt-BR" sz="3200" u="sng" dirty="0">
                <a:solidFill>
                  <a:srgbClr val="000066"/>
                </a:solidFill>
                <a:latin typeface="+mn-lt"/>
                <a:cs typeface="Arial" panose="020B0604020202020204" pitchFamily="34" charset="0"/>
              </a:rPr>
              <a:t>normalmente</a:t>
            </a:r>
            <a:r>
              <a:rPr lang="pt-BR" sz="3200" dirty="0">
                <a:solidFill>
                  <a:srgbClr val="000066"/>
                </a:solidFill>
                <a:latin typeface="+mn-lt"/>
                <a:cs typeface="Arial" panose="020B0604020202020204" pitchFamily="34" charset="0"/>
              </a:rPr>
              <a:t> representados como não tendo duração, recursos ou custo.</a:t>
            </a:r>
          </a:p>
          <a:p>
            <a:r>
              <a:rPr lang="pt-BR" sz="3200" dirty="0">
                <a:solidFill>
                  <a:srgbClr val="000066"/>
                </a:solidFill>
                <a:latin typeface="+mn-lt"/>
                <a:cs typeface="Arial" panose="020B0604020202020204" pitchFamily="34" charset="0"/>
              </a:rPr>
              <a:t>Lista de marcos contém:</a:t>
            </a:r>
          </a:p>
          <a:p>
            <a:pPr lvl="1"/>
            <a:r>
              <a:rPr lang="pt-BR" sz="3200" b="1" dirty="0">
                <a:solidFill>
                  <a:srgbClr val="000066"/>
                </a:solidFill>
                <a:latin typeface="+mn-lt"/>
                <a:cs typeface="Arial" panose="020B0604020202020204" pitchFamily="34" charset="0"/>
              </a:rPr>
              <a:t>Marcos obrigatórios </a:t>
            </a:r>
            <a:r>
              <a:rPr lang="pt-BR" sz="3200" dirty="0">
                <a:solidFill>
                  <a:srgbClr val="000066"/>
                </a:solidFill>
                <a:latin typeface="+mn-lt"/>
                <a:cs typeface="Arial" panose="020B0604020202020204" pitchFamily="34" charset="0"/>
              </a:rPr>
              <a:t>- exigidos pelo contrato</a:t>
            </a:r>
          </a:p>
          <a:p>
            <a:pPr lvl="1"/>
            <a:r>
              <a:rPr lang="pt-BR" sz="3200" b="1" dirty="0">
                <a:solidFill>
                  <a:srgbClr val="000066"/>
                </a:solidFill>
                <a:latin typeface="+mn-lt"/>
                <a:cs typeface="Arial" panose="020B0604020202020204" pitchFamily="34" charset="0"/>
              </a:rPr>
              <a:t>Marcos opcionais</a:t>
            </a:r>
            <a:r>
              <a:rPr lang="pt-BR" sz="3200" dirty="0">
                <a:solidFill>
                  <a:srgbClr val="000066"/>
                </a:solidFill>
                <a:latin typeface="+mn-lt"/>
                <a:cs typeface="Arial" panose="020B0604020202020204" pitchFamily="34" charset="0"/>
              </a:rPr>
              <a:t> - com base em análise dos requisitos do projeto ou em informações históricas. </a:t>
            </a:r>
            <a:endParaRPr lang="pt-BR" sz="3200" b="1" dirty="0">
              <a:solidFill>
                <a:srgbClr val="000066"/>
              </a:solidFill>
              <a:latin typeface="+mn-lt"/>
              <a:cs typeface="Arial" panose="020B0604020202020204" pitchFamily="34" charset="0"/>
            </a:endParaRPr>
          </a:p>
          <a:p>
            <a:pPr lvl="1"/>
            <a:r>
              <a:rPr lang="pt-BR" sz="3200" b="1" dirty="0">
                <a:solidFill>
                  <a:srgbClr val="000066"/>
                </a:solidFill>
                <a:latin typeface="+mn-lt"/>
                <a:cs typeface="Arial" panose="020B0604020202020204" pitchFamily="34" charset="0"/>
              </a:rPr>
              <a:t>Pontos de controle (opcional) </a:t>
            </a:r>
            <a:r>
              <a:rPr lang="pt-BR" sz="3200" dirty="0">
                <a:solidFill>
                  <a:srgbClr val="000066"/>
                </a:solidFill>
                <a:latin typeface="+mn-lt"/>
                <a:cs typeface="Arial" panose="020B0604020202020204" pitchFamily="34" charset="0"/>
              </a:rPr>
              <a:t>– com base nas entregas principais ou mudanças de fases. </a:t>
            </a:r>
          </a:p>
        </p:txBody>
      </p:sp>
      <p:sp>
        <p:nvSpPr>
          <p:cNvPr id="2" name="CaixaDeTexto 1"/>
          <p:cNvSpPr txBox="1"/>
          <p:nvPr/>
        </p:nvSpPr>
        <p:spPr>
          <a:xfrm>
            <a:off x="1025352" y="9191300"/>
            <a:ext cx="11665296" cy="994322"/>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algn="ctr"/>
            <a:r>
              <a:rPr lang="pt-BR" altLang="zh-CN" sz="3600" dirty="0">
                <a:solidFill>
                  <a:srgbClr val="000066"/>
                </a:solidFill>
                <a:cs typeface="Arial" panose="020B0604020202020204" pitchFamily="34" charset="0"/>
              </a:rPr>
              <a:t>Todo projeto deve ter marco de </a:t>
            </a:r>
            <a:r>
              <a:rPr lang="pt-BR" altLang="zh-CN" sz="3600" u="sng" dirty="0">
                <a:solidFill>
                  <a:srgbClr val="000066"/>
                </a:solidFill>
                <a:cs typeface="Arial" panose="020B0604020202020204" pitchFamily="34" charset="0"/>
              </a:rPr>
              <a:t>início</a:t>
            </a:r>
            <a:r>
              <a:rPr lang="pt-BR" altLang="zh-CN" sz="3600" dirty="0">
                <a:solidFill>
                  <a:srgbClr val="000066"/>
                </a:solidFill>
                <a:cs typeface="Arial" panose="020B0604020202020204" pitchFamily="34" charset="0"/>
              </a:rPr>
              <a:t> e marco de </a:t>
            </a:r>
            <a:r>
              <a:rPr lang="pt-BR" altLang="zh-CN" sz="3600" u="sng" dirty="0">
                <a:solidFill>
                  <a:srgbClr val="000066"/>
                </a:solidFill>
                <a:cs typeface="Arial" panose="020B0604020202020204" pitchFamily="34" charset="0"/>
              </a:rPr>
              <a:t>fim</a:t>
            </a:r>
            <a:r>
              <a:rPr lang="pt-BR" altLang="zh-CN" sz="3600" dirty="0">
                <a:solidFill>
                  <a:srgbClr val="000066"/>
                </a:solidFill>
                <a:cs typeface="Arial" panose="020B0604020202020204" pitchFamily="34" charset="0"/>
              </a:rPr>
              <a:t>.</a:t>
            </a:r>
          </a:p>
        </p:txBody>
      </p:sp>
      <p:sp>
        <p:nvSpPr>
          <p:cNvPr id="8" name="Título 1">
            <a:extLst>
              <a:ext uri="{FF2B5EF4-FFF2-40B4-BE49-F238E27FC236}">
                <a16:creationId xmlns:a16="http://schemas.microsoft.com/office/drawing/2014/main" id="{73BEB638-C8D4-43F0-94C8-64B869CB870C}"/>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110159610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ítulo 1"/>
          <p:cNvSpPr txBox="1">
            <a:spLocks/>
          </p:cNvSpPr>
          <p:nvPr/>
        </p:nvSpPr>
        <p:spPr>
          <a:xfrm>
            <a:off x="160153" y="1180530"/>
            <a:ext cx="10422395" cy="864096"/>
          </a:xfrm>
          <a:prstGeom prst="rect">
            <a:avLst/>
          </a:prstGeom>
        </p:spPr>
        <p:txBody>
          <a:bodyPr>
            <a:normAutofit fontScale="97500"/>
          </a:bodyPr>
          <a:lstStyle/>
          <a:p>
            <a:pPr defTabSz="1371600" fontAlgn="auto">
              <a:spcAft>
                <a:spcPts val="0"/>
              </a:spcAft>
              <a:defRPr/>
            </a:pPr>
            <a:r>
              <a:rPr lang="pt-BR" sz="4200" b="1" dirty="0">
                <a:solidFill>
                  <a:srgbClr val="000066"/>
                </a:solidFill>
                <a:ea typeface="+mj-ea"/>
              </a:rPr>
              <a:t>Planejamento em Ondas Sucessivas</a:t>
            </a:r>
          </a:p>
        </p:txBody>
      </p:sp>
      <p:sp>
        <p:nvSpPr>
          <p:cNvPr id="85" name="Espaço Reservado para Conteúdo 2"/>
          <p:cNvSpPr txBox="1">
            <a:spLocks/>
          </p:cNvSpPr>
          <p:nvPr/>
        </p:nvSpPr>
        <p:spPr>
          <a:xfrm>
            <a:off x="181143" y="1961268"/>
            <a:ext cx="13534857" cy="3564396"/>
          </a:xfrm>
          <a:prstGeom prst="rect">
            <a:avLst/>
          </a:prstGeom>
        </p:spPr>
        <p:txBody>
          <a:bodyPr>
            <a:noAutofit/>
          </a:bodyPr>
          <a:lstStyle/>
          <a:p>
            <a:pPr marL="514350" indent="-514350" defTabSz="1371600" fontAlgn="auto">
              <a:spcBef>
                <a:spcPct val="20000"/>
              </a:spcBef>
              <a:spcAft>
                <a:spcPts val="0"/>
              </a:spcAft>
              <a:buFont typeface="Arial" pitchFamily="34" charset="0"/>
              <a:buChar char="•"/>
              <a:defRPr/>
            </a:pPr>
            <a:r>
              <a:rPr lang="pt-BR" altLang="zh-CN" sz="2850" dirty="0">
                <a:solidFill>
                  <a:srgbClr val="000066"/>
                </a:solidFill>
              </a:rPr>
              <a:t>Planejamento com </a:t>
            </a:r>
            <a:r>
              <a:rPr lang="pt-BR" altLang="zh-CN" sz="2850" u="sng" dirty="0">
                <a:solidFill>
                  <a:srgbClr val="000066"/>
                </a:solidFill>
              </a:rPr>
              <a:t>elaboração progressiva</a:t>
            </a:r>
          </a:p>
          <a:p>
            <a:pPr marL="514350" indent="-514350">
              <a:spcBef>
                <a:spcPct val="20000"/>
              </a:spcBef>
              <a:buFont typeface="Arial" pitchFamily="34" charset="0"/>
              <a:buChar char="•"/>
            </a:pPr>
            <a:r>
              <a:rPr lang="pt-BR" altLang="zh-CN" sz="2850" dirty="0">
                <a:solidFill>
                  <a:srgbClr val="000066"/>
                </a:solidFill>
              </a:rPr>
              <a:t>Atividades do cronograma podem aparecer em </a:t>
            </a:r>
            <a:r>
              <a:rPr lang="pt-BR" altLang="zh-CN" sz="2850" u="sng" dirty="0">
                <a:solidFill>
                  <a:srgbClr val="000066"/>
                </a:solidFill>
              </a:rPr>
              <a:t>distintos níveis de detalhe </a:t>
            </a:r>
            <a:r>
              <a:rPr lang="pt-BR" altLang="zh-CN" sz="2850" dirty="0">
                <a:solidFill>
                  <a:srgbClr val="000066"/>
                </a:solidFill>
              </a:rPr>
              <a:t>ao longo do ciclo de vida do projeto.</a:t>
            </a:r>
          </a:p>
          <a:p>
            <a:pPr marL="514350" indent="-514350">
              <a:spcBef>
                <a:spcPct val="20000"/>
              </a:spcBef>
              <a:buFont typeface="Arial" pitchFamily="34" charset="0"/>
              <a:buChar char="•"/>
            </a:pPr>
            <a:r>
              <a:rPr lang="pt-BR" sz="2850" dirty="0">
                <a:solidFill>
                  <a:srgbClr val="000066"/>
                </a:solidFill>
              </a:rPr>
              <a:t>No inicio de cada fase são feitas duas estimativas:</a:t>
            </a:r>
          </a:p>
          <a:p>
            <a:pPr marL="938213" lvl="1" indent="-514350">
              <a:spcBef>
                <a:spcPct val="20000"/>
              </a:spcBef>
              <a:buFont typeface="Calibri" pitchFamily="34" charset="0"/>
              <a:buChar char="–"/>
            </a:pPr>
            <a:r>
              <a:rPr lang="pt-BR" sz="2700" dirty="0">
                <a:solidFill>
                  <a:srgbClr val="000066"/>
                </a:solidFill>
              </a:rPr>
              <a:t>Um planejamento detalhado da próxima fase (curto prazo ).</a:t>
            </a:r>
          </a:p>
          <a:p>
            <a:pPr marL="938213" lvl="1" indent="-514350">
              <a:spcBef>
                <a:spcPct val="20000"/>
              </a:spcBef>
              <a:buFont typeface="Calibri" pitchFamily="34" charset="0"/>
              <a:buChar char="–"/>
            </a:pPr>
            <a:r>
              <a:rPr lang="pt-BR" sz="2700" dirty="0">
                <a:solidFill>
                  <a:srgbClr val="000066"/>
                </a:solidFill>
              </a:rPr>
              <a:t>Um planejamento em níveis altos da EAP para o resto do projeto (longo prazo).</a:t>
            </a:r>
          </a:p>
          <a:p>
            <a:pPr marL="514350" indent="-514350" defTabSz="1371600" fontAlgn="auto">
              <a:spcBef>
                <a:spcPct val="20000"/>
              </a:spcBef>
              <a:spcAft>
                <a:spcPts val="0"/>
              </a:spcAft>
              <a:buFont typeface="Arial" pitchFamily="34" charset="0"/>
              <a:buChar char="•"/>
              <a:defRPr/>
            </a:pPr>
            <a:endParaRPr lang="pt-BR" sz="2850" dirty="0">
              <a:solidFill>
                <a:srgbClr val="000066"/>
              </a:solidFill>
            </a:endParaRPr>
          </a:p>
        </p:txBody>
      </p:sp>
      <p:grpSp>
        <p:nvGrpSpPr>
          <p:cNvPr id="63" name="Grupo 62"/>
          <p:cNvGrpSpPr/>
          <p:nvPr/>
        </p:nvGrpSpPr>
        <p:grpSpPr>
          <a:xfrm>
            <a:off x="513703" y="5634047"/>
            <a:ext cx="11735953" cy="4261982"/>
            <a:chOff x="107504" y="3331940"/>
            <a:chExt cx="8035418" cy="3288652"/>
          </a:xfrm>
        </p:grpSpPr>
        <p:sp>
          <p:nvSpPr>
            <p:cNvPr id="64" name="Retângulo 63"/>
            <p:cNvSpPr/>
            <p:nvPr/>
          </p:nvSpPr>
          <p:spPr>
            <a:xfrm>
              <a:off x="107504" y="3331940"/>
              <a:ext cx="7576390" cy="10822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rgbClr val="000066"/>
                </a:solidFill>
                <a:latin typeface="Arial" panose="020B0604020202020204" pitchFamily="34" charset="0"/>
                <a:cs typeface="Arial" panose="020B0604020202020204" pitchFamily="34" charset="0"/>
              </a:endParaRPr>
            </a:p>
          </p:txBody>
        </p:sp>
        <p:sp>
          <p:nvSpPr>
            <p:cNvPr id="65" name="Rectangle 52"/>
            <p:cNvSpPr>
              <a:spLocks noChangeArrowheads="1"/>
            </p:cNvSpPr>
            <p:nvPr/>
          </p:nvSpPr>
          <p:spPr bwMode="auto">
            <a:xfrm>
              <a:off x="157276" y="3368134"/>
              <a:ext cx="1757362" cy="13657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6" name="Rectangle 53"/>
            <p:cNvSpPr>
              <a:spLocks noChangeArrowheads="1"/>
            </p:cNvSpPr>
            <p:nvPr/>
          </p:nvSpPr>
          <p:spPr bwMode="auto">
            <a:xfrm>
              <a:off x="4349863" y="3915847"/>
              <a:ext cx="1046162" cy="13657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7" name="Rectangle 54"/>
            <p:cNvSpPr>
              <a:spLocks noChangeArrowheads="1"/>
            </p:cNvSpPr>
            <p:nvPr/>
          </p:nvSpPr>
          <p:spPr bwMode="auto">
            <a:xfrm>
              <a:off x="5396026" y="4190408"/>
              <a:ext cx="1573212" cy="13657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8" name="Line 55"/>
            <p:cNvSpPr>
              <a:spLocks noChangeShapeType="1"/>
            </p:cNvSpPr>
            <p:nvPr/>
          </p:nvSpPr>
          <p:spPr bwMode="auto">
            <a:xfrm>
              <a:off x="4349863" y="3779271"/>
              <a:ext cx="1587" cy="136576"/>
            </a:xfrm>
            <a:prstGeom prst="line">
              <a:avLst/>
            </a:prstGeom>
            <a:noFill/>
            <a:ln w="9525">
              <a:solidFill>
                <a:schemeClr val="tx1"/>
              </a:solidFill>
              <a:round/>
              <a:headEnd/>
              <a:tailEnd type="triangle" w="med" len="me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9" name="Line 56"/>
            <p:cNvSpPr>
              <a:spLocks noChangeShapeType="1"/>
            </p:cNvSpPr>
            <p:nvPr/>
          </p:nvSpPr>
          <p:spPr bwMode="auto">
            <a:xfrm>
              <a:off x="5396026" y="4052423"/>
              <a:ext cx="1587" cy="137984"/>
            </a:xfrm>
            <a:prstGeom prst="line">
              <a:avLst/>
            </a:prstGeom>
            <a:noFill/>
            <a:ln w="9525">
              <a:solidFill>
                <a:schemeClr val="tx1"/>
              </a:solidFill>
              <a:round/>
              <a:headEnd/>
              <a:tailEnd type="triangle" w="med" len="me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0" name="Rectangle 58"/>
            <p:cNvSpPr>
              <a:spLocks noChangeArrowheads="1"/>
            </p:cNvSpPr>
            <p:nvPr/>
          </p:nvSpPr>
          <p:spPr bwMode="auto">
            <a:xfrm>
              <a:off x="1913051" y="3648327"/>
              <a:ext cx="2463800" cy="12953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1" name="Line 59"/>
            <p:cNvSpPr>
              <a:spLocks noChangeShapeType="1"/>
            </p:cNvSpPr>
            <p:nvPr/>
          </p:nvSpPr>
          <p:spPr bwMode="auto">
            <a:xfrm>
              <a:off x="1913051" y="3504710"/>
              <a:ext cx="1587" cy="137984"/>
            </a:xfrm>
            <a:prstGeom prst="line">
              <a:avLst/>
            </a:prstGeom>
            <a:noFill/>
            <a:ln w="9525">
              <a:solidFill>
                <a:schemeClr val="tx1"/>
              </a:solidFill>
              <a:round/>
              <a:headEnd/>
              <a:tailEnd type="triangle" w="med" len="me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2" name="Rectangle 80"/>
            <p:cNvSpPr>
              <a:spLocks noChangeArrowheads="1"/>
            </p:cNvSpPr>
            <p:nvPr/>
          </p:nvSpPr>
          <p:spPr bwMode="auto">
            <a:xfrm>
              <a:off x="172351" y="3779271"/>
              <a:ext cx="1550200" cy="569972"/>
            </a:xfrm>
            <a:prstGeom prst="rect">
              <a:avLst/>
            </a:prstGeom>
            <a:noFill/>
            <a:ln w="12700">
              <a:noFill/>
              <a:miter lim="800000"/>
              <a:headEnd/>
              <a:tailEnd/>
            </a:ln>
          </p:spPr>
          <p:txBody>
            <a:bodyPr wrap="square">
              <a:spAutoFit/>
            </a:bodyPr>
            <a:lstStyle/>
            <a:p>
              <a:pPr algn="ctr"/>
              <a:r>
                <a:rPr lang="pt-BR" sz="2100" b="1" dirty="0">
                  <a:solidFill>
                    <a:srgbClr val="000066"/>
                  </a:solidFill>
                </a:rPr>
                <a:t>Planejamento Original</a:t>
              </a:r>
            </a:p>
          </p:txBody>
        </p:sp>
        <p:sp>
          <p:nvSpPr>
            <p:cNvPr id="73" name="Rectangle 81"/>
            <p:cNvSpPr>
              <a:spLocks noChangeArrowheads="1"/>
            </p:cNvSpPr>
            <p:nvPr/>
          </p:nvSpPr>
          <p:spPr bwMode="auto">
            <a:xfrm>
              <a:off x="208046" y="6246085"/>
              <a:ext cx="1298622" cy="356232"/>
            </a:xfrm>
            <a:prstGeom prst="rect">
              <a:avLst/>
            </a:prstGeom>
            <a:noFill/>
            <a:ln w="12700">
              <a:noFill/>
              <a:miter lim="800000"/>
              <a:headEnd/>
              <a:tailEnd/>
            </a:ln>
          </p:spPr>
          <p:txBody>
            <a:bodyPr wrap="none">
              <a:spAutoFit/>
            </a:bodyPr>
            <a:lstStyle/>
            <a:p>
              <a:pPr algn="ctr"/>
              <a:r>
                <a:rPr lang="pt-BR" sz="2400" b="1" dirty="0">
                  <a:solidFill>
                    <a:srgbClr val="000066"/>
                  </a:solidFill>
                </a:rPr>
                <a:t>Projeto </a:t>
              </a:r>
              <a:r>
                <a:rPr lang="pt-BR" sz="2100" b="1" dirty="0">
                  <a:solidFill>
                    <a:srgbClr val="000066"/>
                  </a:solidFill>
                </a:rPr>
                <a:t>Real</a:t>
              </a:r>
            </a:p>
          </p:txBody>
        </p:sp>
        <p:sp>
          <p:nvSpPr>
            <p:cNvPr id="74" name="AutoShape 82"/>
            <p:cNvSpPr>
              <a:spLocks noChangeArrowheads="1"/>
            </p:cNvSpPr>
            <p:nvPr/>
          </p:nvSpPr>
          <p:spPr bwMode="auto">
            <a:xfrm>
              <a:off x="4541950" y="3385124"/>
              <a:ext cx="3303802" cy="684290"/>
            </a:xfrm>
            <a:prstGeom prst="roundRect">
              <a:avLst/>
            </a:prstGeom>
            <a:noFill/>
            <a:ln>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nchor="ctr"/>
            <a:lstStyle/>
            <a:p>
              <a:pPr algn="ctr"/>
              <a:r>
                <a:rPr lang="pt-BR" sz="2400" dirty="0">
                  <a:solidFill>
                    <a:srgbClr val="000066"/>
                  </a:solidFill>
                  <a:latin typeface="Arial" panose="020B0604020202020204" pitchFamily="34" charset="0"/>
                  <a:cs typeface="Arial" panose="020B0604020202020204" pitchFamily="34" charset="0"/>
                </a:rPr>
                <a:t>O planejamento da própria fase pode ser </a:t>
              </a:r>
              <a:r>
                <a:rPr lang="pt-BR" sz="2400" b="1" dirty="0">
                  <a:solidFill>
                    <a:srgbClr val="000066"/>
                  </a:solidFill>
                  <a:latin typeface="Arial" panose="020B0604020202020204" pitchFamily="34" charset="0"/>
                  <a:cs typeface="Arial" panose="020B0604020202020204" pitchFamily="34" charset="0"/>
                </a:rPr>
                <a:t>refeito</a:t>
              </a:r>
            </a:p>
          </p:txBody>
        </p:sp>
        <p:sp>
          <p:nvSpPr>
            <p:cNvPr id="75" name="Rectangle 15"/>
            <p:cNvSpPr>
              <a:spLocks noChangeArrowheads="1"/>
            </p:cNvSpPr>
            <p:nvPr/>
          </p:nvSpPr>
          <p:spPr bwMode="auto">
            <a:xfrm>
              <a:off x="1913840" y="4809343"/>
              <a:ext cx="2463011" cy="138155"/>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76" name="Rectangle 63"/>
            <p:cNvSpPr>
              <a:spLocks noChangeArrowheads="1"/>
            </p:cNvSpPr>
            <p:nvPr/>
          </p:nvSpPr>
          <p:spPr bwMode="auto">
            <a:xfrm>
              <a:off x="4427983" y="5121760"/>
              <a:ext cx="969629" cy="145429"/>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77" name="Rectangle 64"/>
            <p:cNvSpPr>
              <a:spLocks noChangeArrowheads="1"/>
            </p:cNvSpPr>
            <p:nvPr/>
          </p:nvSpPr>
          <p:spPr bwMode="auto">
            <a:xfrm>
              <a:off x="5396025" y="5420840"/>
              <a:ext cx="1573213" cy="14897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78" name="Line 66"/>
            <p:cNvSpPr>
              <a:spLocks noChangeShapeType="1"/>
            </p:cNvSpPr>
            <p:nvPr/>
          </p:nvSpPr>
          <p:spPr bwMode="auto">
            <a:xfrm>
              <a:off x="5410166" y="5229200"/>
              <a:ext cx="1546" cy="152874"/>
            </a:xfrm>
            <a:prstGeom prst="line">
              <a:avLst/>
            </a:prstGeom>
            <a:ln>
              <a:headEnd/>
              <a:tailEnd type="triangle" w="med" len="med"/>
            </a:ln>
          </p:spPr>
          <p:style>
            <a:lnRef idx="2">
              <a:schemeClr val="accent6"/>
            </a:lnRef>
            <a:fillRef idx="0">
              <a:schemeClr val="accent6"/>
            </a:fillRef>
            <a:effectRef idx="1">
              <a:schemeClr val="accent6"/>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9" name="Retângulo 78"/>
            <p:cNvSpPr/>
            <p:nvPr/>
          </p:nvSpPr>
          <p:spPr>
            <a:xfrm>
              <a:off x="107504" y="4444524"/>
              <a:ext cx="7576390" cy="2176068"/>
            </a:xfrm>
            <a:prstGeom prst="rect">
              <a:avLst/>
            </a:prstGeom>
            <a:effectLst/>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rgbClr val="000066"/>
                </a:solidFill>
                <a:latin typeface="Arial" panose="020B0604020202020204" pitchFamily="34" charset="0"/>
                <a:cs typeface="Arial" panose="020B0604020202020204" pitchFamily="34" charset="0"/>
              </a:endParaRPr>
            </a:p>
          </p:txBody>
        </p:sp>
        <p:cxnSp>
          <p:nvCxnSpPr>
            <p:cNvPr id="81" name="Straight Arrow Connector 79"/>
            <p:cNvCxnSpPr>
              <a:endCxn id="118" idx="1"/>
            </p:cNvCxnSpPr>
            <p:nvPr/>
          </p:nvCxnSpPr>
          <p:spPr>
            <a:xfrm>
              <a:off x="4349863" y="3984135"/>
              <a:ext cx="670051" cy="1208177"/>
            </a:xfrm>
            <a:prstGeom prst="straightConnector1">
              <a:avLst/>
            </a:prstGeom>
            <a:ln>
              <a:solidFill>
                <a:srgbClr val="769535"/>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89" name="Straight Arrow Connector 81"/>
            <p:cNvCxnSpPr/>
            <p:nvPr/>
          </p:nvCxnSpPr>
          <p:spPr>
            <a:xfrm>
              <a:off x="5397613" y="3984135"/>
              <a:ext cx="321165" cy="1245065"/>
            </a:xfrm>
            <a:prstGeom prst="straightConnector1">
              <a:avLst/>
            </a:prstGeom>
            <a:ln>
              <a:solidFill>
                <a:srgbClr val="769535"/>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100" name="Straight Arrow Connector 85"/>
            <p:cNvCxnSpPr>
              <a:endCxn id="119" idx="3"/>
            </p:cNvCxnSpPr>
            <p:nvPr/>
          </p:nvCxnSpPr>
          <p:spPr>
            <a:xfrm>
              <a:off x="6969238" y="4258696"/>
              <a:ext cx="575553" cy="1235464"/>
            </a:xfrm>
            <a:prstGeom prst="straightConnector1">
              <a:avLst/>
            </a:prstGeom>
            <a:ln>
              <a:solidFill>
                <a:srgbClr val="2C5D98"/>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01" name="Rectangle 9"/>
            <p:cNvSpPr>
              <a:spLocks noChangeArrowheads="1"/>
            </p:cNvSpPr>
            <p:nvPr/>
          </p:nvSpPr>
          <p:spPr bwMode="auto">
            <a:xfrm>
              <a:off x="151969" y="4490298"/>
              <a:ext cx="1484312" cy="153987"/>
            </a:xfrm>
            <a:prstGeom prst="rect">
              <a:avLst/>
            </a:prstGeom>
            <a:gradFill rotWithShape="0">
              <a:gsLst>
                <a:gs pos="0">
                  <a:schemeClr val="accent2"/>
                </a:gs>
                <a:gs pos="50000">
                  <a:schemeClr val="hlink"/>
                </a:gs>
                <a:gs pos="100000">
                  <a:schemeClr val="accent2"/>
                </a:gs>
              </a:gsLst>
              <a:lin ang="0" scaled="1"/>
            </a:gradFill>
            <a:ln w="9525">
              <a:solidFill>
                <a:schemeClr val="accent2"/>
              </a:solidFill>
              <a:miter lim="800000"/>
              <a:headEnd/>
              <a:tailEnd/>
            </a:ln>
            <a:effectLst/>
          </p:spPr>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02" name="Rectangle 14"/>
            <p:cNvSpPr>
              <a:spLocks noChangeArrowheads="1"/>
            </p:cNvSpPr>
            <p:nvPr/>
          </p:nvSpPr>
          <p:spPr bwMode="auto">
            <a:xfrm>
              <a:off x="151969" y="4490298"/>
              <a:ext cx="1755775" cy="153987"/>
            </a:xfrm>
            <a:prstGeom prst="rect">
              <a:avLst/>
            </a:prstGeom>
            <a:gradFill rotWithShape="0">
              <a:gsLst>
                <a:gs pos="0">
                  <a:schemeClr val="accent2"/>
                </a:gs>
                <a:gs pos="50000">
                  <a:schemeClr val="hlink"/>
                </a:gs>
                <a:gs pos="100000">
                  <a:schemeClr val="accent2"/>
                </a:gs>
              </a:gsLst>
              <a:lin ang="0" scaled="1"/>
            </a:gradFill>
            <a:ln w="9525">
              <a:solidFill>
                <a:schemeClr val="accent2"/>
              </a:solidFill>
              <a:miter lim="800000"/>
              <a:headEnd/>
              <a:tailEnd/>
            </a:ln>
            <a:effectLst/>
          </p:spPr>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03" name="Rectangle 15"/>
            <p:cNvSpPr>
              <a:spLocks noChangeArrowheads="1"/>
            </p:cNvSpPr>
            <p:nvPr/>
          </p:nvSpPr>
          <p:spPr bwMode="auto">
            <a:xfrm>
              <a:off x="1907744" y="4806210"/>
              <a:ext cx="3095162" cy="147638"/>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4" name="Line 16"/>
            <p:cNvSpPr>
              <a:spLocks noChangeShapeType="1"/>
            </p:cNvSpPr>
            <p:nvPr/>
          </p:nvSpPr>
          <p:spPr bwMode="auto">
            <a:xfrm>
              <a:off x="1907744" y="4644285"/>
              <a:ext cx="1587" cy="155575"/>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5" name="Rectangle 18"/>
            <p:cNvSpPr>
              <a:spLocks noChangeArrowheads="1"/>
            </p:cNvSpPr>
            <p:nvPr/>
          </p:nvSpPr>
          <p:spPr bwMode="auto">
            <a:xfrm>
              <a:off x="151969" y="4490298"/>
              <a:ext cx="1755775" cy="153987"/>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6" name="Line 19"/>
            <p:cNvSpPr>
              <a:spLocks noChangeShapeType="1"/>
            </p:cNvSpPr>
            <p:nvPr/>
          </p:nvSpPr>
          <p:spPr bwMode="auto">
            <a:xfrm>
              <a:off x="1907744" y="4644285"/>
              <a:ext cx="1587" cy="155575"/>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8" name="Rectangle 20"/>
            <p:cNvSpPr>
              <a:spLocks noChangeArrowheads="1"/>
            </p:cNvSpPr>
            <p:nvPr/>
          </p:nvSpPr>
          <p:spPr bwMode="auto">
            <a:xfrm>
              <a:off x="151969" y="4947498"/>
              <a:ext cx="381000"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9" name="Rectangle 21"/>
            <p:cNvSpPr>
              <a:spLocks noChangeArrowheads="1"/>
            </p:cNvSpPr>
            <p:nvPr/>
          </p:nvSpPr>
          <p:spPr bwMode="auto">
            <a:xfrm>
              <a:off x="532969" y="5191973"/>
              <a:ext cx="693737"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0" name="Rectangle 22"/>
            <p:cNvSpPr>
              <a:spLocks noChangeArrowheads="1"/>
            </p:cNvSpPr>
            <p:nvPr/>
          </p:nvSpPr>
          <p:spPr bwMode="auto">
            <a:xfrm>
              <a:off x="1226706" y="5434860"/>
              <a:ext cx="268287"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1" name="Rectangle 23"/>
            <p:cNvSpPr>
              <a:spLocks noChangeArrowheads="1"/>
            </p:cNvSpPr>
            <p:nvPr/>
          </p:nvSpPr>
          <p:spPr bwMode="auto">
            <a:xfrm>
              <a:off x="1494994" y="5679335"/>
              <a:ext cx="403225"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2" name="Line 24"/>
            <p:cNvSpPr>
              <a:spLocks noChangeShapeType="1"/>
            </p:cNvSpPr>
            <p:nvPr/>
          </p:nvSpPr>
          <p:spPr bwMode="auto">
            <a:xfrm>
              <a:off x="532969" y="5068148"/>
              <a:ext cx="0" cy="123825"/>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3" name="Line 25"/>
            <p:cNvSpPr>
              <a:spLocks noChangeShapeType="1"/>
            </p:cNvSpPr>
            <p:nvPr/>
          </p:nvSpPr>
          <p:spPr bwMode="auto">
            <a:xfrm>
              <a:off x="1226706" y="5312623"/>
              <a:ext cx="0" cy="122237"/>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4" name="Line 26"/>
            <p:cNvSpPr>
              <a:spLocks noChangeShapeType="1"/>
            </p:cNvSpPr>
            <p:nvPr/>
          </p:nvSpPr>
          <p:spPr bwMode="auto">
            <a:xfrm>
              <a:off x="1494994" y="5555510"/>
              <a:ext cx="0" cy="123825"/>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6" name="Line 31"/>
            <p:cNvSpPr>
              <a:spLocks noChangeShapeType="1"/>
            </p:cNvSpPr>
            <p:nvPr/>
          </p:nvSpPr>
          <p:spPr bwMode="auto">
            <a:xfrm>
              <a:off x="1907744" y="4649048"/>
              <a:ext cx="0" cy="1117600"/>
            </a:xfrm>
            <a:prstGeom prst="line">
              <a:avLst/>
            </a:prstGeom>
            <a:gradFill>
              <a:gsLst>
                <a:gs pos="0">
                  <a:srgbClr val="9B2D2A"/>
                </a:gs>
                <a:gs pos="80000">
                  <a:srgbClr val="9B2D2A"/>
                </a:gs>
                <a:gs pos="100000">
                  <a:srgbClr val="9B2D2A"/>
                </a:gs>
              </a:gsLst>
            </a:gra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7" name="Line 32"/>
            <p:cNvSpPr>
              <a:spLocks noChangeShapeType="1"/>
            </p:cNvSpPr>
            <p:nvPr/>
          </p:nvSpPr>
          <p:spPr bwMode="auto">
            <a:xfrm>
              <a:off x="151969" y="4553798"/>
              <a:ext cx="0" cy="481012"/>
            </a:xfrm>
            <a:prstGeom prst="line">
              <a:avLst/>
            </a:prstGeom>
            <a:noFill/>
            <a:ln w="12700">
              <a:solidFill>
                <a:schemeClr val="tx1"/>
              </a:solidFill>
              <a:prstDash val="dash"/>
              <a:round/>
              <a:headEnd/>
              <a:tailEn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8" name="Rectangle 63"/>
            <p:cNvSpPr>
              <a:spLocks noChangeArrowheads="1"/>
            </p:cNvSpPr>
            <p:nvPr/>
          </p:nvSpPr>
          <p:spPr bwMode="auto">
            <a:xfrm>
              <a:off x="5019914" y="5117435"/>
              <a:ext cx="698864" cy="149754"/>
            </a:xfrm>
            <a:prstGeom prst="rect">
              <a:avLst/>
            </a:prstGeom>
            <a:gradFill>
              <a:gsLst>
                <a:gs pos="0">
                  <a:srgbClr val="769535"/>
                </a:gs>
                <a:gs pos="80000">
                  <a:srgbClr val="769535"/>
                </a:gs>
                <a:gs pos="100000">
                  <a:srgbClr val="769535"/>
                </a:gs>
              </a:gsLst>
            </a:gradFill>
            <a:ln>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19" name="Rectangle 64"/>
            <p:cNvSpPr>
              <a:spLocks noChangeArrowheads="1"/>
            </p:cNvSpPr>
            <p:nvPr/>
          </p:nvSpPr>
          <p:spPr bwMode="auto">
            <a:xfrm>
              <a:off x="5731147" y="5418503"/>
              <a:ext cx="1813644" cy="151314"/>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21" name="Line 65"/>
            <p:cNvSpPr>
              <a:spLocks noChangeShapeType="1"/>
            </p:cNvSpPr>
            <p:nvPr/>
          </p:nvSpPr>
          <p:spPr bwMode="auto">
            <a:xfrm>
              <a:off x="5039048" y="4966121"/>
              <a:ext cx="1546" cy="151314"/>
            </a:xfrm>
            <a:prstGeom prst="line">
              <a:avLst/>
            </a:prstGeom>
            <a:ln>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5" name="Line 66"/>
            <p:cNvSpPr>
              <a:spLocks noChangeShapeType="1"/>
            </p:cNvSpPr>
            <p:nvPr/>
          </p:nvSpPr>
          <p:spPr bwMode="auto">
            <a:xfrm>
              <a:off x="5731147" y="5265629"/>
              <a:ext cx="1546" cy="152874"/>
            </a:xfrm>
            <a:prstGeom prst="line">
              <a:avLst/>
            </a:prstGeom>
            <a:ln>
              <a:headEnd/>
              <a:tailEnd type="triangle" w="med" len="med"/>
            </a:ln>
          </p:spPr>
          <p:style>
            <a:lnRef idx="2">
              <a:schemeClr val="accent3"/>
            </a:lnRef>
            <a:fillRef idx="0">
              <a:schemeClr val="accent3"/>
            </a:fillRef>
            <a:effectRef idx="1">
              <a:schemeClr val="accent3"/>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7" name="Line 78"/>
            <p:cNvSpPr>
              <a:spLocks noChangeShapeType="1"/>
            </p:cNvSpPr>
            <p:nvPr/>
          </p:nvSpPr>
          <p:spPr bwMode="auto">
            <a:xfrm>
              <a:off x="5016422" y="4935562"/>
              <a:ext cx="0" cy="1528879"/>
            </a:xfrm>
            <a:prstGeom prst="line">
              <a:avLst/>
            </a:prstGeom>
            <a:noFill/>
            <a:ln w="12700">
              <a:solidFill>
                <a:schemeClr val="tx1"/>
              </a:solidFill>
              <a:prstDash val="dash"/>
              <a:round/>
              <a:headEnd/>
              <a:tailEn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8" name="Rectangle 20"/>
            <p:cNvSpPr>
              <a:spLocks noChangeArrowheads="1"/>
            </p:cNvSpPr>
            <p:nvPr/>
          </p:nvSpPr>
          <p:spPr bwMode="auto">
            <a:xfrm>
              <a:off x="1909331" y="5043215"/>
              <a:ext cx="774624"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9" name="Rectangle 21"/>
            <p:cNvSpPr>
              <a:spLocks noChangeArrowheads="1"/>
            </p:cNvSpPr>
            <p:nvPr/>
          </p:nvSpPr>
          <p:spPr bwMode="auto">
            <a:xfrm>
              <a:off x="2313757" y="5679335"/>
              <a:ext cx="986768"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0" name="Rectangle 23"/>
            <p:cNvSpPr>
              <a:spLocks noChangeArrowheads="1"/>
            </p:cNvSpPr>
            <p:nvPr/>
          </p:nvSpPr>
          <p:spPr bwMode="auto">
            <a:xfrm>
              <a:off x="3288000" y="5991958"/>
              <a:ext cx="403225"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1" name="Line 24"/>
            <p:cNvSpPr>
              <a:spLocks noChangeShapeType="1"/>
            </p:cNvSpPr>
            <p:nvPr/>
          </p:nvSpPr>
          <p:spPr bwMode="auto">
            <a:xfrm>
              <a:off x="2692568" y="5137998"/>
              <a:ext cx="0" cy="123825"/>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2" name="Line 25"/>
            <p:cNvSpPr>
              <a:spLocks noChangeShapeType="1"/>
            </p:cNvSpPr>
            <p:nvPr/>
          </p:nvSpPr>
          <p:spPr bwMode="auto">
            <a:xfrm>
              <a:off x="2313458" y="5586328"/>
              <a:ext cx="0" cy="122237"/>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3" name="Line 26"/>
            <p:cNvSpPr>
              <a:spLocks noChangeShapeType="1"/>
            </p:cNvSpPr>
            <p:nvPr/>
          </p:nvSpPr>
          <p:spPr bwMode="auto">
            <a:xfrm>
              <a:off x="3706872" y="6077569"/>
              <a:ext cx="0" cy="123825"/>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4" name="Rectangle 23"/>
            <p:cNvSpPr>
              <a:spLocks noChangeArrowheads="1"/>
            </p:cNvSpPr>
            <p:nvPr/>
          </p:nvSpPr>
          <p:spPr bwMode="auto">
            <a:xfrm>
              <a:off x="2683955" y="5246322"/>
              <a:ext cx="616570" cy="124244"/>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5" name="Rectangle 23"/>
            <p:cNvSpPr>
              <a:spLocks noChangeArrowheads="1"/>
            </p:cNvSpPr>
            <p:nvPr/>
          </p:nvSpPr>
          <p:spPr bwMode="auto">
            <a:xfrm>
              <a:off x="1909331" y="5465678"/>
              <a:ext cx="403225"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6" name="Rectangle 23"/>
            <p:cNvSpPr>
              <a:spLocks noChangeArrowheads="1"/>
            </p:cNvSpPr>
            <p:nvPr/>
          </p:nvSpPr>
          <p:spPr bwMode="auto">
            <a:xfrm>
              <a:off x="3691225" y="6185758"/>
              <a:ext cx="680319"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7" name="Line 24"/>
            <p:cNvSpPr>
              <a:spLocks noChangeShapeType="1"/>
            </p:cNvSpPr>
            <p:nvPr/>
          </p:nvSpPr>
          <p:spPr bwMode="auto">
            <a:xfrm>
              <a:off x="3322114" y="5339610"/>
              <a:ext cx="0" cy="654847"/>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8" name="Line 24"/>
            <p:cNvSpPr>
              <a:spLocks noChangeShapeType="1"/>
            </p:cNvSpPr>
            <p:nvPr/>
          </p:nvSpPr>
          <p:spPr bwMode="auto">
            <a:xfrm>
              <a:off x="3252586" y="5822543"/>
              <a:ext cx="0" cy="169415"/>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9" name="Rectangle 23"/>
            <p:cNvSpPr>
              <a:spLocks noChangeArrowheads="1"/>
            </p:cNvSpPr>
            <p:nvPr/>
          </p:nvSpPr>
          <p:spPr bwMode="auto">
            <a:xfrm>
              <a:off x="4398532" y="6404116"/>
              <a:ext cx="626343" cy="151314"/>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40" name="Line 12"/>
            <p:cNvSpPr>
              <a:spLocks noChangeShapeType="1"/>
            </p:cNvSpPr>
            <p:nvPr/>
          </p:nvSpPr>
          <p:spPr bwMode="auto">
            <a:xfrm flipH="1">
              <a:off x="4346143" y="6246084"/>
              <a:ext cx="12700" cy="218358"/>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cxnSp>
          <p:nvCxnSpPr>
            <p:cNvPr id="141" name="Straight Arrow Connector 79"/>
            <p:cNvCxnSpPr>
              <a:endCxn id="119" idx="1"/>
            </p:cNvCxnSpPr>
            <p:nvPr/>
          </p:nvCxnSpPr>
          <p:spPr>
            <a:xfrm>
              <a:off x="5396026" y="4258696"/>
              <a:ext cx="335121" cy="1235464"/>
            </a:xfrm>
            <a:prstGeom prst="straightConnector1">
              <a:avLst/>
            </a:prstGeom>
            <a:ln>
              <a:solidFill>
                <a:srgbClr val="2C5D98"/>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42" name="AutoShape 82"/>
            <p:cNvSpPr>
              <a:spLocks noChangeArrowheads="1"/>
            </p:cNvSpPr>
            <p:nvPr/>
          </p:nvSpPr>
          <p:spPr bwMode="auto">
            <a:xfrm>
              <a:off x="4949774" y="5693661"/>
              <a:ext cx="3193148" cy="885056"/>
            </a:xfrm>
            <a:prstGeom prst="roundRect">
              <a:avLst/>
            </a:prstGeom>
            <a:noFill/>
            <a:ln>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nchor="ctr"/>
            <a:lstStyle/>
            <a:p>
              <a:pPr algn="ctr"/>
              <a:r>
                <a:rPr lang="pt-BR" sz="2400" dirty="0">
                  <a:solidFill>
                    <a:srgbClr val="000066"/>
                  </a:solidFill>
                  <a:latin typeface="Arial" panose="020B0604020202020204" pitchFamily="34" charset="0"/>
                  <a:cs typeface="Arial" panose="020B0604020202020204" pitchFamily="34" charset="0"/>
                </a:rPr>
                <a:t>A cada fase,</a:t>
              </a:r>
            </a:p>
            <a:p>
              <a:pPr algn="ctr"/>
              <a:r>
                <a:rPr lang="pt-BR" sz="2400" dirty="0">
                  <a:solidFill>
                    <a:srgbClr val="000066"/>
                  </a:solidFill>
                  <a:latin typeface="Arial" panose="020B0604020202020204" pitchFamily="34" charset="0"/>
                  <a:cs typeface="Arial" panose="020B0604020202020204" pitchFamily="34" charset="0"/>
                </a:rPr>
                <a:t>uma decisão de </a:t>
              </a:r>
            </a:p>
            <a:p>
              <a:pPr algn="ctr"/>
              <a:r>
                <a:rPr lang="pt-BR" sz="2400" b="1" dirty="0">
                  <a:solidFill>
                    <a:srgbClr val="000066"/>
                  </a:solidFill>
                  <a:latin typeface="Arial" panose="020B0604020202020204" pitchFamily="34" charset="0"/>
                  <a:cs typeface="Arial" panose="020B0604020202020204" pitchFamily="34" charset="0"/>
                </a:rPr>
                <a:t>parada</a:t>
              </a:r>
              <a:r>
                <a:rPr lang="pt-BR" sz="2400" dirty="0">
                  <a:solidFill>
                    <a:srgbClr val="000066"/>
                  </a:solidFill>
                  <a:latin typeface="Arial" panose="020B0604020202020204" pitchFamily="34" charset="0"/>
                  <a:cs typeface="Arial" panose="020B0604020202020204" pitchFamily="34" charset="0"/>
                </a:rPr>
                <a:t> pode ser tomada</a:t>
              </a:r>
            </a:p>
          </p:txBody>
        </p:sp>
      </p:grpSp>
      <p:sp>
        <p:nvSpPr>
          <p:cNvPr id="60" name="Título 1">
            <a:extLst>
              <a:ext uri="{FF2B5EF4-FFF2-40B4-BE49-F238E27FC236}">
                <a16:creationId xmlns:a16="http://schemas.microsoft.com/office/drawing/2014/main" id="{3E5D55A8-56C5-456F-B621-2FA2E86301AA}"/>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322700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341383" y="1399084"/>
            <a:ext cx="12565289" cy="7416824"/>
          </a:xfrm>
          <a:effectLst/>
        </p:spPr>
        <p:txBody>
          <a:bodyPr>
            <a:normAutofit/>
          </a:bodyPr>
          <a:lstStyle/>
          <a:p>
            <a:pPr marL="0" indent="0" algn="just">
              <a:lnSpc>
                <a:spcPct val="120000"/>
              </a:lnSpc>
              <a:spcBef>
                <a:spcPts val="450"/>
              </a:spcBef>
              <a:spcAft>
                <a:spcPts val="450"/>
              </a:spcAft>
              <a:buNone/>
            </a:pPr>
            <a:r>
              <a:rPr lang="pt-BR" sz="4200" dirty="0">
                <a:solidFill>
                  <a:srgbClr val="000066"/>
                </a:solidFill>
                <a:latin typeface="+mn-lt"/>
                <a:cs typeface="Arial" panose="020B0604020202020204" pitchFamily="34" charset="0"/>
              </a:rPr>
              <a:t>“É o processo de identificação e documentação dos relacionamentos entre as atividades do projeto” (PMBOK®, </a:t>
            </a:r>
            <a:r>
              <a:rPr lang="pt-BR" sz="4200" i="1" dirty="0">
                <a:solidFill>
                  <a:srgbClr val="000066"/>
                </a:solidFill>
                <a:latin typeface="+mn-lt"/>
                <a:cs typeface="Arial" panose="020B0604020202020204" pitchFamily="34" charset="0"/>
              </a:rPr>
              <a:t>6th </a:t>
            </a:r>
            <a:r>
              <a:rPr lang="pt-BR" sz="4200" i="1" dirty="0" err="1">
                <a:solidFill>
                  <a:srgbClr val="000066"/>
                </a:solidFill>
                <a:latin typeface="+mn-lt"/>
                <a:cs typeface="Arial" panose="020B0604020202020204" pitchFamily="34" charset="0"/>
              </a:rPr>
              <a:t>edition</a:t>
            </a:r>
            <a:r>
              <a:rPr lang="pt-BR" sz="4200" dirty="0">
                <a:solidFill>
                  <a:srgbClr val="000066"/>
                </a:solidFill>
                <a:latin typeface="+mn-lt"/>
                <a:cs typeface="Arial" panose="020B0604020202020204" pitchFamily="34" charset="0"/>
              </a:rPr>
              <a:t>)</a:t>
            </a:r>
          </a:p>
          <a:p>
            <a:pPr marL="0" indent="0" algn="just">
              <a:lnSpc>
                <a:spcPct val="120000"/>
              </a:lnSpc>
              <a:spcBef>
                <a:spcPts val="450"/>
              </a:spcBef>
              <a:spcAft>
                <a:spcPts val="450"/>
              </a:spcAft>
              <a:buNone/>
            </a:pPr>
            <a:endParaRPr lang="pt-BR" sz="4200" dirty="0">
              <a:solidFill>
                <a:srgbClr val="000066"/>
              </a:solidFill>
              <a:latin typeface="+mn-lt"/>
              <a:cs typeface="Arial" panose="020B0604020202020204" pitchFamily="34" charset="0"/>
            </a:endParaRPr>
          </a:p>
        </p:txBody>
      </p:sp>
      <p:sp>
        <p:nvSpPr>
          <p:cNvPr id="7" name="CaixaDeTexto 6"/>
          <p:cNvSpPr txBox="1"/>
          <p:nvPr/>
        </p:nvSpPr>
        <p:spPr>
          <a:xfrm>
            <a:off x="177902" y="4288965"/>
            <a:ext cx="12728770" cy="3652282"/>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300" b="1" dirty="0">
                <a:solidFill>
                  <a:srgbClr val="000066"/>
                </a:solidFill>
                <a:cs typeface="Arial" panose="020B0604020202020204" pitchFamily="34" charset="0"/>
              </a:rPr>
              <a:t>Aspectos importantes:</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Determina a forma de condução do projeto. </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É a base para o cálculo de cronograma para os </a:t>
            </a:r>
            <a:r>
              <a:rPr lang="pt-BR" sz="3300" b="1" dirty="0" err="1">
                <a:solidFill>
                  <a:srgbClr val="000066"/>
                </a:solidFill>
                <a:cs typeface="Arial" panose="020B0604020202020204" pitchFamily="34" charset="0"/>
              </a:rPr>
              <a:t>SWs</a:t>
            </a:r>
            <a:r>
              <a:rPr lang="pt-BR" sz="3300" b="1" dirty="0">
                <a:solidFill>
                  <a:srgbClr val="000066"/>
                </a:solidFill>
                <a:cs typeface="Arial" panose="020B0604020202020204" pitchFamily="34" charset="0"/>
              </a:rPr>
              <a:t> de GP.</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Necessita conhecimento técnico do produto do projeto para confecção.</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Deve exprimir a realidade lógica do processo de execução.</a:t>
            </a:r>
          </a:p>
        </p:txBody>
      </p:sp>
      <p:graphicFrame>
        <p:nvGraphicFramePr>
          <p:cNvPr id="11" name="Diagrama 10">
            <a:extLst>
              <a:ext uri="{FF2B5EF4-FFF2-40B4-BE49-F238E27FC236}">
                <a16:creationId xmlns:a16="http://schemas.microsoft.com/office/drawing/2014/main" id="{7097A217-3602-4D57-9F53-2AD2C8E9177E}"/>
              </a:ext>
            </a:extLst>
          </p:cNvPr>
          <p:cNvGraphicFramePr/>
          <p:nvPr>
            <p:extLst>
              <p:ext uri="{D42A27DB-BD31-4B8C-83A1-F6EECF244321}">
                <p14:modId xmlns:p14="http://schemas.microsoft.com/office/powerpoint/2010/main" val="3069270761"/>
              </p:ext>
            </p:extLst>
          </p:nvPr>
        </p:nvGraphicFramePr>
        <p:xfrm>
          <a:off x="-2755068" y="8458404"/>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ítulo 1">
            <a:extLst>
              <a:ext uri="{FF2B5EF4-FFF2-40B4-BE49-F238E27FC236}">
                <a16:creationId xmlns:a16="http://schemas.microsoft.com/office/drawing/2014/main" id="{BA3ADD60-9BB1-431F-993C-A2C5D7D08FEC}"/>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220906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Mini CV do Professor</a:t>
            </a:r>
          </a:p>
        </p:txBody>
      </p:sp>
      <p:sp>
        <p:nvSpPr>
          <p:cNvPr id="9" name="Espaço Reservado para Texto 8"/>
          <p:cNvSpPr>
            <a:spLocks noGrp="1"/>
          </p:cNvSpPr>
          <p:nvPr>
            <p:ph type="body" sz="quarter" idx="13"/>
          </p:nvPr>
        </p:nvSpPr>
        <p:spPr>
          <a:xfrm>
            <a:off x="0" y="1470968"/>
            <a:ext cx="12877929" cy="8816032"/>
          </a:xfrm>
        </p:spPr>
        <p:txBody>
          <a:bodyPr>
            <a:normAutofit fontScale="77500" lnSpcReduction="20000"/>
          </a:bodyPr>
          <a:lstStyle/>
          <a:p>
            <a:pPr algn="just">
              <a:lnSpc>
                <a:spcPct val="170000"/>
              </a:lnSpc>
              <a:spcBef>
                <a:spcPts val="1200"/>
              </a:spcBef>
              <a:spcAft>
                <a:spcPts val="0"/>
              </a:spcAft>
            </a:pPr>
            <a:r>
              <a:rPr lang="pt-BR" altLang="pt-BR" sz="3300" dirty="0"/>
              <a:t>Leonardo Vasconcelos é mestre em Economia Empresarial pela Universidade Cândido Mendes (RJ) e pós-graduado em Gerenciamento de Projetos pela Universidade Federal do Rio de Janeiro (UFRJ). Possui certificações </a:t>
            </a:r>
            <a:r>
              <a:rPr lang="pt-BR" altLang="pt-BR" sz="3300" i="1" dirty="0"/>
              <a:t>PMP (Project Management Professional), PRINCE2® </a:t>
            </a:r>
            <a:r>
              <a:rPr lang="pt-BR" altLang="pt-BR" sz="3300" i="1" dirty="0" err="1"/>
              <a:t>Practitioner</a:t>
            </a:r>
            <a:r>
              <a:rPr lang="pt-BR" altLang="pt-BR" sz="3300" i="1" dirty="0"/>
              <a:t>, PSM I (Professional Scrum Master), CSM® (</a:t>
            </a:r>
            <a:r>
              <a:rPr lang="pt-BR" altLang="pt-BR" sz="3300" i="1" dirty="0" err="1"/>
              <a:t>Certified</a:t>
            </a:r>
            <a:r>
              <a:rPr lang="pt-BR" altLang="pt-BR" sz="3300" i="1" dirty="0"/>
              <a:t> Scrum Master) e CSPO® (</a:t>
            </a:r>
            <a:r>
              <a:rPr lang="pt-BR" altLang="pt-BR" sz="3300" i="1" dirty="0" err="1"/>
              <a:t>Certified</a:t>
            </a:r>
            <a:r>
              <a:rPr lang="pt-BR" altLang="pt-BR" sz="3300" i="1" dirty="0"/>
              <a:t> </a:t>
            </a:r>
            <a:r>
              <a:rPr lang="pt-BR" altLang="pt-BR" sz="3300" i="1" dirty="0" err="1"/>
              <a:t>Product</a:t>
            </a:r>
            <a:r>
              <a:rPr lang="pt-BR" altLang="pt-BR" sz="3300" i="1" dirty="0"/>
              <a:t> </a:t>
            </a:r>
            <a:r>
              <a:rPr lang="pt-BR" altLang="pt-BR" sz="3300" i="1" dirty="0" err="1"/>
              <a:t>Owner</a:t>
            </a:r>
            <a:r>
              <a:rPr lang="pt-BR" altLang="pt-BR" sz="3300" i="1" dirty="0"/>
              <a:t>).</a:t>
            </a:r>
          </a:p>
          <a:p>
            <a:pPr algn="just">
              <a:lnSpc>
                <a:spcPct val="170000"/>
              </a:lnSpc>
              <a:spcBef>
                <a:spcPts val="1200"/>
              </a:spcBef>
              <a:spcAft>
                <a:spcPts val="0"/>
              </a:spcAft>
            </a:pPr>
            <a:r>
              <a:rPr lang="pt-BR" altLang="pt-BR" sz="3300" dirty="0"/>
              <a:t>Há mais de 20 anos dedica-se a atividades relacionadas à modelagem de processos de negócio, implantação de escritórios de projetos e análise de viabilidade econômico-financeira de projetos. Possui ainda sólida experiência em desenho e implantação de modelos de transformação digital e novos negócios. </a:t>
            </a:r>
          </a:p>
          <a:p>
            <a:pPr algn="just">
              <a:lnSpc>
                <a:spcPct val="170000"/>
              </a:lnSpc>
              <a:spcBef>
                <a:spcPts val="1200"/>
              </a:spcBef>
              <a:spcAft>
                <a:spcPts val="0"/>
              </a:spcAft>
            </a:pPr>
            <a:r>
              <a:rPr lang="pt-BR" altLang="pt-BR" sz="3300" dirty="0"/>
              <a:t>Atualmente é professor do curso de MBA em Gerenciamento de Projetos da Fundação Getúlio Vargas (FGV), consultor empresarial, fundador e sócio de startups do segmento de tecnologia e educação. Possui ainda vasta experiência profissional em grandes empresas nacionais e multinacionais, tais como Petrobras, Vale, Accenture, Citibank, NET, Telefônica, Brasil </a:t>
            </a:r>
            <a:r>
              <a:rPr lang="pt-BR" altLang="pt-BR" sz="3300" dirty="0" err="1"/>
              <a:t>Foods</a:t>
            </a:r>
            <a:r>
              <a:rPr lang="pt-BR" altLang="pt-BR" sz="3300" dirty="0"/>
              <a:t>, Louis Dreyfus Commodities, dentre outras. </a:t>
            </a:r>
            <a:endParaRPr lang="pt-BR" altLang="pt-B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4">
            <a:extLst>
              <a:ext uri="{FF2B5EF4-FFF2-40B4-BE49-F238E27FC236}">
                <a16:creationId xmlns:a16="http://schemas.microsoft.com/office/drawing/2014/main" id="{8BCF2E01-044E-427F-80FF-B7AA54CFF123}"/>
              </a:ext>
            </a:extLst>
          </p:cNvPr>
          <p:cNvGrpSpPr/>
          <p:nvPr/>
        </p:nvGrpSpPr>
        <p:grpSpPr>
          <a:xfrm>
            <a:off x="441078" y="1147056"/>
            <a:ext cx="12853428" cy="2401848"/>
            <a:chOff x="1447800" y="2273300"/>
            <a:chExt cx="4330700" cy="1358900"/>
          </a:xfrm>
        </p:grpSpPr>
        <p:grpSp>
          <p:nvGrpSpPr>
            <p:cNvPr id="5" name="Group 2">
              <a:extLst>
                <a:ext uri="{FF2B5EF4-FFF2-40B4-BE49-F238E27FC236}">
                  <a16:creationId xmlns:a16="http://schemas.microsoft.com/office/drawing/2014/main" id="{42C30EED-B8C1-4BC9-8C3C-8902FB2A4D21}"/>
                </a:ext>
              </a:extLst>
            </p:cNvPr>
            <p:cNvGrpSpPr/>
            <p:nvPr/>
          </p:nvGrpSpPr>
          <p:grpSpPr>
            <a:xfrm>
              <a:off x="1447800" y="2286000"/>
              <a:ext cx="1739900" cy="1333500"/>
              <a:chOff x="727075" y="4641850"/>
              <a:chExt cx="1739900" cy="1333500"/>
            </a:xfrm>
          </p:grpSpPr>
          <p:sp>
            <p:nvSpPr>
              <p:cNvPr id="24" name="Freeform 5">
                <a:extLst>
                  <a:ext uri="{FF2B5EF4-FFF2-40B4-BE49-F238E27FC236}">
                    <a16:creationId xmlns:a16="http://schemas.microsoft.com/office/drawing/2014/main" id="{79FD8ECA-A7C7-4506-AF25-0E519D64C04A}"/>
                  </a:ext>
                </a:extLst>
              </p:cNvPr>
              <p:cNvSpPr>
                <a:spLocks/>
              </p:cNvSpPr>
              <p:nvPr/>
            </p:nvSpPr>
            <p:spPr bwMode="auto">
              <a:xfrm>
                <a:off x="727075" y="4641850"/>
                <a:ext cx="1524000" cy="1333500"/>
              </a:xfrm>
              <a:custGeom>
                <a:avLst/>
                <a:gdLst/>
                <a:ahLst/>
                <a:cxnLst>
                  <a:cxn ang="0">
                    <a:pos x="898" y="670"/>
                  </a:cxn>
                  <a:cxn ang="0">
                    <a:pos x="852" y="702"/>
                  </a:cxn>
                  <a:cxn ang="0">
                    <a:pos x="800" y="726"/>
                  </a:cxn>
                  <a:cxn ang="0">
                    <a:pos x="746" y="742"/>
                  </a:cxn>
                  <a:cxn ang="0">
                    <a:pos x="688" y="746"/>
                  </a:cxn>
                  <a:cxn ang="0">
                    <a:pos x="408" y="746"/>
                  </a:cxn>
                  <a:cxn ang="0">
                    <a:pos x="342" y="740"/>
                  </a:cxn>
                  <a:cxn ang="0">
                    <a:pos x="282" y="720"/>
                  </a:cxn>
                  <a:cxn ang="0">
                    <a:pos x="226" y="690"/>
                  </a:cxn>
                  <a:cxn ang="0">
                    <a:pos x="178" y="650"/>
                  </a:cxn>
                  <a:cxn ang="0">
                    <a:pos x="138" y="602"/>
                  </a:cxn>
                  <a:cxn ang="0">
                    <a:pos x="108" y="548"/>
                  </a:cxn>
                  <a:cxn ang="0">
                    <a:pos x="88" y="486"/>
                  </a:cxn>
                  <a:cxn ang="0">
                    <a:pos x="82" y="420"/>
                  </a:cxn>
                  <a:cxn ang="0">
                    <a:pos x="84" y="386"/>
                  </a:cxn>
                  <a:cxn ang="0">
                    <a:pos x="96" y="322"/>
                  </a:cxn>
                  <a:cxn ang="0">
                    <a:pos x="122" y="264"/>
                  </a:cxn>
                  <a:cxn ang="0">
                    <a:pos x="156" y="212"/>
                  </a:cxn>
                  <a:cxn ang="0">
                    <a:pos x="200" y="168"/>
                  </a:cxn>
                  <a:cxn ang="0">
                    <a:pos x="254" y="132"/>
                  </a:cxn>
                  <a:cxn ang="0">
                    <a:pos x="312" y="108"/>
                  </a:cxn>
                  <a:cxn ang="0">
                    <a:pos x="376" y="96"/>
                  </a:cxn>
                  <a:cxn ang="0">
                    <a:pos x="688" y="94"/>
                  </a:cxn>
                  <a:cxn ang="0">
                    <a:pos x="716" y="94"/>
                  </a:cxn>
                  <a:cxn ang="0">
                    <a:pos x="770" y="104"/>
                  </a:cxn>
                  <a:cxn ang="0">
                    <a:pos x="822" y="122"/>
                  </a:cxn>
                  <a:cxn ang="0">
                    <a:pos x="868" y="148"/>
                  </a:cxn>
                  <a:cxn ang="0">
                    <a:pos x="890" y="164"/>
                  </a:cxn>
                  <a:cxn ang="0">
                    <a:pos x="918" y="126"/>
                  </a:cxn>
                  <a:cxn ang="0">
                    <a:pos x="952" y="92"/>
                  </a:cxn>
                  <a:cxn ang="0">
                    <a:pos x="926" y="72"/>
                  </a:cxn>
                  <a:cxn ang="0">
                    <a:pos x="870" y="38"/>
                  </a:cxn>
                  <a:cxn ang="0">
                    <a:pos x="810" y="14"/>
                  </a:cxn>
                  <a:cxn ang="0">
                    <a:pos x="746" y="2"/>
                  </a:cxn>
                  <a:cxn ang="0">
                    <a:pos x="384" y="0"/>
                  </a:cxn>
                  <a:cxn ang="0">
                    <a:pos x="344" y="2"/>
                  </a:cxn>
                  <a:cxn ang="0">
                    <a:pos x="270" y="18"/>
                  </a:cxn>
                  <a:cxn ang="0">
                    <a:pos x="200" y="50"/>
                  </a:cxn>
                  <a:cxn ang="0">
                    <a:pos x="140" y="96"/>
                  </a:cxn>
                  <a:cxn ang="0">
                    <a:pos x="88" y="152"/>
                  </a:cxn>
                  <a:cxn ang="0">
                    <a:pos x="46" y="220"/>
                  </a:cxn>
                  <a:cxn ang="0">
                    <a:pos x="18" y="296"/>
                  </a:cxn>
                  <a:cxn ang="0">
                    <a:pos x="2" y="378"/>
                  </a:cxn>
                  <a:cxn ang="0">
                    <a:pos x="0" y="420"/>
                  </a:cxn>
                  <a:cxn ang="0">
                    <a:pos x="8" y="504"/>
                  </a:cxn>
                  <a:cxn ang="0">
                    <a:pos x="30" y="584"/>
                  </a:cxn>
                  <a:cxn ang="0">
                    <a:pos x="66" y="654"/>
                  </a:cxn>
                  <a:cxn ang="0">
                    <a:pos x="112" y="716"/>
                  </a:cxn>
                  <a:cxn ang="0">
                    <a:pos x="170" y="768"/>
                  </a:cxn>
                  <a:cxn ang="0">
                    <a:pos x="234" y="806"/>
                  </a:cxn>
                  <a:cxn ang="0">
                    <a:pos x="306" y="832"/>
                  </a:cxn>
                  <a:cxn ang="0">
                    <a:pos x="384" y="840"/>
                  </a:cxn>
                  <a:cxn ang="0">
                    <a:pos x="712" y="840"/>
                  </a:cxn>
                  <a:cxn ang="0">
                    <a:pos x="782" y="834"/>
                  </a:cxn>
                  <a:cxn ang="0">
                    <a:pos x="846" y="814"/>
                  </a:cxn>
                  <a:cxn ang="0">
                    <a:pos x="906" y="782"/>
                  </a:cxn>
                  <a:cxn ang="0">
                    <a:pos x="960" y="740"/>
                  </a:cxn>
                  <a:cxn ang="0">
                    <a:pos x="944" y="724"/>
                  </a:cxn>
                  <a:cxn ang="0">
                    <a:pos x="912" y="690"/>
                  </a:cxn>
                  <a:cxn ang="0">
                    <a:pos x="898" y="670"/>
                  </a:cxn>
                </a:cxnLst>
                <a:rect l="0" t="0" r="r" b="b"/>
                <a:pathLst>
                  <a:path w="960" h="840">
                    <a:moveTo>
                      <a:pt x="898" y="670"/>
                    </a:moveTo>
                    <a:lnTo>
                      <a:pt x="898" y="670"/>
                    </a:lnTo>
                    <a:lnTo>
                      <a:pt x="876" y="686"/>
                    </a:lnTo>
                    <a:lnTo>
                      <a:pt x="852" y="702"/>
                    </a:lnTo>
                    <a:lnTo>
                      <a:pt x="826" y="716"/>
                    </a:lnTo>
                    <a:lnTo>
                      <a:pt x="800" y="726"/>
                    </a:lnTo>
                    <a:lnTo>
                      <a:pt x="774" y="734"/>
                    </a:lnTo>
                    <a:lnTo>
                      <a:pt x="746" y="742"/>
                    </a:lnTo>
                    <a:lnTo>
                      <a:pt x="718" y="746"/>
                    </a:lnTo>
                    <a:lnTo>
                      <a:pt x="688" y="746"/>
                    </a:lnTo>
                    <a:lnTo>
                      <a:pt x="408" y="746"/>
                    </a:lnTo>
                    <a:lnTo>
                      <a:pt x="408" y="746"/>
                    </a:lnTo>
                    <a:lnTo>
                      <a:pt x="376" y="744"/>
                    </a:lnTo>
                    <a:lnTo>
                      <a:pt x="342" y="740"/>
                    </a:lnTo>
                    <a:lnTo>
                      <a:pt x="312" y="732"/>
                    </a:lnTo>
                    <a:lnTo>
                      <a:pt x="282" y="720"/>
                    </a:lnTo>
                    <a:lnTo>
                      <a:pt x="254" y="708"/>
                    </a:lnTo>
                    <a:lnTo>
                      <a:pt x="226" y="690"/>
                    </a:lnTo>
                    <a:lnTo>
                      <a:pt x="200" y="672"/>
                    </a:lnTo>
                    <a:lnTo>
                      <a:pt x="178" y="650"/>
                    </a:lnTo>
                    <a:lnTo>
                      <a:pt x="156" y="628"/>
                    </a:lnTo>
                    <a:lnTo>
                      <a:pt x="138" y="602"/>
                    </a:lnTo>
                    <a:lnTo>
                      <a:pt x="122" y="576"/>
                    </a:lnTo>
                    <a:lnTo>
                      <a:pt x="108" y="548"/>
                    </a:lnTo>
                    <a:lnTo>
                      <a:pt x="96" y="518"/>
                    </a:lnTo>
                    <a:lnTo>
                      <a:pt x="88" y="486"/>
                    </a:lnTo>
                    <a:lnTo>
                      <a:pt x="84" y="454"/>
                    </a:lnTo>
                    <a:lnTo>
                      <a:pt x="82" y="420"/>
                    </a:lnTo>
                    <a:lnTo>
                      <a:pt x="82" y="420"/>
                    </a:lnTo>
                    <a:lnTo>
                      <a:pt x="84" y="386"/>
                    </a:lnTo>
                    <a:lnTo>
                      <a:pt x="88" y="354"/>
                    </a:lnTo>
                    <a:lnTo>
                      <a:pt x="96" y="322"/>
                    </a:lnTo>
                    <a:lnTo>
                      <a:pt x="108" y="292"/>
                    </a:lnTo>
                    <a:lnTo>
                      <a:pt x="122" y="264"/>
                    </a:lnTo>
                    <a:lnTo>
                      <a:pt x="138" y="238"/>
                    </a:lnTo>
                    <a:lnTo>
                      <a:pt x="156" y="212"/>
                    </a:lnTo>
                    <a:lnTo>
                      <a:pt x="178" y="190"/>
                    </a:lnTo>
                    <a:lnTo>
                      <a:pt x="200" y="168"/>
                    </a:lnTo>
                    <a:lnTo>
                      <a:pt x="226" y="150"/>
                    </a:lnTo>
                    <a:lnTo>
                      <a:pt x="254" y="132"/>
                    </a:lnTo>
                    <a:lnTo>
                      <a:pt x="282" y="120"/>
                    </a:lnTo>
                    <a:lnTo>
                      <a:pt x="312" y="108"/>
                    </a:lnTo>
                    <a:lnTo>
                      <a:pt x="342" y="100"/>
                    </a:lnTo>
                    <a:lnTo>
                      <a:pt x="376" y="96"/>
                    </a:lnTo>
                    <a:lnTo>
                      <a:pt x="408" y="94"/>
                    </a:lnTo>
                    <a:lnTo>
                      <a:pt x="688" y="94"/>
                    </a:lnTo>
                    <a:lnTo>
                      <a:pt x="688" y="94"/>
                    </a:lnTo>
                    <a:lnTo>
                      <a:pt x="716" y="94"/>
                    </a:lnTo>
                    <a:lnTo>
                      <a:pt x="744" y="98"/>
                    </a:lnTo>
                    <a:lnTo>
                      <a:pt x="770" y="104"/>
                    </a:lnTo>
                    <a:lnTo>
                      <a:pt x="796" y="112"/>
                    </a:lnTo>
                    <a:lnTo>
                      <a:pt x="822" y="122"/>
                    </a:lnTo>
                    <a:lnTo>
                      <a:pt x="846" y="134"/>
                    </a:lnTo>
                    <a:lnTo>
                      <a:pt x="868" y="148"/>
                    </a:lnTo>
                    <a:lnTo>
                      <a:pt x="890" y="164"/>
                    </a:lnTo>
                    <a:lnTo>
                      <a:pt x="890" y="164"/>
                    </a:lnTo>
                    <a:lnTo>
                      <a:pt x="904" y="144"/>
                    </a:lnTo>
                    <a:lnTo>
                      <a:pt x="918" y="126"/>
                    </a:lnTo>
                    <a:lnTo>
                      <a:pt x="934" y="108"/>
                    </a:lnTo>
                    <a:lnTo>
                      <a:pt x="952" y="92"/>
                    </a:lnTo>
                    <a:lnTo>
                      <a:pt x="952" y="92"/>
                    </a:lnTo>
                    <a:lnTo>
                      <a:pt x="926" y="72"/>
                    </a:lnTo>
                    <a:lnTo>
                      <a:pt x="900" y="54"/>
                    </a:lnTo>
                    <a:lnTo>
                      <a:pt x="870" y="38"/>
                    </a:lnTo>
                    <a:lnTo>
                      <a:pt x="842" y="24"/>
                    </a:lnTo>
                    <a:lnTo>
                      <a:pt x="810" y="14"/>
                    </a:lnTo>
                    <a:lnTo>
                      <a:pt x="778" y="6"/>
                    </a:lnTo>
                    <a:lnTo>
                      <a:pt x="746" y="2"/>
                    </a:lnTo>
                    <a:lnTo>
                      <a:pt x="712" y="0"/>
                    </a:lnTo>
                    <a:lnTo>
                      <a:pt x="384" y="0"/>
                    </a:lnTo>
                    <a:lnTo>
                      <a:pt x="384" y="0"/>
                    </a:lnTo>
                    <a:lnTo>
                      <a:pt x="344" y="2"/>
                    </a:lnTo>
                    <a:lnTo>
                      <a:pt x="306" y="8"/>
                    </a:lnTo>
                    <a:lnTo>
                      <a:pt x="270" y="18"/>
                    </a:lnTo>
                    <a:lnTo>
                      <a:pt x="234" y="34"/>
                    </a:lnTo>
                    <a:lnTo>
                      <a:pt x="200" y="50"/>
                    </a:lnTo>
                    <a:lnTo>
                      <a:pt x="170" y="72"/>
                    </a:lnTo>
                    <a:lnTo>
                      <a:pt x="140" y="96"/>
                    </a:lnTo>
                    <a:lnTo>
                      <a:pt x="112" y="124"/>
                    </a:lnTo>
                    <a:lnTo>
                      <a:pt x="88" y="152"/>
                    </a:lnTo>
                    <a:lnTo>
                      <a:pt x="66" y="186"/>
                    </a:lnTo>
                    <a:lnTo>
                      <a:pt x="46" y="220"/>
                    </a:lnTo>
                    <a:lnTo>
                      <a:pt x="30" y="256"/>
                    </a:lnTo>
                    <a:lnTo>
                      <a:pt x="18" y="296"/>
                    </a:lnTo>
                    <a:lnTo>
                      <a:pt x="8" y="336"/>
                    </a:lnTo>
                    <a:lnTo>
                      <a:pt x="2" y="378"/>
                    </a:lnTo>
                    <a:lnTo>
                      <a:pt x="0" y="420"/>
                    </a:lnTo>
                    <a:lnTo>
                      <a:pt x="0" y="420"/>
                    </a:lnTo>
                    <a:lnTo>
                      <a:pt x="2" y="462"/>
                    </a:lnTo>
                    <a:lnTo>
                      <a:pt x="8" y="504"/>
                    </a:lnTo>
                    <a:lnTo>
                      <a:pt x="18" y="544"/>
                    </a:lnTo>
                    <a:lnTo>
                      <a:pt x="30" y="584"/>
                    </a:lnTo>
                    <a:lnTo>
                      <a:pt x="46" y="620"/>
                    </a:lnTo>
                    <a:lnTo>
                      <a:pt x="66" y="654"/>
                    </a:lnTo>
                    <a:lnTo>
                      <a:pt x="88" y="688"/>
                    </a:lnTo>
                    <a:lnTo>
                      <a:pt x="112" y="716"/>
                    </a:lnTo>
                    <a:lnTo>
                      <a:pt x="140" y="744"/>
                    </a:lnTo>
                    <a:lnTo>
                      <a:pt x="170" y="768"/>
                    </a:lnTo>
                    <a:lnTo>
                      <a:pt x="200" y="790"/>
                    </a:lnTo>
                    <a:lnTo>
                      <a:pt x="234" y="806"/>
                    </a:lnTo>
                    <a:lnTo>
                      <a:pt x="270" y="822"/>
                    </a:lnTo>
                    <a:lnTo>
                      <a:pt x="306" y="832"/>
                    </a:lnTo>
                    <a:lnTo>
                      <a:pt x="344" y="838"/>
                    </a:lnTo>
                    <a:lnTo>
                      <a:pt x="384" y="840"/>
                    </a:lnTo>
                    <a:lnTo>
                      <a:pt x="712" y="840"/>
                    </a:lnTo>
                    <a:lnTo>
                      <a:pt x="712" y="840"/>
                    </a:lnTo>
                    <a:lnTo>
                      <a:pt x="748" y="838"/>
                    </a:lnTo>
                    <a:lnTo>
                      <a:pt x="782" y="834"/>
                    </a:lnTo>
                    <a:lnTo>
                      <a:pt x="814" y="824"/>
                    </a:lnTo>
                    <a:lnTo>
                      <a:pt x="846" y="814"/>
                    </a:lnTo>
                    <a:lnTo>
                      <a:pt x="878" y="800"/>
                    </a:lnTo>
                    <a:lnTo>
                      <a:pt x="906" y="782"/>
                    </a:lnTo>
                    <a:lnTo>
                      <a:pt x="934" y="762"/>
                    </a:lnTo>
                    <a:lnTo>
                      <a:pt x="960" y="740"/>
                    </a:lnTo>
                    <a:lnTo>
                      <a:pt x="960" y="740"/>
                    </a:lnTo>
                    <a:lnTo>
                      <a:pt x="944" y="724"/>
                    </a:lnTo>
                    <a:lnTo>
                      <a:pt x="926" y="708"/>
                    </a:lnTo>
                    <a:lnTo>
                      <a:pt x="912" y="690"/>
                    </a:lnTo>
                    <a:lnTo>
                      <a:pt x="898" y="670"/>
                    </a:lnTo>
                    <a:lnTo>
                      <a:pt x="898" y="670"/>
                    </a:lnTo>
                    <a:close/>
                  </a:path>
                </a:pathLst>
              </a:custGeom>
              <a:solidFill>
                <a:srgbClr val="EEECE1">
                  <a:lumMod val="50000"/>
                </a:srgbClr>
              </a:solidFill>
              <a:ln w="8">
                <a:solidFill>
                  <a:srgbClr val="EEECE1">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5" name="Freeform 9">
                <a:extLst>
                  <a:ext uri="{FF2B5EF4-FFF2-40B4-BE49-F238E27FC236}">
                    <a16:creationId xmlns:a16="http://schemas.microsoft.com/office/drawing/2014/main" id="{7D5B77CF-3445-4E66-8A66-096D7DA3E51D}"/>
                  </a:ext>
                </a:extLst>
              </p:cNvPr>
              <p:cNvSpPr>
                <a:spLocks/>
              </p:cNvSpPr>
              <p:nvPr/>
            </p:nvSpPr>
            <p:spPr bwMode="auto">
              <a:xfrm>
                <a:off x="2128368" y="4787900"/>
                <a:ext cx="196850" cy="219075"/>
              </a:xfrm>
              <a:custGeom>
                <a:avLst/>
                <a:gdLst/>
                <a:ahLst/>
                <a:cxnLst>
                  <a:cxn ang="0">
                    <a:pos x="0" y="72"/>
                  </a:cxn>
                  <a:cxn ang="0">
                    <a:pos x="0" y="72"/>
                  </a:cxn>
                  <a:cxn ang="0">
                    <a:pos x="18" y="88"/>
                  </a:cxn>
                  <a:cxn ang="0">
                    <a:pos x="34" y="104"/>
                  </a:cxn>
                  <a:cxn ang="0">
                    <a:pos x="50" y="120"/>
                  </a:cxn>
                  <a:cxn ang="0">
                    <a:pos x="64" y="138"/>
                  </a:cxn>
                  <a:cxn ang="0">
                    <a:pos x="64" y="138"/>
                  </a:cxn>
                  <a:cxn ang="0">
                    <a:pos x="76" y="120"/>
                  </a:cxn>
                  <a:cxn ang="0">
                    <a:pos x="92" y="102"/>
                  </a:cxn>
                  <a:cxn ang="0">
                    <a:pos x="108" y="86"/>
                  </a:cxn>
                  <a:cxn ang="0">
                    <a:pos x="124" y="70"/>
                  </a:cxn>
                  <a:cxn ang="0">
                    <a:pos x="124" y="70"/>
                  </a:cxn>
                  <a:cxn ang="0">
                    <a:pos x="110" y="50"/>
                  </a:cxn>
                  <a:cxn ang="0">
                    <a:pos x="96" y="32"/>
                  </a:cxn>
                  <a:cxn ang="0">
                    <a:pos x="78" y="16"/>
                  </a:cxn>
                  <a:cxn ang="0">
                    <a:pos x="62" y="0"/>
                  </a:cxn>
                  <a:cxn ang="0">
                    <a:pos x="62" y="0"/>
                  </a:cxn>
                  <a:cxn ang="0">
                    <a:pos x="44" y="16"/>
                  </a:cxn>
                  <a:cxn ang="0">
                    <a:pos x="28" y="34"/>
                  </a:cxn>
                  <a:cxn ang="0">
                    <a:pos x="14" y="52"/>
                  </a:cxn>
                  <a:cxn ang="0">
                    <a:pos x="0" y="72"/>
                  </a:cxn>
                  <a:cxn ang="0">
                    <a:pos x="0" y="72"/>
                  </a:cxn>
                </a:cxnLst>
                <a:rect l="0" t="0" r="r" b="b"/>
                <a:pathLst>
                  <a:path w="124" h="138">
                    <a:moveTo>
                      <a:pt x="0" y="72"/>
                    </a:moveTo>
                    <a:lnTo>
                      <a:pt x="0" y="72"/>
                    </a:lnTo>
                    <a:lnTo>
                      <a:pt x="18" y="88"/>
                    </a:lnTo>
                    <a:lnTo>
                      <a:pt x="34" y="104"/>
                    </a:lnTo>
                    <a:lnTo>
                      <a:pt x="50" y="120"/>
                    </a:lnTo>
                    <a:lnTo>
                      <a:pt x="64" y="138"/>
                    </a:lnTo>
                    <a:lnTo>
                      <a:pt x="64" y="138"/>
                    </a:lnTo>
                    <a:lnTo>
                      <a:pt x="76" y="120"/>
                    </a:lnTo>
                    <a:lnTo>
                      <a:pt x="92" y="102"/>
                    </a:lnTo>
                    <a:lnTo>
                      <a:pt x="108" y="86"/>
                    </a:lnTo>
                    <a:lnTo>
                      <a:pt x="124" y="70"/>
                    </a:lnTo>
                    <a:lnTo>
                      <a:pt x="124" y="70"/>
                    </a:lnTo>
                    <a:lnTo>
                      <a:pt x="110" y="50"/>
                    </a:lnTo>
                    <a:lnTo>
                      <a:pt x="96" y="32"/>
                    </a:lnTo>
                    <a:lnTo>
                      <a:pt x="78" y="16"/>
                    </a:lnTo>
                    <a:lnTo>
                      <a:pt x="62" y="0"/>
                    </a:lnTo>
                    <a:lnTo>
                      <a:pt x="62" y="0"/>
                    </a:lnTo>
                    <a:lnTo>
                      <a:pt x="44" y="16"/>
                    </a:lnTo>
                    <a:lnTo>
                      <a:pt x="28" y="34"/>
                    </a:lnTo>
                    <a:lnTo>
                      <a:pt x="14" y="52"/>
                    </a:lnTo>
                    <a:lnTo>
                      <a:pt x="0" y="72"/>
                    </a:lnTo>
                    <a:lnTo>
                      <a:pt x="0" y="72"/>
                    </a:lnTo>
                    <a:close/>
                  </a:path>
                </a:pathLst>
              </a:custGeom>
              <a:solidFill>
                <a:srgbClr val="EEECE1">
                  <a:lumMod val="50000"/>
                </a:srgbClr>
              </a:solidFill>
              <a:ln w="8">
                <a:solidFill>
                  <a:srgbClr val="EEECE1">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6" name="Freeform 13">
                <a:extLst>
                  <a:ext uri="{FF2B5EF4-FFF2-40B4-BE49-F238E27FC236}">
                    <a16:creationId xmlns:a16="http://schemas.microsoft.com/office/drawing/2014/main" id="{FEB15653-0085-42D4-8C98-C06D2CF71241}"/>
                  </a:ext>
                </a:extLst>
              </p:cNvPr>
              <p:cNvSpPr>
                <a:spLocks/>
              </p:cNvSpPr>
              <p:nvPr/>
            </p:nvSpPr>
            <p:spPr bwMode="auto">
              <a:xfrm>
                <a:off x="2241550" y="4899025"/>
                <a:ext cx="225425" cy="803275"/>
              </a:xfrm>
              <a:custGeom>
                <a:avLst/>
                <a:gdLst/>
                <a:ahLst/>
                <a:cxnLst>
                  <a:cxn ang="0">
                    <a:pos x="60" y="0"/>
                  </a:cxn>
                  <a:cxn ang="0">
                    <a:pos x="60" y="0"/>
                  </a:cxn>
                  <a:cxn ang="0">
                    <a:pos x="44" y="16"/>
                  </a:cxn>
                  <a:cxn ang="0">
                    <a:pos x="28" y="32"/>
                  </a:cxn>
                  <a:cxn ang="0">
                    <a:pos x="12" y="50"/>
                  </a:cxn>
                  <a:cxn ang="0">
                    <a:pos x="0" y="68"/>
                  </a:cxn>
                  <a:cxn ang="0">
                    <a:pos x="0" y="68"/>
                  </a:cxn>
                  <a:cxn ang="0">
                    <a:pos x="12" y="90"/>
                  </a:cxn>
                  <a:cxn ang="0">
                    <a:pos x="24" y="110"/>
                  </a:cxn>
                  <a:cxn ang="0">
                    <a:pos x="36" y="134"/>
                  </a:cxn>
                  <a:cxn ang="0">
                    <a:pos x="44" y="156"/>
                  </a:cxn>
                  <a:cxn ang="0">
                    <a:pos x="50" y="182"/>
                  </a:cxn>
                  <a:cxn ang="0">
                    <a:pos x="56" y="206"/>
                  </a:cxn>
                  <a:cxn ang="0">
                    <a:pos x="58" y="232"/>
                  </a:cxn>
                  <a:cxn ang="0">
                    <a:pos x="60" y="258"/>
                  </a:cxn>
                  <a:cxn ang="0">
                    <a:pos x="60" y="258"/>
                  </a:cxn>
                  <a:cxn ang="0">
                    <a:pos x="58" y="282"/>
                  </a:cxn>
                  <a:cxn ang="0">
                    <a:pos x="56" y="308"/>
                  </a:cxn>
                  <a:cxn ang="0">
                    <a:pos x="52" y="332"/>
                  </a:cxn>
                  <a:cxn ang="0">
                    <a:pos x="46" y="354"/>
                  </a:cxn>
                  <a:cxn ang="0">
                    <a:pos x="38" y="376"/>
                  </a:cxn>
                  <a:cxn ang="0">
                    <a:pos x="28" y="398"/>
                  </a:cxn>
                  <a:cxn ang="0">
                    <a:pos x="18" y="420"/>
                  </a:cxn>
                  <a:cxn ang="0">
                    <a:pos x="4" y="440"/>
                  </a:cxn>
                  <a:cxn ang="0">
                    <a:pos x="4" y="440"/>
                  </a:cxn>
                  <a:cxn ang="0">
                    <a:pos x="18" y="458"/>
                  </a:cxn>
                  <a:cxn ang="0">
                    <a:pos x="34" y="474"/>
                  </a:cxn>
                  <a:cxn ang="0">
                    <a:pos x="50" y="490"/>
                  </a:cxn>
                  <a:cxn ang="0">
                    <a:pos x="68" y="506"/>
                  </a:cxn>
                  <a:cxn ang="0">
                    <a:pos x="68" y="506"/>
                  </a:cxn>
                  <a:cxn ang="0">
                    <a:pos x="84" y="480"/>
                  </a:cxn>
                  <a:cxn ang="0">
                    <a:pos x="100" y="450"/>
                  </a:cxn>
                  <a:cxn ang="0">
                    <a:pos x="112" y="422"/>
                  </a:cxn>
                  <a:cxn ang="0">
                    <a:pos x="122" y="390"/>
                  </a:cxn>
                  <a:cxn ang="0">
                    <a:pos x="130" y="358"/>
                  </a:cxn>
                  <a:cxn ang="0">
                    <a:pos x="136" y="326"/>
                  </a:cxn>
                  <a:cxn ang="0">
                    <a:pos x="140" y="292"/>
                  </a:cxn>
                  <a:cxn ang="0">
                    <a:pos x="142" y="258"/>
                  </a:cxn>
                  <a:cxn ang="0">
                    <a:pos x="142" y="258"/>
                  </a:cxn>
                  <a:cxn ang="0">
                    <a:pos x="140" y="222"/>
                  </a:cxn>
                  <a:cxn ang="0">
                    <a:pos x="136" y="186"/>
                  </a:cxn>
                  <a:cxn ang="0">
                    <a:pos x="130" y="152"/>
                  </a:cxn>
                  <a:cxn ang="0">
                    <a:pos x="120" y="120"/>
                  </a:cxn>
                  <a:cxn ang="0">
                    <a:pos x="108" y="88"/>
                  </a:cxn>
                  <a:cxn ang="0">
                    <a:pos x="94" y="56"/>
                  </a:cxn>
                  <a:cxn ang="0">
                    <a:pos x="78" y="28"/>
                  </a:cxn>
                  <a:cxn ang="0">
                    <a:pos x="60" y="0"/>
                  </a:cxn>
                  <a:cxn ang="0">
                    <a:pos x="60" y="0"/>
                  </a:cxn>
                </a:cxnLst>
                <a:rect l="0" t="0" r="r" b="b"/>
                <a:pathLst>
                  <a:path w="142" h="506">
                    <a:moveTo>
                      <a:pt x="60" y="0"/>
                    </a:moveTo>
                    <a:lnTo>
                      <a:pt x="60" y="0"/>
                    </a:lnTo>
                    <a:lnTo>
                      <a:pt x="44" y="16"/>
                    </a:lnTo>
                    <a:lnTo>
                      <a:pt x="28" y="32"/>
                    </a:lnTo>
                    <a:lnTo>
                      <a:pt x="12" y="50"/>
                    </a:lnTo>
                    <a:lnTo>
                      <a:pt x="0" y="68"/>
                    </a:lnTo>
                    <a:lnTo>
                      <a:pt x="0" y="68"/>
                    </a:lnTo>
                    <a:lnTo>
                      <a:pt x="12" y="90"/>
                    </a:lnTo>
                    <a:lnTo>
                      <a:pt x="24" y="110"/>
                    </a:lnTo>
                    <a:lnTo>
                      <a:pt x="36" y="134"/>
                    </a:lnTo>
                    <a:lnTo>
                      <a:pt x="44" y="156"/>
                    </a:lnTo>
                    <a:lnTo>
                      <a:pt x="50" y="182"/>
                    </a:lnTo>
                    <a:lnTo>
                      <a:pt x="56" y="206"/>
                    </a:lnTo>
                    <a:lnTo>
                      <a:pt x="58" y="232"/>
                    </a:lnTo>
                    <a:lnTo>
                      <a:pt x="60" y="258"/>
                    </a:lnTo>
                    <a:lnTo>
                      <a:pt x="60" y="258"/>
                    </a:lnTo>
                    <a:lnTo>
                      <a:pt x="58" y="282"/>
                    </a:lnTo>
                    <a:lnTo>
                      <a:pt x="56" y="308"/>
                    </a:lnTo>
                    <a:lnTo>
                      <a:pt x="52" y="332"/>
                    </a:lnTo>
                    <a:lnTo>
                      <a:pt x="46" y="354"/>
                    </a:lnTo>
                    <a:lnTo>
                      <a:pt x="38" y="376"/>
                    </a:lnTo>
                    <a:lnTo>
                      <a:pt x="28" y="398"/>
                    </a:lnTo>
                    <a:lnTo>
                      <a:pt x="18" y="420"/>
                    </a:lnTo>
                    <a:lnTo>
                      <a:pt x="4" y="440"/>
                    </a:lnTo>
                    <a:lnTo>
                      <a:pt x="4" y="440"/>
                    </a:lnTo>
                    <a:lnTo>
                      <a:pt x="18" y="458"/>
                    </a:lnTo>
                    <a:lnTo>
                      <a:pt x="34" y="474"/>
                    </a:lnTo>
                    <a:lnTo>
                      <a:pt x="50" y="490"/>
                    </a:lnTo>
                    <a:lnTo>
                      <a:pt x="68" y="506"/>
                    </a:lnTo>
                    <a:lnTo>
                      <a:pt x="68" y="506"/>
                    </a:lnTo>
                    <a:lnTo>
                      <a:pt x="84" y="480"/>
                    </a:lnTo>
                    <a:lnTo>
                      <a:pt x="100" y="450"/>
                    </a:lnTo>
                    <a:lnTo>
                      <a:pt x="112" y="422"/>
                    </a:lnTo>
                    <a:lnTo>
                      <a:pt x="122" y="390"/>
                    </a:lnTo>
                    <a:lnTo>
                      <a:pt x="130" y="358"/>
                    </a:lnTo>
                    <a:lnTo>
                      <a:pt x="136" y="326"/>
                    </a:lnTo>
                    <a:lnTo>
                      <a:pt x="140" y="292"/>
                    </a:lnTo>
                    <a:lnTo>
                      <a:pt x="142" y="258"/>
                    </a:lnTo>
                    <a:lnTo>
                      <a:pt x="142" y="258"/>
                    </a:lnTo>
                    <a:lnTo>
                      <a:pt x="140" y="222"/>
                    </a:lnTo>
                    <a:lnTo>
                      <a:pt x="136" y="186"/>
                    </a:lnTo>
                    <a:lnTo>
                      <a:pt x="130" y="152"/>
                    </a:lnTo>
                    <a:lnTo>
                      <a:pt x="120" y="120"/>
                    </a:lnTo>
                    <a:lnTo>
                      <a:pt x="108" y="88"/>
                    </a:lnTo>
                    <a:lnTo>
                      <a:pt x="94" y="56"/>
                    </a:lnTo>
                    <a:lnTo>
                      <a:pt x="78" y="28"/>
                    </a:lnTo>
                    <a:lnTo>
                      <a:pt x="60" y="0"/>
                    </a:lnTo>
                    <a:lnTo>
                      <a:pt x="60" y="0"/>
                    </a:lnTo>
                    <a:close/>
                  </a:path>
                </a:pathLst>
              </a:custGeom>
              <a:solidFill>
                <a:srgbClr val="EEECE1">
                  <a:lumMod val="50000"/>
                </a:srgbClr>
              </a:solidFill>
              <a:ln w="8">
                <a:no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nvGrpSpPr>
            <p:cNvPr id="6" name="Group 6">
              <a:extLst>
                <a:ext uri="{FF2B5EF4-FFF2-40B4-BE49-F238E27FC236}">
                  <a16:creationId xmlns:a16="http://schemas.microsoft.com/office/drawing/2014/main" id="{1F5E1A64-5DD2-4B29-8B0A-F5DC29FE4715}"/>
                </a:ext>
              </a:extLst>
            </p:cNvPr>
            <p:cNvGrpSpPr/>
            <p:nvPr/>
          </p:nvGrpSpPr>
          <p:grpSpPr>
            <a:xfrm>
              <a:off x="2743200" y="2273300"/>
              <a:ext cx="1739900" cy="1333500"/>
              <a:chOff x="2022475" y="4629150"/>
              <a:chExt cx="1739900" cy="1333500"/>
            </a:xfrm>
          </p:grpSpPr>
          <p:sp>
            <p:nvSpPr>
              <p:cNvPr id="18" name="Freeform 7">
                <a:extLst>
                  <a:ext uri="{FF2B5EF4-FFF2-40B4-BE49-F238E27FC236}">
                    <a16:creationId xmlns:a16="http://schemas.microsoft.com/office/drawing/2014/main" id="{503DD151-59A7-4A9F-B7EF-1391DA0F9C3A}"/>
                  </a:ext>
                </a:extLst>
              </p:cNvPr>
              <p:cNvSpPr>
                <a:spLocks/>
              </p:cNvSpPr>
              <p:nvPr/>
            </p:nvSpPr>
            <p:spPr bwMode="auto">
              <a:xfrm>
                <a:off x="2238375" y="4629150"/>
                <a:ext cx="1314450" cy="276225"/>
              </a:xfrm>
              <a:custGeom>
                <a:avLst/>
                <a:gdLst/>
                <a:ahLst/>
                <a:cxnLst>
                  <a:cxn ang="0">
                    <a:pos x="62" y="170"/>
                  </a:cxn>
                  <a:cxn ang="0">
                    <a:pos x="62" y="170"/>
                  </a:cxn>
                  <a:cxn ang="0">
                    <a:pos x="84" y="154"/>
                  </a:cxn>
                  <a:cxn ang="0">
                    <a:pos x="108" y="138"/>
                  </a:cxn>
                  <a:cxn ang="0">
                    <a:pos x="134" y="124"/>
                  </a:cxn>
                  <a:cxn ang="0">
                    <a:pos x="160" y="114"/>
                  </a:cxn>
                  <a:cxn ang="0">
                    <a:pos x="186" y="106"/>
                  </a:cxn>
                  <a:cxn ang="0">
                    <a:pos x="214" y="98"/>
                  </a:cxn>
                  <a:cxn ang="0">
                    <a:pos x="242" y="94"/>
                  </a:cxn>
                  <a:cxn ang="0">
                    <a:pos x="272" y="94"/>
                  </a:cxn>
                  <a:cxn ang="0">
                    <a:pos x="552" y="94"/>
                  </a:cxn>
                  <a:cxn ang="0">
                    <a:pos x="552" y="94"/>
                  </a:cxn>
                  <a:cxn ang="0">
                    <a:pos x="582" y="94"/>
                  </a:cxn>
                  <a:cxn ang="0">
                    <a:pos x="612" y="100"/>
                  </a:cxn>
                  <a:cxn ang="0">
                    <a:pos x="640" y="106"/>
                  </a:cxn>
                  <a:cxn ang="0">
                    <a:pos x="668" y="114"/>
                  </a:cxn>
                  <a:cxn ang="0">
                    <a:pos x="694" y="126"/>
                  </a:cxn>
                  <a:cxn ang="0">
                    <a:pos x="718" y="140"/>
                  </a:cxn>
                  <a:cxn ang="0">
                    <a:pos x="742" y="156"/>
                  </a:cxn>
                  <a:cxn ang="0">
                    <a:pos x="764" y="174"/>
                  </a:cxn>
                  <a:cxn ang="0">
                    <a:pos x="764" y="174"/>
                  </a:cxn>
                  <a:cxn ang="0">
                    <a:pos x="780" y="154"/>
                  </a:cxn>
                  <a:cxn ang="0">
                    <a:pos x="794" y="136"/>
                  </a:cxn>
                  <a:cxn ang="0">
                    <a:pos x="812" y="120"/>
                  </a:cxn>
                  <a:cxn ang="0">
                    <a:pos x="828" y="104"/>
                  </a:cxn>
                  <a:cxn ang="0">
                    <a:pos x="828" y="104"/>
                  </a:cxn>
                  <a:cxn ang="0">
                    <a:pos x="802" y="82"/>
                  </a:cxn>
                  <a:cxn ang="0">
                    <a:pos x="774" y="60"/>
                  </a:cxn>
                  <a:cxn ang="0">
                    <a:pos x="744" y="42"/>
                  </a:cxn>
                  <a:cxn ang="0">
                    <a:pos x="714" y="28"/>
                  </a:cxn>
                  <a:cxn ang="0">
                    <a:pos x="680" y="16"/>
                  </a:cxn>
                  <a:cxn ang="0">
                    <a:pos x="646" y="8"/>
                  </a:cxn>
                  <a:cxn ang="0">
                    <a:pos x="612" y="2"/>
                  </a:cxn>
                  <a:cxn ang="0">
                    <a:pos x="576" y="0"/>
                  </a:cxn>
                  <a:cxn ang="0">
                    <a:pos x="248" y="0"/>
                  </a:cxn>
                  <a:cxn ang="0">
                    <a:pos x="248" y="0"/>
                  </a:cxn>
                  <a:cxn ang="0">
                    <a:pos x="212" y="2"/>
                  </a:cxn>
                  <a:cxn ang="0">
                    <a:pos x="178" y="6"/>
                  </a:cxn>
                  <a:cxn ang="0">
                    <a:pos x="146" y="16"/>
                  </a:cxn>
                  <a:cxn ang="0">
                    <a:pos x="114" y="26"/>
                  </a:cxn>
                  <a:cxn ang="0">
                    <a:pos x="82" y="40"/>
                  </a:cxn>
                  <a:cxn ang="0">
                    <a:pos x="54" y="58"/>
                  </a:cxn>
                  <a:cxn ang="0">
                    <a:pos x="26" y="78"/>
                  </a:cxn>
                  <a:cxn ang="0">
                    <a:pos x="0" y="100"/>
                  </a:cxn>
                  <a:cxn ang="0">
                    <a:pos x="0" y="100"/>
                  </a:cxn>
                  <a:cxn ang="0">
                    <a:pos x="16" y="116"/>
                  </a:cxn>
                  <a:cxn ang="0">
                    <a:pos x="34" y="132"/>
                  </a:cxn>
                  <a:cxn ang="0">
                    <a:pos x="48" y="150"/>
                  </a:cxn>
                  <a:cxn ang="0">
                    <a:pos x="62" y="170"/>
                  </a:cxn>
                  <a:cxn ang="0">
                    <a:pos x="62" y="170"/>
                  </a:cxn>
                </a:cxnLst>
                <a:rect l="0" t="0" r="r" b="b"/>
                <a:pathLst>
                  <a:path w="828" h="174">
                    <a:moveTo>
                      <a:pt x="62" y="170"/>
                    </a:moveTo>
                    <a:lnTo>
                      <a:pt x="62" y="170"/>
                    </a:lnTo>
                    <a:lnTo>
                      <a:pt x="84" y="154"/>
                    </a:lnTo>
                    <a:lnTo>
                      <a:pt x="108" y="138"/>
                    </a:lnTo>
                    <a:lnTo>
                      <a:pt x="134" y="124"/>
                    </a:lnTo>
                    <a:lnTo>
                      <a:pt x="160" y="114"/>
                    </a:lnTo>
                    <a:lnTo>
                      <a:pt x="186" y="106"/>
                    </a:lnTo>
                    <a:lnTo>
                      <a:pt x="214" y="98"/>
                    </a:lnTo>
                    <a:lnTo>
                      <a:pt x="242" y="94"/>
                    </a:lnTo>
                    <a:lnTo>
                      <a:pt x="272" y="94"/>
                    </a:lnTo>
                    <a:lnTo>
                      <a:pt x="552" y="94"/>
                    </a:lnTo>
                    <a:lnTo>
                      <a:pt x="552" y="94"/>
                    </a:lnTo>
                    <a:lnTo>
                      <a:pt x="582" y="94"/>
                    </a:lnTo>
                    <a:lnTo>
                      <a:pt x="612" y="100"/>
                    </a:lnTo>
                    <a:lnTo>
                      <a:pt x="640" y="106"/>
                    </a:lnTo>
                    <a:lnTo>
                      <a:pt x="668" y="114"/>
                    </a:lnTo>
                    <a:lnTo>
                      <a:pt x="694" y="126"/>
                    </a:lnTo>
                    <a:lnTo>
                      <a:pt x="718" y="140"/>
                    </a:lnTo>
                    <a:lnTo>
                      <a:pt x="742" y="156"/>
                    </a:lnTo>
                    <a:lnTo>
                      <a:pt x="764" y="174"/>
                    </a:lnTo>
                    <a:lnTo>
                      <a:pt x="764" y="174"/>
                    </a:lnTo>
                    <a:lnTo>
                      <a:pt x="780" y="154"/>
                    </a:lnTo>
                    <a:lnTo>
                      <a:pt x="794" y="136"/>
                    </a:lnTo>
                    <a:lnTo>
                      <a:pt x="812" y="120"/>
                    </a:lnTo>
                    <a:lnTo>
                      <a:pt x="828" y="104"/>
                    </a:lnTo>
                    <a:lnTo>
                      <a:pt x="828" y="104"/>
                    </a:lnTo>
                    <a:lnTo>
                      <a:pt x="802" y="82"/>
                    </a:lnTo>
                    <a:lnTo>
                      <a:pt x="774" y="60"/>
                    </a:lnTo>
                    <a:lnTo>
                      <a:pt x="744" y="42"/>
                    </a:lnTo>
                    <a:lnTo>
                      <a:pt x="714" y="28"/>
                    </a:lnTo>
                    <a:lnTo>
                      <a:pt x="680" y="16"/>
                    </a:lnTo>
                    <a:lnTo>
                      <a:pt x="646" y="8"/>
                    </a:lnTo>
                    <a:lnTo>
                      <a:pt x="612" y="2"/>
                    </a:lnTo>
                    <a:lnTo>
                      <a:pt x="576" y="0"/>
                    </a:lnTo>
                    <a:lnTo>
                      <a:pt x="248" y="0"/>
                    </a:lnTo>
                    <a:lnTo>
                      <a:pt x="248" y="0"/>
                    </a:lnTo>
                    <a:lnTo>
                      <a:pt x="212" y="2"/>
                    </a:lnTo>
                    <a:lnTo>
                      <a:pt x="178" y="6"/>
                    </a:lnTo>
                    <a:lnTo>
                      <a:pt x="146" y="16"/>
                    </a:lnTo>
                    <a:lnTo>
                      <a:pt x="114" y="26"/>
                    </a:lnTo>
                    <a:lnTo>
                      <a:pt x="82" y="40"/>
                    </a:lnTo>
                    <a:lnTo>
                      <a:pt x="54" y="58"/>
                    </a:lnTo>
                    <a:lnTo>
                      <a:pt x="26" y="78"/>
                    </a:lnTo>
                    <a:lnTo>
                      <a:pt x="0" y="100"/>
                    </a:lnTo>
                    <a:lnTo>
                      <a:pt x="0" y="100"/>
                    </a:lnTo>
                    <a:lnTo>
                      <a:pt x="16" y="116"/>
                    </a:lnTo>
                    <a:lnTo>
                      <a:pt x="34" y="132"/>
                    </a:lnTo>
                    <a:lnTo>
                      <a:pt x="48" y="150"/>
                    </a:lnTo>
                    <a:lnTo>
                      <a:pt x="62" y="170"/>
                    </a:lnTo>
                    <a:lnTo>
                      <a:pt x="62" y="170"/>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9" name="Freeform 8">
                <a:extLst>
                  <a:ext uri="{FF2B5EF4-FFF2-40B4-BE49-F238E27FC236}">
                    <a16:creationId xmlns:a16="http://schemas.microsoft.com/office/drawing/2014/main" id="{CFE5BCB1-B3C5-4E54-88CB-AD5A4B314A11}"/>
                  </a:ext>
                </a:extLst>
              </p:cNvPr>
              <p:cNvSpPr>
                <a:spLocks/>
              </p:cNvSpPr>
              <p:nvPr/>
            </p:nvSpPr>
            <p:spPr bwMode="auto">
              <a:xfrm>
                <a:off x="2251075" y="5702300"/>
                <a:ext cx="1276350" cy="260350"/>
              </a:xfrm>
              <a:custGeom>
                <a:avLst/>
                <a:gdLst/>
                <a:ahLst/>
                <a:cxnLst>
                  <a:cxn ang="0">
                    <a:pos x="742" y="2"/>
                  </a:cxn>
                  <a:cxn ang="0">
                    <a:pos x="742" y="2"/>
                  </a:cxn>
                  <a:cxn ang="0">
                    <a:pos x="722" y="18"/>
                  </a:cxn>
                  <a:cxn ang="0">
                    <a:pos x="698" y="32"/>
                  </a:cxn>
                  <a:cxn ang="0">
                    <a:pos x="676" y="42"/>
                  </a:cxn>
                  <a:cxn ang="0">
                    <a:pos x="650" y="52"/>
                  </a:cxn>
                  <a:cxn ang="0">
                    <a:pos x="624" y="60"/>
                  </a:cxn>
                  <a:cxn ang="0">
                    <a:pos x="598" y="66"/>
                  </a:cxn>
                  <a:cxn ang="0">
                    <a:pos x="572" y="70"/>
                  </a:cxn>
                  <a:cxn ang="0">
                    <a:pos x="544" y="70"/>
                  </a:cxn>
                  <a:cxn ang="0">
                    <a:pos x="264" y="70"/>
                  </a:cxn>
                  <a:cxn ang="0">
                    <a:pos x="264" y="70"/>
                  </a:cxn>
                  <a:cxn ang="0">
                    <a:pos x="236" y="70"/>
                  </a:cxn>
                  <a:cxn ang="0">
                    <a:pos x="208" y="66"/>
                  </a:cxn>
                  <a:cxn ang="0">
                    <a:pos x="182" y="60"/>
                  </a:cxn>
                  <a:cxn ang="0">
                    <a:pos x="156" y="52"/>
                  </a:cxn>
                  <a:cxn ang="0">
                    <a:pos x="130" y="42"/>
                  </a:cxn>
                  <a:cxn ang="0">
                    <a:pos x="106" y="30"/>
                  </a:cxn>
                  <a:cxn ang="0">
                    <a:pos x="84" y="16"/>
                  </a:cxn>
                  <a:cxn ang="0">
                    <a:pos x="62" y="0"/>
                  </a:cxn>
                  <a:cxn ang="0">
                    <a:pos x="62" y="0"/>
                  </a:cxn>
                  <a:cxn ang="0">
                    <a:pos x="48" y="20"/>
                  </a:cxn>
                  <a:cxn ang="0">
                    <a:pos x="34" y="38"/>
                  </a:cxn>
                  <a:cxn ang="0">
                    <a:pos x="18" y="56"/>
                  </a:cxn>
                  <a:cxn ang="0">
                    <a:pos x="0" y="72"/>
                  </a:cxn>
                  <a:cxn ang="0">
                    <a:pos x="0" y="72"/>
                  </a:cxn>
                  <a:cxn ang="0">
                    <a:pos x="26" y="92"/>
                  </a:cxn>
                  <a:cxn ang="0">
                    <a:pos x="52" y="110"/>
                  </a:cxn>
                  <a:cxn ang="0">
                    <a:pos x="82" y="126"/>
                  </a:cxn>
                  <a:cxn ang="0">
                    <a:pos x="110" y="140"/>
                  </a:cxn>
                  <a:cxn ang="0">
                    <a:pos x="142" y="150"/>
                  </a:cxn>
                  <a:cxn ang="0">
                    <a:pos x="174" y="158"/>
                  </a:cxn>
                  <a:cxn ang="0">
                    <a:pos x="206" y="162"/>
                  </a:cxn>
                  <a:cxn ang="0">
                    <a:pos x="240" y="164"/>
                  </a:cxn>
                  <a:cxn ang="0">
                    <a:pos x="568" y="164"/>
                  </a:cxn>
                  <a:cxn ang="0">
                    <a:pos x="568" y="164"/>
                  </a:cxn>
                  <a:cxn ang="0">
                    <a:pos x="600" y="162"/>
                  </a:cxn>
                  <a:cxn ang="0">
                    <a:pos x="632" y="158"/>
                  </a:cxn>
                  <a:cxn ang="0">
                    <a:pos x="664" y="150"/>
                  </a:cxn>
                  <a:cxn ang="0">
                    <a:pos x="694" y="140"/>
                  </a:cxn>
                  <a:cxn ang="0">
                    <a:pos x="724" y="128"/>
                  </a:cxn>
                  <a:cxn ang="0">
                    <a:pos x="752" y="112"/>
                  </a:cxn>
                  <a:cxn ang="0">
                    <a:pos x="778" y="96"/>
                  </a:cxn>
                  <a:cxn ang="0">
                    <a:pos x="804" y="76"/>
                  </a:cxn>
                  <a:cxn ang="0">
                    <a:pos x="804" y="76"/>
                  </a:cxn>
                  <a:cxn ang="0">
                    <a:pos x="786" y="60"/>
                  </a:cxn>
                  <a:cxn ang="0">
                    <a:pos x="770" y="42"/>
                  </a:cxn>
                  <a:cxn ang="0">
                    <a:pos x="756" y="22"/>
                  </a:cxn>
                  <a:cxn ang="0">
                    <a:pos x="742" y="2"/>
                  </a:cxn>
                  <a:cxn ang="0">
                    <a:pos x="742" y="2"/>
                  </a:cxn>
                </a:cxnLst>
                <a:rect l="0" t="0" r="r" b="b"/>
                <a:pathLst>
                  <a:path w="804" h="164">
                    <a:moveTo>
                      <a:pt x="742" y="2"/>
                    </a:moveTo>
                    <a:lnTo>
                      <a:pt x="742" y="2"/>
                    </a:lnTo>
                    <a:lnTo>
                      <a:pt x="722" y="18"/>
                    </a:lnTo>
                    <a:lnTo>
                      <a:pt x="698" y="32"/>
                    </a:lnTo>
                    <a:lnTo>
                      <a:pt x="676" y="42"/>
                    </a:lnTo>
                    <a:lnTo>
                      <a:pt x="650" y="52"/>
                    </a:lnTo>
                    <a:lnTo>
                      <a:pt x="624" y="60"/>
                    </a:lnTo>
                    <a:lnTo>
                      <a:pt x="598" y="66"/>
                    </a:lnTo>
                    <a:lnTo>
                      <a:pt x="572" y="70"/>
                    </a:lnTo>
                    <a:lnTo>
                      <a:pt x="544" y="70"/>
                    </a:lnTo>
                    <a:lnTo>
                      <a:pt x="264" y="70"/>
                    </a:lnTo>
                    <a:lnTo>
                      <a:pt x="264" y="70"/>
                    </a:lnTo>
                    <a:lnTo>
                      <a:pt x="236" y="70"/>
                    </a:lnTo>
                    <a:lnTo>
                      <a:pt x="208" y="66"/>
                    </a:lnTo>
                    <a:lnTo>
                      <a:pt x="182" y="60"/>
                    </a:lnTo>
                    <a:lnTo>
                      <a:pt x="156" y="52"/>
                    </a:lnTo>
                    <a:lnTo>
                      <a:pt x="130" y="42"/>
                    </a:lnTo>
                    <a:lnTo>
                      <a:pt x="106" y="30"/>
                    </a:lnTo>
                    <a:lnTo>
                      <a:pt x="84" y="16"/>
                    </a:lnTo>
                    <a:lnTo>
                      <a:pt x="62" y="0"/>
                    </a:lnTo>
                    <a:lnTo>
                      <a:pt x="62" y="0"/>
                    </a:lnTo>
                    <a:lnTo>
                      <a:pt x="48" y="20"/>
                    </a:lnTo>
                    <a:lnTo>
                      <a:pt x="34" y="38"/>
                    </a:lnTo>
                    <a:lnTo>
                      <a:pt x="18" y="56"/>
                    </a:lnTo>
                    <a:lnTo>
                      <a:pt x="0" y="72"/>
                    </a:lnTo>
                    <a:lnTo>
                      <a:pt x="0" y="72"/>
                    </a:lnTo>
                    <a:lnTo>
                      <a:pt x="26" y="92"/>
                    </a:lnTo>
                    <a:lnTo>
                      <a:pt x="52" y="110"/>
                    </a:lnTo>
                    <a:lnTo>
                      <a:pt x="82" y="126"/>
                    </a:lnTo>
                    <a:lnTo>
                      <a:pt x="110" y="140"/>
                    </a:lnTo>
                    <a:lnTo>
                      <a:pt x="142" y="150"/>
                    </a:lnTo>
                    <a:lnTo>
                      <a:pt x="174" y="158"/>
                    </a:lnTo>
                    <a:lnTo>
                      <a:pt x="206" y="162"/>
                    </a:lnTo>
                    <a:lnTo>
                      <a:pt x="240" y="164"/>
                    </a:lnTo>
                    <a:lnTo>
                      <a:pt x="568" y="164"/>
                    </a:lnTo>
                    <a:lnTo>
                      <a:pt x="568" y="164"/>
                    </a:lnTo>
                    <a:lnTo>
                      <a:pt x="600" y="162"/>
                    </a:lnTo>
                    <a:lnTo>
                      <a:pt x="632" y="158"/>
                    </a:lnTo>
                    <a:lnTo>
                      <a:pt x="664" y="150"/>
                    </a:lnTo>
                    <a:lnTo>
                      <a:pt x="694" y="140"/>
                    </a:lnTo>
                    <a:lnTo>
                      <a:pt x="724" y="128"/>
                    </a:lnTo>
                    <a:lnTo>
                      <a:pt x="752" y="112"/>
                    </a:lnTo>
                    <a:lnTo>
                      <a:pt x="778" y="96"/>
                    </a:lnTo>
                    <a:lnTo>
                      <a:pt x="804" y="76"/>
                    </a:lnTo>
                    <a:lnTo>
                      <a:pt x="804" y="76"/>
                    </a:lnTo>
                    <a:lnTo>
                      <a:pt x="786" y="60"/>
                    </a:lnTo>
                    <a:lnTo>
                      <a:pt x="770" y="42"/>
                    </a:lnTo>
                    <a:lnTo>
                      <a:pt x="756" y="22"/>
                    </a:lnTo>
                    <a:lnTo>
                      <a:pt x="742" y="2"/>
                    </a:lnTo>
                    <a:lnTo>
                      <a:pt x="742" y="2"/>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0" name="Freeform 10">
                <a:extLst>
                  <a:ext uri="{FF2B5EF4-FFF2-40B4-BE49-F238E27FC236}">
                    <a16:creationId xmlns:a16="http://schemas.microsoft.com/office/drawing/2014/main" id="{1D1F2F6C-90DA-45A7-BEF3-6886AE82000E}"/>
                  </a:ext>
                </a:extLst>
              </p:cNvPr>
              <p:cNvSpPr>
                <a:spLocks/>
              </p:cNvSpPr>
              <p:nvPr/>
            </p:nvSpPr>
            <p:spPr bwMode="auto">
              <a:xfrm>
                <a:off x="2152650" y="5597525"/>
                <a:ext cx="196850" cy="219075"/>
              </a:xfrm>
              <a:custGeom>
                <a:avLst/>
                <a:gdLst/>
                <a:ahLst/>
                <a:cxnLst>
                  <a:cxn ang="0">
                    <a:pos x="124" y="66"/>
                  </a:cxn>
                  <a:cxn ang="0">
                    <a:pos x="124" y="66"/>
                  </a:cxn>
                  <a:cxn ang="0">
                    <a:pos x="106" y="50"/>
                  </a:cxn>
                  <a:cxn ang="0">
                    <a:pos x="90" y="34"/>
                  </a:cxn>
                  <a:cxn ang="0">
                    <a:pos x="74" y="18"/>
                  </a:cxn>
                  <a:cxn ang="0">
                    <a:pos x="60" y="0"/>
                  </a:cxn>
                  <a:cxn ang="0">
                    <a:pos x="60" y="0"/>
                  </a:cxn>
                  <a:cxn ang="0">
                    <a:pos x="48" y="18"/>
                  </a:cxn>
                  <a:cxn ang="0">
                    <a:pos x="32" y="36"/>
                  </a:cxn>
                  <a:cxn ang="0">
                    <a:pos x="16" y="52"/>
                  </a:cxn>
                  <a:cxn ang="0">
                    <a:pos x="0" y="68"/>
                  </a:cxn>
                  <a:cxn ang="0">
                    <a:pos x="0" y="68"/>
                  </a:cxn>
                  <a:cxn ang="0">
                    <a:pos x="14" y="88"/>
                  </a:cxn>
                  <a:cxn ang="0">
                    <a:pos x="28" y="106"/>
                  </a:cxn>
                  <a:cxn ang="0">
                    <a:pos x="46" y="122"/>
                  </a:cxn>
                  <a:cxn ang="0">
                    <a:pos x="62" y="138"/>
                  </a:cxn>
                  <a:cxn ang="0">
                    <a:pos x="62" y="138"/>
                  </a:cxn>
                  <a:cxn ang="0">
                    <a:pos x="80" y="122"/>
                  </a:cxn>
                  <a:cxn ang="0">
                    <a:pos x="96" y="104"/>
                  </a:cxn>
                  <a:cxn ang="0">
                    <a:pos x="110" y="86"/>
                  </a:cxn>
                  <a:cxn ang="0">
                    <a:pos x="124" y="66"/>
                  </a:cxn>
                  <a:cxn ang="0">
                    <a:pos x="124" y="66"/>
                  </a:cxn>
                </a:cxnLst>
                <a:rect l="0" t="0" r="r" b="b"/>
                <a:pathLst>
                  <a:path w="124" h="138">
                    <a:moveTo>
                      <a:pt x="124" y="66"/>
                    </a:moveTo>
                    <a:lnTo>
                      <a:pt x="124" y="66"/>
                    </a:lnTo>
                    <a:lnTo>
                      <a:pt x="106" y="50"/>
                    </a:lnTo>
                    <a:lnTo>
                      <a:pt x="90" y="34"/>
                    </a:lnTo>
                    <a:lnTo>
                      <a:pt x="74" y="18"/>
                    </a:lnTo>
                    <a:lnTo>
                      <a:pt x="60" y="0"/>
                    </a:lnTo>
                    <a:lnTo>
                      <a:pt x="60" y="0"/>
                    </a:lnTo>
                    <a:lnTo>
                      <a:pt x="48" y="18"/>
                    </a:lnTo>
                    <a:lnTo>
                      <a:pt x="32" y="36"/>
                    </a:lnTo>
                    <a:lnTo>
                      <a:pt x="16" y="52"/>
                    </a:lnTo>
                    <a:lnTo>
                      <a:pt x="0" y="68"/>
                    </a:lnTo>
                    <a:lnTo>
                      <a:pt x="0" y="68"/>
                    </a:lnTo>
                    <a:lnTo>
                      <a:pt x="14" y="88"/>
                    </a:lnTo>
                    <a:lnTo>
                      <a:pt x="28" y="106"/>
                    </a:lnTo>
                    <a:lnTo>
                      <a:pt x="46" y="122"/>
                    </a:lnTo>
                    <a:lnTo>
                      <a:pt x="62" y="138"/>
                    </a:lnTo>
                    <a:lnTo>
                      <a:pt x="62" y="138"/>
                    </a:lnTo>
                    <a:lnTo>
                      <a:pt x="80" y="122"/>
                    </a:lnTo>
                    <a:lnTo>
                      <a:pt x="96" y="104"/>
                    </a:lnTo>
                    <a:lnTo>
                      <a:pt x="110" y="86"/>
                    </a:lnTo>
                    <a:lnTo>
                      <a:pt x="124" y="66"/>
                    </a:lnTo>
                    <a:lnTo>
                      <a:pt x="124" y="66"/>
                    </a:lnTo>
                    <a:close/>
                  </a:path>
                </a:pathLst>
              </a:custGeom>
              <a:solidFill>
                <a:srgbClr val="603813"/>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1" name="Freeform 11">
                <a:extLst>
                  <a:ext uri="{FF2B5EF4-FFF2-40B4-BE49-F238E27FC236}">
                    <a16:creationId xmlns:a16="http://schemas.microsoft.com/office/drawing/2014/main" id="{A05C04DA-784E-4F93-A4D0-703F49127924}"/>
                  </a:ext>
                </a:extLst>
              </p:cNvPr>
              <p:cNvSpPr>
                <a:spLocks/>
              </p:cNvSpPr>
              <p:nvPr/>
            </p:nvSpPr>
            <p:spPr bwMode="auto">
              <a:xfrm>
                <a:off x="2022475" y="4902200"/>
                <a:ext cx="225425" cy="803275"/>
              </a:xfrm>
              <a:custGeom>
                <a:avLst/>
                <a:gdLst/>
                <a:ahLst/>
                <a:cxnLst>
                  <a:cxn ang="0">
                    <a:pos x="138" y="66"/>
                  </a:cxn>
                  <a:cxn ang="0">
                    <a:pos x="138" y="66"/>
                  </a:cxn>
                  <a:cxn ang="0">
                    <a:pos x="124" y="48"/>
                  </a:cxn>
                  <a:cxn ang="0">
                    <a:pos x="108" y="32"/>
                  </a:cxn>
                  <a:cxn ang="0">
                    <a:pos x="92" y="16"/>
                  </a:cxn>
                  <a:cxn ang="0">
                    <a:pos x="74" y="0"/>
                  </a:cxn>
                  <a:cxn ang="0">
                    <a:pos x="74" y="0"/>
                  </a:cxn>
                  <a:cxn ang="0">
                    <a:pos x="58" y="26"/>
                  </a:cxn>
                  <a:cxn ang="0">
                    <a:pos x="42" y="56"/>
                  </a:cxn>
                  <a:cxn ang="0">
                    <a:pos x="30" y="84"/>
                  </a:cxn>
                  <a:cxn ang="0">
                    <a:pos x="20" y="116"/>
                  </a:cxn>
                  <a:cxn ang="0">
                    <a:pos x="12" y="148"/>
                  </a:cxn>
                  <a:cxn ang="0">
                    <a:pos x="6" y="180"/>
                  </a:cxn>
                  <a:cxn ang="0">
                    <a:pos x="2" y="214"/>
                  </a:cxn>
                  <a:cxn ang="0">
                    <a:pos x="0" y="248"/>
                  </a:cxn>
                  <a:cxn ang="0">
                    <a:pos x="0" y="248"/>
                  </a:cxn>
                  <a:cxn ang="0">
                    <a:pos x="2" y="284"/>
                  </a:cxn>
                  <a:cxn ang="0">
                    <a:pos x="6" y="320"/>
                  </a:cxn>
                  <a:cxn ang="0">
                    <a:pos x="12" y="354"/>
                  </a:cxn>
                  <a:cxn ang="0">
                    <a:pos x="22" y="386"/>
                  </a:cxn>
                  <a:cxn ang="0">
                    <a:pos x="34" y="418"/>
                  </a:cxn>
                  <a:cxn ang="0">
                    <a:pos x="48" y="450"/>
                  </a:cxn>
                  <a:cxn ang="0">
                    <a:pos x="64" y="478"/>
                  </a:cxn>
                  <a:cxn ang="0">
                    <a:pos x="82" y="506"/>
                  </a:cxn>
                  <a:cxn ang="0">
                    <a:pos x="82" y="506"/>
                  </a:cxn>
                  <a:cxn ang="0">
                    <a:pos x="98" y="490"/>
                  </a:cxn>
                  <a:cxn ang="0">
                    <a:pos x="114" y="474"/>
                  </a:cxn>
                  <a:cxn ang="0">
                    <a:pos x="130" y="456"/>
                  </a:cxn>
                  <a:cxn ang="0">
                    <a:pos x="142" y="438"/>
                  </a:cxn>
                  <a:cxn ang="0">
                    <a:pos x="142" y="438"/>
                  </a:cxn>
                  <a:cxn ang="0">
                    <a:pos x="130" y="416"/>
                  </a:cxn>
                  <a:cxn ang="0">
                    <a:pos x="118" y="396"/>
                  </a:cxn>
                  <a:cxn ang="0">
                    <a:pos x="106" y="372"/>
                  </a:cxn>
                  <a:cxn ang="0">
                    <a:pos x="98" y="350"/>
                  </a:cxn>
                  <a:cxn ang="0">
                    <a:pos x="92" y="324"/>
                  </a:cxn>
                  <a:cxn ang="0">
                    <a:pos x="86" y="300"/>
                  </a:cxn>
                  <a:cxn ang="0">
                    <a:pos x="84" y="274"/>
                  </a:cxn>
                  <a:cxn ang="0">
                    <a:pos x="82" y="248"/>
                  </a:cxn>
                  <a:cxn ang="0">
                    <a:pos x="82" y="248"/>
                  </a:cxn>
                  <a:cxn ang="0">
                    <a:pos x="84" y="224"/>
                  </a:cxn>
                  <a:cxn ang="0">
                    <a:pos x="86" y="198"/>
                  </a:cxn>
                  <a:cxn ang="0">
                    <a:pos x="90" y="174"/>
                  </a:cxn>
                  <a:cxn ang="0">
                    <a:pos x="96" y="152"/>
                  </a:cxn>
                  <a:cxn ang="0">
                    <a:pos x="104" y="130"/>
                  </a:cxn>
                  <a:cxn ang="0">
                    <a:pos x="114" y="108"/>
                  </a:cxn>
                  <a:cxn ang="0">
                    <a:pos x="124" y="86"/>
                  </a:cxn>
                  <a:cxn ang="0">
                    <a:pos x="138" y="66"/>
                  </a:cxn>
                  <a:cxn ang="0">
                    <a:pos x="138" y="66"/>
                  </a:cxn>
                </a:cxnLst>
                <a:rect l="0" t="0" r="r" b="b"/>
                <a:pathLst>
                  <a:path w="142" h="506">
                    <a:moveTo>
                      <a:pt x="138" y="66"/>
                    </a:moveTo>
                    <a:lnTo>
                      <a:pt x="138" y="66"/>
                    </a:lnTo>
                    <a:lnTo>
                      <a:pt x="124" y="48"/>
                    </a:lnTo>
                    <a:lnTo>
                      <a:pt x="108" y="32"/>
                    </a:lnTo>
                    <a:lnTo>
                      <a:pt x="92" y="16"/>
                    </a:lnTo>
                    <a:lnTo>
                      <a:pt x="74" y="0"/>
                    </a:lnTo>
                    <a:lnTo>
                      <a:pt x="74" y="0"/>
                    </a:lnTo>
                    <a:lnTo>
                      <a:pt x="58" y="26"/>
                    </a:lnTo>
                    <a:lnTo>
                      <a:pt x="42" y="56"/>
                    </a:lnTo>
                    <a:lnTo>
                      <a:pt x="30" y="84"/>
                    </a:lnTo>
                    <a:lnTo>
                      <a:pt x="20" y="116"/>
                    </a:lnTo>
                    <a:lnTo>
                      <a:pt x="12" y="148"/>
                    </a:lnTo>
                    <a:lnTo>
                      <a:pt x="6" y="180"/>
                    </a:lnTo>
                    <a:lnTo>
                      <a:pt x="2" y="214"/>
                    </a:lnTo>
                    <a:lnTo>
                      <a:pt x="0" y="248"/>
                    </a:lnTo>
                    <a:lnTo>
                      <a:pt x="0" y="248"/>
                    </a:lnTo>
                    <a:lnTo>
                      <a:pt x="2" y="284"/>
                    </a:lnTo>
                    <a:lnTo>
                      <a:pt x="6" y="320"/>
                    </a:lnTo>
                    <a:lnTo>
                      <a:pt x="12" y="354"/>
                    </a:lnTo>
                    <a:lnTo>
                      <a:pt x="22" y="386"/>
                    </a:lnTo>
                    <a:lnTo>
                      <a:pt x="34" y="418"/>
                    </a:lnTo>
                    <a:lnTo>
                      <a:pt x="48" y="450"/>
                    </a:lnTo>
                    <a:lnTo>
                      <a:pt x="64" y="478"/>
                    </a:lnTo>
                    <a:lnTo>
                      <a:pt x="82" y="506"/>
                    </a:lnTo>
                    <a:lnTo>
                      <a:pt x="82" y="506"/>
                    </a:lnTo>
                    <a:lnTo>
                      <a:pt x="98" y="490"/>
                    </a:lnTo>
                    <a:lnTo>
                      <a:pt x="114" y="474"/>
                    </a:lnTo>
                    <a:lnTo>
                      <a:pt x="130" y="456"/>
                    </a:lnTo>
                    <a:lnTo>
                      <a:pt x="142" y="438"/>
                    </a:lnTo>
                    <a:lnTo>
                      <a:pt x="142" y="438"/>
                    </a:lnTo>
                    <a:lnTo>
                      <a:pt x="130" y="416"/>
                    </a:lnTo>
                    <a:lnTo>
                      <a:pt x="118" y="396"/>
                    </a:lnTo>
                    <a:lnTo>
                      <a:pt x="106" y="372"/>
                    </a:lnTo>
                    <a:lnTo>
                      <a:pt x="98" y="350"/>
                    </a:lnTo>
                    <a:lnTo>
                      <a:pt x="92" y="324"/>
                    </a:lnTo>
                    <a:lnTo>
                      <a:pt x="86" y="300"/>
                    </a:lnTo>
                    <a:lnTo>
                      <a:pt x="84" y="274"/>
                    </a:lnTo>
                    <a:lnTo>
                      <a:pt x="82" y="248"/>
                    </a:lnTo>
                    <a:lnTo>
                      <a:pt x="82" y="248"/>
                    </a:lnTo>
                    <a:lnTo>
                      <a:pt x="84" y="224"/>
                    </a:lnTo>
                    <a:lnTo>
                      <a:pt x="86" y="198"/>
                    </a:lnTo>
                    <a:lnTo>
                      <a:pt x="90" y="174"/>
                    </a:lnTo>
                    <a:lnTo>
                      <a:pt x="96" y="152"/>
                    </a:lnTo>
                    <a:lnTo>
                      <a:pt x="104" y="130"/>
                    </a:lnTo>
                    <a:lnTo>
                      <a:pt x="114" y="108"/>
                    </a:lnTo>
                    <a:lnTo>
                      <a:pt x="124" y="86"/>
                    </a:lnTo>
                    <a:lnTo>
                      <a:pt x="138" y="66"/>
                    </a:lnTo>
                    <a:lnTo>
                      <a:pt x="138" y="66"/>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2" name="Freeform 18">
                <a:extLst>
                  <a:ext uri="{FF2B5EF4-FFF2-40B4-BE49-F238E27FC236}">
                    <a16:creationId xmlns:a16="http://schemas.microsoft.com/office/drawing/2014/main" id="{6B2A4806-D21D-4519-B1A9-20BE3EDED947}"/>
                  </a:ext>
                </a:extLst>
              </p:cNvPr>
              <p:cNvSpPr>
                <a:spLocks/>
              </p:cNvSpPr>
              <p:nvPr/>
            </p:nvSpPr>
            <p:spPr bwMode="auto">
              <a:xfrm>
                <a:off x="3451225" y="4794250"/>
                <a:ext cx="200025" cy="219075"/>
              </a:xfrm>
              <a:custGeom>
                <a:avLst/>
                <a:gdLst/>
                <a:ahLst/>
                <a:cxnLst>
                  <a:cxn ang="0">
                    <a:pos x="0" y="70"/>
                  </a:cxn>
                  <a:cxn ang="0">
                    <a:pos x="0" y="70"/>
                  </a:cxn>
                  <a:cxn ang="0">
                    <a:pos x="18" y="84"/>
                  </a:cxn>
                  <a:cxn ang="0">
                    <a:pos x="34" y="102"/>
                  </a:cxn>
                  <a:cxn ang="0">
                    <a:pos x="48" y="120"/>
                  </a:cxn>
                  <a:cxn ang="0">
                    <a:pos x="62" y="138"/>
                  </a:cxn>
                  <a:cxn ang="0">
                    <a:pos x="62" y="138"/>
                  </a:cxn>
                  <a:cxn ang="0">
                    <a:pos x="76" y="120"/>
                  </a:cxn>
                  <a:cxn ang="0">
                    <a:pos x="92" y="104"/>
                  </a:cxn>
                  <a:cxn ang="0">
                    <a:pos x="108" y="88"/>
                  </a:cxn>
                  <a:cxn ang="0">
                    <a:pos x="126" y="74"/>
                  </a:cxn>
                  <a:cxn ang="0">
                    <a:pos x="126" y="74"/>
                  </a:cxn>
                  <a:cxn ang="0">
                    <a:pos x="112" y="54"/>
                  </a:cxn>
                  <a:cxn ang="0">
                    <a:pos x="98" y="34"/>
                  </a:cxn>
                  <a:cxn ang="0">
                    <a:pos x="82" y="16"/>
                  </a:cxn>
                  <a:cxn ang="0">
                    <a:pos x="64" y="0"/>
                  </a:cxn>
                  <a:cxn ang="0">
                    <a:pos x="64" y="0"/>
                  </a:cxn>
                  <a:cxn ang="0">
                    <a:pos x="48" y="16"/>
                  </a:cxn>
                  <a:cxn ang="0">
                    <a:pos x="30" y="32"/>
                  </a:cxn>
                  <a:cxn ang="0">
                    <a:pos x="16" y="50"/>
                  </a:cxn>
                  <a:cxn ang="0">
                    <a:pos x="0" y="70"/>
                  </a:cxn>
                  <a:cxn ang="0">
                    <a:pos x="0" y="70"/>
                  </a:cxn>
                </a:cxnLst>
                <a:rect l="0" t="0" r="r" b="b"/>
                <a:pathLst>
                  <a:path w="126" h="138">
                    <a:moveTo>
                      <a:pt x="0" y="70"/>
                    </a:moveTo>
                    <a:lnTo>
                      <a:pt x="0" y="70"/>
                    </a:lnTo>
                    <a:lnTo>
                      <a:pt x="18" y="84"/>
                    </a:lnTo>
                    <a:lnTo>
                      <a:pt x="34" y="102"/>
                    </a:lnTo>
                    <a:lnTo>
                      <a:pt x="48" y="120"/>
                    </a:lnTo>
                    <a:lnTo>
                      <a:pt x="62" y="138"/>
                    </a:lnTo>
                    <a:lnTo>
                      <a:pt x="62" y="138"/>
                    </a:lnTo>
                    <a:lnTo>
                      <a:pt x="76" y="120"/>
                    </a:lnTo>
                    <a:lnTo>
                      <a:pt x="92" y="104"/>
                    </a:lnTo>
                    <a:lnTo>
                      <a:pt x="108" y="88"/>
                    </a:lnTo>
                    <a:lnTo>
                      <a:pt x="126" y="74"/>
                    </a:lnTo>
                    <a:lnTo>
                      <a:pt x="126" y="74"/>
                    </a:lnTo>
                    <a:lnTo>
                      <a:pt x="112" y="54"/>
                    </a:lnTo>
                    <a:lnTo>
                      <a:pt x="98" y="34"/>
                    </a:lnTo>
                    <a:lnTo>
                      <a:pt x="82" y="16"/>
                    </a:lnTo>
                    <a:lnTo>
                      <a:pt x="64" y="0"/>
                    </a:lnTo>
                    <a:lnTo>
                      <a:pt x="64" y="0"/>
                    </a:lnTo>
                    <a:lnTo>
                      <a:pt x="48" y="16"/>
                    </a:lnTo>
                    <a:lnTo>
                      <a:pt x="30" y="32"/>
                    </a:lnTo>
                    <a:lnTo>
                      <a:pt x="16" y="50"/>
                    </a:lnTo>
                    <a:lnTo>
                      <a:pt x="0" y="70"/>
                    </a:lnTo>
                    <a:lnTo>
                      <a:pt x="0" y="70"/>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3" name="Freeform 21">
                <a:extLst>
                  <a:ext uri="{FF2B5EF4-FFF2-40B4-BE49-F238E27FC236}">
                    <a16:creationId xmlns:a16="http://schemas.microsoft.com/office/drawing/2014/main" id="{35D2BBCB-172F-4E37-9042-62F4E9E1B56E}"/>
                  </a:ext>
                </a:extLst>
              </p:cNvPr>
              <p:cNvSpPr>
                <a:spLocks/>
              </p:cNvSpPr>
              <p:nvPr/>
            </p:nvSpPr>
            <p:spPr bwMode="auto">
              <a:xfrm>
                <a:off x="3530600" y="4911725"/>
                <a:ext cx="231775" cy="800100"/>
              </a:xfrm>
              <a:custGeom>
                <a:avLst/>
                <a:gdLst/>
                <a:ahLst/>
                <a:cxnLst>
                  <a:cxn ang="0">
                    <a:pos x="76" y="0"/>
                  </a:cxn>
                  <a:cxn ang="0">
                    <a:pos x="76" y="0"/>
                  </a:cxn>
                  <a:cxn ang="0">
                    <a:pos x="58" y="14"/>
                  </a:cxn>
                  <a:cxn ang="0">
                    <a:pos x="42" y="30"/>
                  </a:cxn>
                  <a:cxn ang="0">
                    <a:pos x="26" y="46"/>
                  </a:cxn>
                  <a:cxn ang="0">
                    <a:pos x="12" y="64"/>
                  </a:cxn>
                  <a:cxn ang="0">
                    <a:pos x="12" y="64"/>
                  </a:cxn>
                  <a:cxn ang="0">
                    <a:pos x="24" y="84"/>
                  </a:cxn>
                  <a:cxn ang="0">
                    <a:pos x="34" y="104"/>
                  </a:cxn>
                  <a:cxn ang="0">
                    <a:pos x="42" y="126"/>
                  </a:cxn>
                  <a:cxn ang="0">
                    <a:pos x="50" y="148"/>
                  </a:cxn>
                  <a:cxn ang="0">
                    <a:pos x="56" y="170"/>
                  </a:cxn>
                  <a:cxn ang="0">
                    <a:pos x="60" y="194"/>
                  </a:cxn>
                  <a:cxn ang="0">
                    <a:pos x="62" y="218"/>
                  </a:cxn>
                  <a:cxn ang="0">
                    <a:pos x="64" y="242"/>
                  </a:cxn>
                  <a:cxn ang="0">
                    <a:pos x="64" y="242"/>
                  </a:cxn>
                  <a:cxn ang="0">
                    <a:pos x="62" y="268"/>
                  </a:cxn>
                  <a:cxn ang="0">
                    <a:pos x="60" y="296"/>
                  </a:cxn>
                  <a:cxn ang="0">
                    <a:pos x="54" y="320"/>
                  </a:cxn>
                  <a:cxn ang="0">
                    <a:pos x="48" y="346"/>
                  </a:cxn>
                  <a:cxn ang="0">
                    <a:pos x="38" y="370"/>
                  </a:cxn>
                  <a:cxn ang="0">
                    <a:pos x="28" y="392"/>
                  </a:cxn>
                  <a:cxn ang="0">
                    <a:pos x="14" y="414"/>
                  </a:cxn>
                  <a:cxn ang="0">
                    <a:pos x="0" y="436"/>
                  </a:cxn>
                  <a:cxn ang="0">
                    <a:pos x="0" y="436"/>
                  </a:cxn>
                  <a:cxn ang="0">
                    <a:pos x="14" y="454"/>
                  </a:cxn>
                  <a:cxn ang="0">
                    <a:pos x="28" y="472"/>
                  </a:cxn>
                  <a:cxn ang="0">
                    <a:pos x="44" y="490"/>
                  </a:cxn>
                  <a:cxn ang="0">
                    <a:pos x="62" y="504"/>
                  </a:cxn>
                  <a:cxn ang="0">
                    <a:pos x="62" y="504"/>
                  </a:cxn>
                  <a:cxn ang="0">
                    <a:pos x="80" y="478"/>
                  </a:cxn>
                  <a:cxn ang="0">
                    <a:pos x="96" y="448"/>
                  </a:cxn>
                  <a:cxn ang="0">
                    <a:pos x="112" y="416"/>
                  </a:cxn>
                  <a:cxn ang="0">
                    <a:pos x="124" y="384"/>
                  </a:cxn>
                  <a:cxn ang="0">
                    <a:pos x="134" y="350"/>
                  </a:cxn>
                  <a:cxn ang="0">
                    <a:pos x="140" y="314"/>
                  </a:cxn>
                  <a:cxn ang="0">
                    <a:pos x="144" y="278"/>
                  </a:cxn>
                  <a:cxn ang="0">
                    <a:pos x="146" y="242"/>
                  </a:cxn>
                  <a:cxn ang="0">
                    <a:pos x="146" y="242"/>
                  </a:cxn>
                  <a:cxn ang="0">
                    <a:pos x="144" y="208"/>
                  </a:cxn>
                  <a:cxn ang="0">
                    <a:pos x="142" y="176"/>
                  </a:cxn>
                  <a:cxn ang="0">
                    <a:pos x="136" y="144"/>
                  </a:cxn>
                  <a:cxn ang="0">
                    <a:pos x="128" y="112"/>
                  </a:cxn>
                  <a:cxn ang="0">
                    <a:pos x="118" y="82"/>
                  </a:cxn>
                  <a:cxn ang="0">
                    <a:pos x="106" y="54"/>
                  </a:cxn>
                  <a:cxn ang="0">
                    <a:pos x="92" y="26"/>
                  </a:cxn>
                  <a:cxn ang="0">
                    <a:pos x="76" y="0"/>
                  </a:cxn>
                  <a:cxn ang="0">
                    <a:pos x="76" y="0"/>
                  </a:cxn>
                </a:cxnLst>
                <a:rect l="0" t="0" r="r" b="b"/>
                <a:pathLst>
                  <a:path w="146" h="504">
                    <a:moveTo>
                      <a:pt x="76" y="0"/>
                    </a:moveTo>
                    <a:lnTo>
                      <a:pt x="76" y="0"/>
                    </a:lnTo>
                    <a:lnTo>
                      <a:pt x="58" y="14"/>
                    </a:lnTo>
                    <a:lnTo>
                      <a:pt x="42" y="30"/>
                    </a:lnTo>
                    <a:lnTo>
                      <a:pt x="26" y="46"/>
                    </a:lnTo>
                    <a:lnTo>
                      <a:pt x="12" y="64"/>
                    </a:lnTo>
                    <a:lnTo>
                      <a:pt x="12" y="64"/>
                    </a:lnTo>
                    <a:lnTo>
                      <a:pt x="24" y="84"/>
                    </a:lnTo>
                    <a:lnTo>
                      <a:pt x="34" y="104"/>
                    </a:lnTo>
                    <a:lnTo>
                      <a:pt x="42" y="126"/>
                    </a:lnTo>
                    <a:lnTo>
                      <a:pt x="50" y="148"/>
                    </a:lnTo>
                    <a:lnTo>
                      <a:pt x="56" y="170"/>
                    </a:lnTo>
                    <a:lnTo>
                      <a:pt x="60" y="194"/>
                    </a:lnTo>
                    <a:lnTo>
                      <a:pt x="62" y="218"/>
                    </a:lnTo>
                    <a:lnTo>
                      <a:pt x="64" y="242"/>
                    </a:lnTo>
                    <a:lnTo>
                      <a:pt x="64" y="242"/>
                    </a:lnTo>
                    <a:lnTo>
                      <a:pt x="62" y="268"/>
                    </a:lnTo>
                    <a:lnTo>
                      <a:pt x="60" y="296"/>
                    </a:lnTo>
                    <a:lnTo>
                      <a:pt x="54" y="320"/>
                    </a:lnTo>
                    <a:lnTo>
                      <a:pt x="48" y="346"/>
                    </a:lnTo>
                    <a:lnTo>
                      <a:pt x="38" y="370"/>
                    </a:lnTo>
                    <a:lnTo>
                      <a:pt x="28" y="392"/>
                    </a:lnTo>
                    <a:lnTo>
                      <a:pt x="14" y="414"/>
                    </a:lnTo>
                    <a:lnTo>
                      <a:pt x="0" y="436"/>
                    </a:lnTo>
                    <a:lnTo>
                      <a:pt x="0" y="436"/>
                    </a:lnTo>
                    <a:lnTo>
                      <a:pt x="14" y="454"/>
                    </a:lnTo>
                    <a:lnTo>
                      <a:pt x="28" y="472"/>
                    </a:lnTo>
                    <a:lnTo>
                      <a:pt x="44" y="490"/>
                    </a:lnTo>
                    <a:lnTo>
                      <a:pt x="62" y="504"/>
                    </a:lnTo>
                    <a:lnTo>
                      <a:pt x="62" y="504"/>
                    </a:lnTo>
                    <a:lnTo>
                      <a:pt x="80" y="478"/>
                    </a:lnTo>
                    <a:lnTo>
                      <a:pt x="96" y="448"/>
                    </a:lnTo>
                    <a:lnTo>
                      <a:pt x="112" y="416"/>
                    </a:lnTo>
                    <a:lnTo>
                      <a:pt x="124" y="384"/>
                    </a:lnTo>
                    <a:lnTo>
                      <a:pt x="134" y="350"/>
                    </a:lnTo>
                    <a:lnTo>
                      <a:pt x="140" y="314"/>
                    </a:lnTo>
                    <a:lnTo>
                      <a:pt x="144" y="278"/>
                    </a:lnTo>
                    <a:lnTo>
                      <a:pt x="146" y="242"/>
                    </a:lnTo>
                    <a:lnTo>
                      <a:pt x="146" y="242"/>
                    </a:lnTo>
                    <a:lnTo>
                      <a:pt x="144" y="208"/>
                    </a:lnTo>
                    <a:lnTo>
                      <a:pt x="142" y="176"/>
                    </a:lnTo>
                    <a:lnTo>
                      <a:pt x="136" y="144"/>
                    </a:lnTo>
                    <a:lnTo>
                      <a:pt x="128" y="112"/>
                    </a:lnTo>
                    <a:lnTo>
                      <a:pt x="118" y="82"/>
                    </a:lnTo>
                    <a:lnTo>
                      <a:pt x="106" y="54"/>
                    </a:lnTo>
                    <a:lnTo>
                      <a:pt x="92" y="26"/>
                    </a:lnTo>
                    <a:lnTo>
                      <a:pt x="76" y="0"/>
                    </a:lnTo>
                    <a:lnTo>
                      <a:pt x="76" y="0"/>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sp>
          <p:nvSpPr>
            <p:cNvPr id="16" name="Freeform 25">
              <a:extLst>
                <a:ext uri="{FF2B5EF4-FFF2-40B4-BE49-F238E27FC236}">
                  <a16:creationId xmlns:a16="http://schemas.microsoft.com/office/drawing/2014/main" id="{A5DFC929-27A4-44E1-BD5B-4735D17FE0B6}"/>
                </a:ext>
              </a:extLst>
            </p:cNvPr>
            <p:cNvSpPr>
              <a:spLocks/>
            </p:cNvSpPr>
            <p:nvPr/>
          </p:nvSpPr>
          <p:spPr bwMode="auto">
            <a:xfrm>
              <a:off x="5464175" y="3254375"/>
              <a:ext cx="196850" cy="219075"/>
            </a:xfrm>
            <a:custGeom>
              <a:avLst/>
              <a:gdLst/>
              <a:ahLst/>
              <a:cxnLst>
                <a:cxn ang="0">
                  <a:pos x="124" y="66"/>
                </a:cxn>
                <a:cxn ang="0">
                  <a:pos x="124" y="66"/>
                </a:cxn>
                <a:cxn ang="0">
                  <a:pos x="106" y="50"/>
                </a:cxn>
                <a:cxn ang="0">
                  <a:pos x="90" y="34"/>
                </a:cxn>
                <a:cxn ang="0">
                  <a:pos x="74" y="18"/>
                </a:cxn>
                <a:cxn ang="0">
                  <a:pos x="60" y="0"/>
                </a:cxn>
                <a:cxn ang="0">
                  <a:pos x="60" y="0"/>
                </a:cxn>
                <a:cxn ang="0">
                  <a:pos x="48" y="18"/>
                </a:cxn>
                <a:cxn ang="0">
                  <a:pos x="32" y="36"/>
                </a:cxn>
                <a:cxn ang="0">
                  <a:pos x="16" y="52"/>
                </a:cxn>
                <a:cxn ang="0">
                  <a:pos x="0" y="68"/>
                </a:cxn>
                <a:cxn ang="0">
                  <a:pos x="0" y="68"/>
                </a:cxn>
                <a:cxn ang="0">
                  <a:pos x="14" y="88"/>
                </a:cxn>
                <a:cxn ang="0">
                  <a:pos x="28" y="106"/>
                </a:cxn>
                <a:cxn ang="0">
                  <a:pos x="46" y="122"/>
                </a:cxn>
                <a:cxn ang="0">
                  <a:pos x="62" y="138"/>
                </a:cxn>
                <a:cxn ang="0">
                  <a:pos x="62" y="138"/>
                </a:cxn>
                <a:cxn ang="0">
                  <a:pos x="80" y="122"/>
                </a:cxn>
                <a:cxn ang="0">
                  <a:pos x="96" y="104"/>
                </a:cxn>
                <a:cxn ang="0">
                  <a:pos x="110" y="86"/>
                </a:cxn>
                <a:cxn ang="0">
                  <a:pos x="124" y="66"/>
                </a:cxn>
                <a:cxn ang="0">
                  <a:pos x="124" y="66"/>
                </a:cxn>
              </a:cxnLst>
              <a:rect l="0" t="0" r="r" b="b"/>
              <a:pathLst>
                <a:path w="124" h="138">
                  <a:moveTo>
                    <a:pt x="124" y="66"/>
                  </a:moveTo>
                  <a:lnTo>
                    <a:pt x="124" y="66"/>
                  </a:lnTo>
                  <a:lnTo>
                    <a:pt x="106" y="50"/>
                  </a:lnTo>
                  <a:lnTo>
                    <a:pt x="90" y="34"/>
                  </a:lnTo>
                  <a:lnTo>
                    <a:pt x="74" y="18"/>
                  </a:lnTo>
                  <a:lnTo>
                    <a:pt x="60" y="0"/>
                  </a:lnTo>
                  <a:lnTo>
                    <a:pt x="60" y="0"/>
                  </a:lnTo>
                  <a:lnTo>
                    <a:pt x="48" y="18"/>
                  </a:lnTo>
                  <a:lnTo>
                    <a:pt x="32" y="36"/>
                  </a:lnTo>
                  <a:lnTo>
                    <a:pt x="16" y="52"/>
                  </a:lnTo>
                  <a:lnTo>
                    <a:pt x="0" y="68"/>
                  </a:lnTo>
                  <a:lnTo>
                    <a:pt x="0" y="68"/>
                  </a:lnTo>
                  <a:lnTo>
                    <a:pt x="14" y="88"/>
                  </a:lnTo>
                  <a:lnTo>
                    <a:pt x="28" y="106"/>
                  </a:lnTo>
                  <a:lnTo>
                    <a:pt x="46" y="122"/>
                  </a:lnTo>
                  <a:lnTo>
                    <a:pt x="62" y="138"/>
                  </a:lnTo>
                  <a:lnTo>
                    <a:pt x="62" y="138"/>
                  </a:lnTo>
                  <a:lnTo>
                    <a:pt x="80" y="122"/>
                  </a:lnTo>
                  <a:lnTo>
                    <a:pt x="96" y="104"/>
                  </a:lnTo>
                  <a:lnTo>
                    <a:pt x="110" y="86"/>
                  </a:lnTo>
                  <a:lnTo>
                    <a:pt x="124" y="66"/>
                  </a:lnTo>
                  <a:lnTo>
                    <a:pt x="124" y="66"/>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fontAlgn="auto">
                <a:spcBef>
                  <a:spcPts val="0"/>
                </a:spcBef>
                <a:spcAft>
                  <a:spcPts val="0"/>
                </a:spcAft>
              </a:pPr>
              <a:endParaRPr lang="en-US" sz="2700" kern="0" dirty="0">
                <a:solidFill>
                  <a:prstClr val="black"/>
                </a:solidFill>
                <a:latin typeface="+mn-lt"/>
              </a:endParaRPr>
            </a:p>
          </p:txBody>
        </p:sp>
        <p:grpSp>
          <p:nvGrpSpPr>
            <p:cNvPr id="8" name="Group 17">
              <a:extLst>
                <a:ext uri="{FF2B5EF4-FFF2-40B4-BE49-F238E27FC236}">
                  <a16:creationId xmlns:a16="http://schemas.microsoft.com/office/drawing/2014/main" id="{15189D68-426A-4D00-AF8D-C79A390E3DE3}"/>
                </a:ext>
              </a:extLst>
            </p:cNvPr>
            <p:cNvGrpSpPr/>
            <p:nvPr/>
          </p:nvGrpSpPr>
          <p:grpSpPr>
            <a:xfrm>
              <a:off x="4038600" y="2285320"/>
              <a:ext cx="1739900" cy="1346880"/>
              <a:chOff x="3317875" y="4641170"/>
              <a:chExt cx="1739900" cy="1346880"/>
            </a:xfrm>
          </p:grpSpPr>
          <p:sp>
            <p:nvSpPr>
              <p:cNvPr id="9" name="Freeform 15">
                <a:extLst>
                  <a:ext uri="{FF2B5EF4-FFF2-40B4-BE49-F238E27FC236}">
                    <a16:creationId xmlns:a16="http://schemas.microsoft.com/office/drawing/2014/main" id="{CBD9CF20-9165-4719-A4B2-40D0FB389CD4}"/>
                  </a:ext>
                </a:extLst>
              </p:cNvPr>
              <p:cNvSpPr>
                <a:spLocks/>
              </p:cNvSpPr>
              <p:nvPr/>
            </p:nvSpPr>
            <p:spPr bwMode="auto">
              <a:xfrm>
                <a:off x="3527425" y="5711825"/>
                <a:ext cx="1314450" cy="276225"/>
              </a:xfrm>
              <a:custGeom>
                <a:avLst/>
                <a:gdLst/>
                <a:ahLst/>
                <a:cxnLst>
                  <a:cxn ang="0">
                    <a:pos x="766" y="4"/>
                  </a:cxn>
                  <a:cxn ang="0">
                    <a:pos x="766" y="4"/>
                  </a:cxn>
                  <a:cxn ang="0">
                    <a:pos x="744" y="20"/>
                  </a:cxn>
                  <a:cxn ang="0">
                    <a:pos x="720" y="36"/>
                  </a:cxn>
                  <a:cxn ang="0">
                    <a:pos x="694" y="50"/>
                  </a:cxn>
                  <a:cxn ang="0">
                    <a:pos x="668" y="60"/>
                  </a:cxn>
                  <a:cxn ang="0">
                    <a:pos x="642" y="68"/>
                  </a:cxn>
                  <a:cxn ang="0">
                    <a:pos x="614" y="76"/>
                  </a:cxn>
                  <a:cxn ang="0">
                    <a:pos x="586" y="80"/>
                  </a:cxn>
                  <a:cxn ang="0">
                    <a:pos x="556" y="80"/>
                  </a:cxn>
                  <a:cxn ang="0">
                    <a:pos x="276" y="80"/>
                  </a:cxn>
                  <a:cxn ang="0">
                    <a:pos x="276" y="80"/>
                  </a:cxn>
                  <a:cxn ang="0">
                    <a:pos x="246" y="80"/>
                  </a:cxn>
                  <a:cxn ang="0">
                    <a:pos x="216" y="74"/>
                  </a:cxn>
                  <a:cxn ang="0">
                    <a:pos x="188" y="68"/>
                  </a:cxn>
                  <a:cxn ang="0">
                    <a:pos x="160" y="60"/>
                  </a:cxn>
                  <a:cxn ang="0">
                    <a:pos x="134" y="48"/>
                  </a:cxn>
                  <a:cxn ang="0">
                    <a:pos x="110" y="34"/>
                  </a:cxn>
                  <a:cxn ang="0">
                    <a:pos x="86" y="18"/>
                  </a:cxn>
                  <a:cxn ang="0">
                    <a:pos x="64" y="0"/>
                  </a:cxn>
                  <a:cxn ang="0">
                    <a:pos x="64" y="0"/>
                  </a:cxn>
                  <a:cxn ang="0">
                    <a:pos x="48" y="20"/>
                  </a:cxn>
                  <a:cxn ang="0">
                    <a:pos x="34" y="38"/>
                  </a:cxn>
                  <a:cxn ang="0">
                    <a:pos x="16" y="54"/>
                  </a:cxn>
                  <a:cxn ang="0">
                    <a:pos x="0" y="70"/>
                  </a:cxn>
                  <a:cxn ang="0">
                    <a:pos x="0" y="70"/>
                  </a:cxn>
                  <a:cxn ang="0">
                    <a:pos x="26" y="92"/>
                  </a:cxn>
                  <a:cxn ang="0">
                    <a:pos x="54" y="114"/>
                  </a:cxn>
                  <a:cxn ang="0">
                    <a:pos x="84" y="132"/>
                  </a:cxn>
                  <a:cxn ang="0">
                    <a:pos x="114" y="146"/>
                  </a:cxn>
                  <a:cxn ang="0">
                    <a:pos x="148" y="158"/>
                  </a:cxn>
                  <a:cxn ang="0">
                    <a:pos x="182" y="166"/>
                  </a:cxn>
                  <a:cxn ang="0">
                    <a:pos x="216" y="172"/>
                  </a:cxn>
                  <a:cxn ang="0">
                    <a:pos x="252" y="174"/>
                  </a:cxn>
                  <a:cxn ang="0">
                    <a:pos x="580" y="174"/>
                  </a:cxn>
                  <a:cxn ang="0">
                    <a:pos x="580" y="174"/>
                  </a:cxn>
                  <a:cxn ang="0">
                    <a:pos x="616" y="172"/>
                  </a:cxn>
                  <a:cxn ang="0">
                    <a:pos x="650" y="168"/>
                  </a:cxn>
                  <a:cxn ang="0">
                    <a:pos x="682" y="158"/>
                  </a:cxn>
                  <a:cxn ang="0">
                    <a:pos x="714" y="148"/>
                  </a:cxn>
                  <a:cxn ang="0">
                    <a:pos x="746" y="134"/>
                  </a:cxn>
                  <a:cxn ang="0">
                    <a:pos x="774" y="116"/>
                  </a:cxn>
                  <a:cxn ang="0">
                    <a:pos x="802" y="96"/>
                  </a:cxn>
                  <a:cxn ang="0">
                    <a:pos x="828" y="74"/>
                  </a:cxn>
                  <a:cxn ang="0">
                    <a:pos x="828" y="74"/>
                  </a:cxn>
                  <a:cxn ang="0">
                    <a:pos x="812" y="58"/>
                  </a:cxn>
                  <a:cxn ang="0">
                    <a:pos x="794" y="42"/>
                  </a:cxn>
                  <a:cxn ang="0">
                    <a:pos x="780" y="24"/>
                  </a:cxn>
                  <a:cxn ang="0">
                    <a:pos x="766" y="4"/>
                  </a:cxn>
                  <a:cxn ang="0">
                    <a:pos x="766" y="4"/>
                  </a:cxn>
                </a:cxnLst>
                <a:rect l="0" t="0" r="r" b="b"/>
                <a:pathLst>
                  <a:path w="828" h="174">
                    <a:moveTo>
                      <a:pt x="766" y="4"/>
                    </a:moveTo>
                    <a:lnTo>
                      <a:pt x="766" y="4"/>
                    </a:lnTo>
                    <a:lnTo>
                      <a:pt x="744" y="20"/>
                    </a:lnTo>
                    <a:lnTo>
                      <a:pt x="720" y="36"/>
                    </a:lnTo>
                    <a:lnTo>
                      <a:pt x="694" y="50"/>
                    </a:lnTo>
                    <a:lnTo>
                      <a:pt x="668" y="60"/>
                    </a:lnTo>
                    <a:lnTo>
                      <a:pt x="642" y="68"/>
                    </a:lnTo>
                    <a:lnTo>
                      <a:pt x="614" y="76"/>
                    </a:lnTo>
                    <a:lnTo>
                      <a:pt x="586" y="80"/>
                    </a:lnTo>
                    <a:lnTo>
                      <a:pt x="556" y="80"/>
                    </a:lnTo>
                    <a:lnTo>
                      <a:pt x="276" y="80"/>
                    </a:lnTo>
                    <a:lnTo>
                      <a:pt x="276" y="80"/>
                    </a:lnTo>
                    <a:lnTo>
                      <a:pt x="246" y="80"/>
                    </a:lnTo>
                    <a:lnTo>
                      <a:pt x="216" y="74"/>
                    </a:lnTo>
                    <a:lnTo>
                      <a:pt x="188" y="68"/>
                    </a:lnTo>
                    <a:lnTo>
                      <a:pt x="160" y="60"/>
                    </a:lnTo>
                    <a:lnTo>
                      <a:pt x="134" y="48"/>
                    </a:lnTo>
                    <a:lnTo>
                      <a:pt x="110" y="34"/>
                    </a:lnTo>
                    <a:lnTo>
                      <a:pt x="86" y="18"/>
                    </a:lnTo>
                    <a:lnTo>
                      <a:pt x="64" y="0"/>
                    </a:lnTo>
                    <a:lnTo>
                      <a:pt x="64" y="0"/>
                    </a:lnTo>
                    <a:lnTo>
                      <a:pt x="48" y="20"/>
                    </a:lnTo>
                    <a:lnTo>
                      <a:pt x="34" y="38"/>
                    </a:lnTo>
                    <a:lnTo>
                      <a:pt x="16" y="54"/>
                    </a:lnTo>
                    <a:lnTo>
                      <a:pt x="0" y="70"/>
                    </a:lnTo>
                    <a:lnTo>
                      <a:pt x="0" y="70"/>
                    </a:lnTo>
                    <a:lnTo>
                      <a:pt x="26" y="92"/>
                    </a:lnTo>
                    <a:lnTo>
                      <a:pt x="54" y="114"/>
                    </a:lnTo>
                    <a:lnTo>
                      <a:pt x="84" y="132"/>
                    </a:lnTo>
                    <a:lnTo>
                      <a:pt x="114" y="146"/>
                    </a:lnTo>
                    <a:lnTo>
                      <a:pt x="148" y="158"/>
                    </a:lnTo>
                    <a:lnTo>
                      <a:pt x="182" y="166"/>
                    </a:lnTo>
                    <a:lnTo>
                      <a:pt x="216" y="172"/>
                    </a:lnTo>
                    <a:lnTo>
                      <a:pt x="252" y="174"/>
                    </a:lnTo>
                    <a:lnTo>
                      <a:pt x="580" y="174"/>
                    </a:lnTo>
                    <a:lnTo>
                      <a:pt x="580" y="174"/>
                    </a:lnTo>
                    <a:lnTo>
                      <a:pt x="616" y="172"/>
                    </a:lnTo>
                    <a:lnTo>
                      <a:pt x="650" y="168"/>
                    </a:lnTo>
                    <a:lnTo>
                      <a:pt x="682" y="158"/>
                    </a:lnTo>
                    <a:lnTo>
                      <a:pt x="714" y="148"/>
                    </a:lnTo>
                    <a:lnTo>
                      <a:pt x="746" y="134"/>
                    </a:lnTo>
                    <a:lnTo>
                      <a:pt x="774" y="116"/>
                    </a:lnTo>
                    <a:lnTo>
                      <a:pt x="802" y="96"/>
                    </a:lnTo>
                    <a:lnTo>
                      <a:pt x="828" y="74"/>
                    </a:lnTo>
                    <a:lnTo>
                      <a:pt x="828" y="74"/>
                    </a:lnTo>
                    <a:lnTo>
                      <a:pt x="812" y="58"/>
                    </a:lnTo>
                    <a:lnTo>
                      <a:pt x="794" y="42"/>
                    </a:lnTo>
                    <a:lnTo>
                      <a:pt x="780" y="24"/>
                    </a:lnTo>
                    <a:lnTo>
                      <a:pt x="766" y="4"/>
                    </a:lnTo>
                    <a:lnTo>
                      <a:pt x="766" y="4"/>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0" name="Freeform 16">
                <a:extLst>
                  <a:ext uri="{FF2B5EF4-FFF2-40B4-BE49-F238E27FC236}">
                    <a16:creationId xmlns:a16="http://schemas.microsoft.com/office/drawing/2014/main" id="{F8F1CEDE-C914-4C6B-8B61-2E3ED983CBE3}"/>
                  </a:ext>
                </a:extLst>
              </p:cNvPr>
              <p:cNvSpPr>
                <a:spLocks/>
              </p:cNvSpPr>
              <p:nvPr/>
            </p:nvSpPr>
            <p:spPr bwMode="auto">
              <a:xfrm>
                <a:off x="3552825" y="4641170"/>
                <a:ext cx="1276350" cy="260350"/>
              </a:xfrm>
              <a:custGeom>
                <a:avLst/>
                <a:gdLst/>
                <a:ahLst/>
                <a:cxnLst>
                  <a:cxn ang="0">
                    <a:pos x="62" y="162"/>
                  </a:cxn>
                  <a:cxn ang="0">
                    <a:pos x="62" y="162"/>
                  </a:cxn>
                  <a:cxn ang="0">
                    <a:pos x="82" y="146"/>
                  </a:cxn>
                  <a:cxn ang="0">
                    <a:pos x="106" y="132"/>
                  </a:cxn>
                  <a:cxn ang="0">
                    <a:pos x="128" y="122"/>
                  </a:cxn>
                  <a:cxn ang="0">
                    <a:pos x="154" y="112"/>
                  </a:cxn>
                  <a:cxn ang="0">
                    <a:pos x="180" y="104"/>
                  </a:cxn>
                  <a:cxn ang="0">
                    <a:pos x="206" y="98"/>
                  </a:cxn>
                  <a:cxn ang="0">
                    <a:pos x="232" y="94"/>
                  </a:cxn>
                  <a:cxn ang="0">
                    <a:pos x="260" y="94"/>
                  </a:cxn>
                  <a:cxn ang="0">
                    <a:pos x="540" y="94"/>
                  </a:cxn>
                  <a:cxn ang="0">
                    <a:pos x="540" y="94"/>
                  </a:cxn>
                  <a:cxn ang="0">
                    <a:pos x="568" y="94"/>
                  </a:cxn>
                  <a:cxn ang="0">
                    <a:pos x="596" y="98"/>
                  </a:cxn>
                  <a:cxn ang="0">
                    <a:pos x="622" y="104"/>
                  </a:cxn>
                  <a:cxn ang="0">
                    <a:pos x="648" y="112"/>
                  </a:cxn>
                  <a:cxn ang="0">
                    <a:pos x="674" y="122"/>
                  </a:cxn>
                  <a:cxn ang="0">
                    <a:pos x="698" y="134"/>
                  </a:cxn>
                  <a:cxn ang="0">
                    <a:pos x="720" y="148"/>
                  </a:cxn>
                  <a:cxn ang="0">
                    <a:pos x="742" y="164"/>
                  </a:cxn>
                  <a:cxn ang="0">
                    <a:pos x="742" y="164"/>
                  </a:cxn>
                  <a:cxn ang="0">
                    <a:pos x="756" y="144"/>
                  </a:cxn>
                  <a:cxn ang="0">
                    <a:pos x="770" y="126"/>
                  </a:cxn>
                  <a:cxn ang="0">
                    <a:pos x="786" y="108"/>
                  </a:cxn>
                  <a:cxn ang="0">
                    <a:pos x="804" y="92"/>
                  </a:cxn>
                  <a:cxn ang="0">
                    <a:pos x="804" y="92"/>
                  </a:cxn>
                  <a:cxn ang="0">
                    <a:pos x="778" y="72"/>
                  </a:cxn>
                  <a:cxn ang="0">
                    <a:pos x="752" y="54"/>
                  </a:cxn>
                  <a:cxn ang="0">
                    <a:pos x="722" y="38"/>
                  </a:cxn>
                  <a:cxn ang="0">
                    <a:pos x="694" y="24"/>
                  </a:cxn>
                  <a:cxn ang="0">
                    <a:pos x="662" y="14"/>
                  </a:cxn>
                  <a:cxn ang="0">
                    <a:pos x="630" y="6"/>
                  </a:cxn>
                  <a:cxn ang="0">
                    <a:pos x="598" y="2"/>
                  </a:cxn>
                  <a:cxn ang="0">
                    <a:pos x="564" y="0"/>
                  </a:cxn>
                  <a:cxn ang="0">
                    <a:pos x="236" y="0"/>
                  </a:cxn>
                  <a:cxn ang="0">
                    <a:pos x="236" y="0"/>
                  </a:cxn>
                  <a:cxn ang="0">
                    <a:pos x="204" y="2"/>
                  </a:cxn>
                  <a:cxn ang="0">
                    <a:pos x="172" y="6"/>
                  </a:cxn>
                  <a:cxn ang="0">
                    <a:pos x="140" y="14"/>
                  </a:cxn>
                  <a:cxn ang="0">
                    <a:pos x="110" y="24"/>
                  </a:cxn>
                  <a:cxn ang="0">
                    <a:pos x="80" y="36"/>
                  </a:cxn>
                  <a:cxn ang="0">
                    <a:pos x="52" y="52"/>
                  </a:cxn>
                  <a:cxn ang="0">
                    <a:pos x="26" y="68"/>
                  </a:cxn>
                  <a:cxn ang="0">
                    <a:pos x="0" y="88"/>
                  </a:cxn>
                  <a:cxn ang="0">
                    <a:pos x="0" y="88"/>
                  </a:cxn>
                  <a:cxn ang="0">
                    <a:pos x="18" y="104"/>
                  </a:cxn>
                  <a:cxn ang="0">
                    <a:pos x="34" y="122"/>
                  </a:cxn>
                  <a:cxn ang="0">
                    <a:pos x="48" y="142"/>
                  </a:cxn>
                  <a:cxn ang="0">
                    <a:pos x="62" y="162"/>
                  </a:cxn>
                  <a:cxn ang="0">
                    <a:pos x="62" y="162"/>
                  </a:cxn>
                </a:cxnLst>
                <a:rect l="0" t="0" r="r" b="b"/>
                <a:pathLst>
                  <a:path w="804" h="164">
                    <a:moveTo>
                      <a:pt x="62" y="162"/>
                    </a:moveTo>
                    <a:lnTo>
                      <a:pt x="62" y="162"/>
                    </a:lnTo>
                    <a:lnTo>
                      <a:pt x="82" y="146"/>
                    </a:lnTo>
                    <a:lnTo>
                      <a:pt x="106" y="132"/>
                    </a:lnTo>
                    <a:lnTo>
                      <a:pt x="128" y="122"/>
                    </a:lnTo>
                    <a:lnTo>
                      <a:pt x="154" y="112"/>
                    </a:lnTo>
                    <a:lnTo>
                      <a:pt x="180" y="104"/>
                    </a:lnTo>
                    <a:lnTo>
                      <a:pt x="206" y="98"/>
                    </a:lnTo>
                    <a:lnTo>
                      <a:pt x="232" y="94"/>
                    </a:lnTo>
                    <a:lnTo>
                      <a:pt x="260" y="94"/>
                    </a:lnTo>
                    <a:lnTo>
                      <a:pt x="540" y="94"/>
                    </a:lnTo>
                    <a:lnTo>
                      <a:pt x="540" y="94"/>
                    </a:lnTo>
                    <a:lnTo>
                      <a:pt x="568" y="94"/>
                    </a:lnTo>
                    <a:lnTo>
                      <a:pt x="596" y="98"/>
                    </a:lnTo>
                    <a:lnTo>
                      <a:pt x="622" y="104"/>
                    </a:lnTo>
                    <a:lnTo>
                      <a:pt x="648" y="112"/>
                    </a:lnTo>
                    <a:lnTo>
                      <a:pt x="674" y="122"/>
                    </a:lnTo>
                    <a:lnTo>
                      <a:pt x="698" y="134"/>
                    </a:lnTo>
                    <a:lnTo>
                      <a:pt x="720" y="148"/>
                    </a:lnTo>
                    <a:lnTo>
                      <a:pt x="742" y="164"/>
                    </a:lnTo>
                    <a:lnTo>
                      <a:pt x="742" y="164"/>
                    </a:lnTo>
                    <a:lnTo>
                      <a:pt x="756" y="144"/>
                    </a:lnTo>
                    <a:lnTo>
                      <a:pt x="770" y="126"/>
                    </a:lnTo>
                    <a:lnTo>
                      <a:pt x="786" y="108"/>
                    </a:lnTo>
                    <a:lnTo>
                      <a:pt x="804" y="92"/>
                    </a:lnTo>
                    <a:lnTo>
                      <a:pt x="804" y="92"/>
                    </a:lnTo>
                    <a:lnTo>
                      <a:pt x="778" y="72"/>
                    </a:lnTo>
                    <a:lnTo>
                      <a:pt x="752" y="54"/>
                    </a:lnTo>
                    <a:lnTo>
                      <a:pt x="722" y="38"/>
                    </a:lnTo>
                    <a:lnTo>
                      <a:pt x="694" y="24"/>
                    </a:lnTo>
                    <a:lnTo>
                      <a:pt x="662" y="14"/>
                    </a:lnTo>
                    <a:lnTo>
                      <a:pt x="630" y="6"/>
                    </a:lnTo>
                    <a:lnTo>
                      <a:pt x="598" y="2"/>
                    </a:lnTo>
                    <a:lnTo>
                      <a:pt x="564" y="0"/>
                    </a:lnTo>
                    <a:lnTo>
                      <a:pt x="236" y="0"/>
                    </a:lnTo>
                    <a:lnTo>
                      <a:pt x="236" y="0"/>
                    </a:lnTo>
                    <a:lnTo>
                      <a:pt x="204" y="2"/>
                    </a:lnTo>
                    <a:lnTo>
                      <a:pt x="172" y="6"/>
                    </a:lnTo>
                    <a:lnTo>
                      <a:pt x="140" y="14"/>
                    </a:lnTo>
                    <a:lnTo>
                      <a:pt x="110" y="24"/>
                    </a:lnTo>
                    <a:lnTo>
                      <a:pt x="80" y="36"/>
                    </a:lnTo>
                    <a:lnTo>
                      <a:pt x="52" y="52"/>
                    </a:lnTo>
                    <a:lnTo>
                      <a:pt x="26" y="68"/>
                    </a:lnTo>
                    <a:lnTo>
                      <a:pt x="0" y="88"/>
                    </a:lnTo>
                    <a:lnTo>
                      <a:pt x="0" y="88"/>
                    </a:lnTo>
                    <a:lnTo>
                      <a:pt x="18" y="104"/>
                    </a:lnTo>
                    <a:lnTo>
                      <a:pt x="34" y="122"/>
                    </a:lnTo>
                    <a:lnTo>
                      <a:pt x="48" y="142"/>
                    </a:lnTo>
                    <a:lnTo>
                      <a:pt x="62" y="162"/>
                    </a:lnTo>
                    <a:lnTo>
                      <a:pt x="62" y="162"/>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1" name="Freeform 17">
                <a:extLst>
                  <a:ext uri="{FF2B5EF4-FFF2-40B4-BE49-F238E27FC236}">
                    <a16:creationId xmlns:a16="http://schemas.microsoft.com/office/drawing/2014/main" id="{11888AE2-1C9D-45EB-838F-EA9B6B4F0746}"/>
                  </a:ext>
                </a:extLst>
              </p:cNvPr>
              <p:cNvSpPr>
                <a:spLocks/>
              </p:cNvSpPr>
              <p:nvPr/>
            </p:nvSpPr>
            <p:spPr bwMode="auto">
              <a:xfrm>
                <a:off x="3429000" y="5603875"/>
                <a:ext cx="200025" cy="219075"/>
              </a:xfrm>
              <a:custGeom>
                <a:avLst/>
                <a:gdLst/>
                <a:ahLst/>
                <a:cxnLst>
                  <a:cxn ang="0">
                    <a:pos x="126" y="68"/>
                  </a:cxn>
                  <a:cxn ang="0">
                    <a:pos x="126" y="68"/>
                  </a:cxn>
                  <a:cxn ang="0">
                    <a:pos x="108" y="54"/>
                  </a:cxn>
                  <a:cxn ang="0">
                    <a:pos x="92" y="36"/>
                  </a:cxn>
                  <a:cxn ang="0">
                    <a:pos x="78" y="18"/>
                  </a:cxn>
                  <a:cxn ang="0">
                    <a:pos x="64" y="0"/>
                  </a:cxn>
                  <a:cxn ang="0">
                    <a:pos x="64" y="0"/>
                  </a:cxn>
                  <a:cxn ang="0">
                    <a:pos x="50" y="18"/>
                  </a:cxn>
                  <a:cxn ang="0">
                    <a:pos x="34" y="34"/>
                  </a:cxn>
                  <a:cxn ang="0">
                    <a:pos x="18" y="50"/>
                  </a:cxn>
                  <a:cxn ang="0">
                    <a:pos x="0" y="64"/>
                  </a:cxn>
                  <a:cxn ang="0">
                    <a:pos x="0" y="64"/>
                  </a:cxn>
                  <a:cxn ang="0">
                    <a:pos x="14" y="84"/>
                  </a:cxn>
                  <a:cxn ang="0">
                    <a:pos x="28" y="104"/>
                  </a:cxn>
                  <a:cxn ang="0">
                    <a:pos x="44" y="122"/>
                  </a:cxn>
                  <a:cxn ang="0">
                    <a:pos x="62" y="138"/>
                  </a:cxn>
                  <a:cxn ang="0">
                    <a:pos x="62" y="138"/>
                  </a:cxn>
                  <a:cxn ang="0">
                    <a:pos x="78" y="122"/>
                  </a:cxn>
                  <a:cxn ang="0">
                    <a:pos x="96" y="106"/>
                  </a:cxn>
                  <a:cxn ang="0">
                    <a:pos x="110" y="88"/>
                  </a:cxn>
                  <a:cxn ang="0">
                    <a:pos x="126" y="68"/>
                  </a:cxn>
                  <a:cxn ang="0">
                    <a:pos x="126" y="68"/>
                  </a:cxn>
                </a:cxnLst>
                <a:rect l="0" t="0" r="r" b="b"/>
                <a:pathLst>
                  <a:path w="126" h="138">
                    <a:moveTo>
                      <a:pt x="126" y="68"/>
                    </a:moveTo>
                    <a:lnTo>
                      <a:pt x="126" y="68"/>
                    </a:lnTo>
                    <a:lnTo>
                      <a:pt x="108" y="54"/>
                    </a:lnTo>
                    <a:lnTo>
                      <a:pt x="92" y="36"/>
                    </a:lnTo>
                    <a:lnTo>
                      <a:pt x="78" y="18"/>
                    </a:lnTo>
                    <a:lnTo>
                      <a:pt x="64" y="0"/>
                    </a:lnTo>
                    <a:lnTo>
                      <a:pt x="64" y="0"/>
                    </a:lnTo>
                    <a:lnTo>
                      <a:pt x="50" y="18"/>
                    </a:lnTo>
                    <a:lnTo>
                      <a:pt x="34" y="34"/>
                    </a:lnTo>
                    <a:lnTo>
                      <a:pt x="18" y="50"/>
                    </a:lnTo>
                    <a:lnTo>
                      <a:pt x="0" y="64"/>
                    </a:lnTo>
                    <a:lnTo>
                      <a:pt x="0" y="64"/>
                    </a:lnTo>
                    <a:lnTo>
                      <a:pt x="14" y="84"/>
                    </a:lnTo>
                    <a:lnTo>
                      <a:pt x="28" y="104"/>
                    </a:lnTo>
                    <a:lnTo>
                      <a:pt x="44" y="122"/>
                    </a:lnTo>
                    <a:lnTo>
                      <a:pt x="62" y="138"/>
                    </a:lnTo>
                    <a:lnTo>
                      <a:pt x="62" y="138"/>
                    </a:lnTo>
                    <a:lnTo>
                      <a:pt x="78" y="122"/>
                    </a:lnTo>
                    <a:lnTo>
                      <a:pt x="96" y="106"/>
                    </a:lnTo>
                    <a:lnTo>
                      <a:pt x="110" y="88"/>
                    </a:lnTo>
                    <a:lnTo>
                      <a:pt x="126" y="68"/>
                    </a:lnTo>
                    <a:lnTo>
                      <a:pt x="126" y="68"/>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2" name="Freeform 19">
                <a:extLst>
                  <a:ext uri="{FF2B5EF4-FFF2-40B4-BE49-F238E27FC236}">
                    <a16:creationId xmlns:a16="http://schemas.microsoft.com/office/drawing/2014/main" id="{BE251F6A-3893-4EF7-B41E-0DB6CF954CA1}"/>
                  </a:ext>
                </a:extLst>
              </p:cNvPr>
              <p:cNvSpPr>
                <a:spLocks/>
              </p:cNvSpPr>
              <p:nvPr/>
            </p:nvSpPr>
            <p:spPr bwMode="auto">
              <a:xfrm>
                <a:off x="3317875" y="4905375"/>
                <a:ext cx="231775" cy="800100"/>
              </a:xfrm>
              <a:custGeom>
                <a:avLst/>
                <a:gdLst/>
                <a:ahLst/>
                <a:cxnLst>
                  <a:cxn ang="0">
                    <a:pos x="146" y="68"/>
                  </a:cxn>
                  <a:cxn ang="0">
                    <a:pos x="146" y="68"/>
                  </a:cxn>
                  <a:cxn ang="0">
                    <a:pos x="132" y="50"/>
                  </a:cxn>
                  <a:cxn ang="0">
                    <a:pos x="118" y="32"/>
                  </a:cxn>
                  <a:cxn ang="0">
                    <a:pos x="102" y="14"/>
                  </a:cxn>
                  <a:cxn ang="0">
                    <a:pos x="84" y="0"/>
                  </a:cxn>
                  <a:cxn ang="0">
                    <a:pos x="84" y="0"/>
                  </a:cxn>
                  <a:cxn ang="0">
                    <a:pos x="66" y="26"/>
                  </a:cxn>
                  <a:cxn ang="0">
                    <a:pos x="50" y="56"/>
                  </a:cxn>
                  <a:cxn ang="0">
                    <a:pos x="34" y="88"/>
                  </a:cxn>
                  <a:cxn ang="0">
                    <a:pos x="22" y="120"/>
                  </a:cxn>
                  <a:cxn ang="0">
                    <a:pos x="12" y="154"/>
                  </a:cxn>
                  <a:cxn ang="0">
                    <a:pos x="6" y="190"/>
                  </a:cxn>
                  <a:cxn ang="0">
                    <a:pos x="2" y="226"/>
                  </a:cxn>
                  <a:cxn ang="0">
                    <a:pos x="0" y="262"/>
                  </a:cxn>
                  <a:cxn ang="0">
                    <a:pos x="0" y="262"/>
                  </a:cxn>
                  <a:cxn ang="0">
                    <a:pos x="2" y="296"/>
                  </a:cxn>
                  <a:cxn ang="0">
                    <a:pos x="4" y="328"/>
                  </a:cxn>
                  <a:cxn ang="0">
                    <a:pos x="10" y="360"/>
                  </a:cxn>
                  <a:cxn ang="0">
                    <a:pos x="18" y="392"/>
                  </a:cxn>
                  <a:cxn ang="0">
                    <a:pos x="28" y="422"/>
                  </a:cxn>
                  <a:cxn ang="0">
                    <a:pos x="40" y="450"/>
                  </a:cxn>
                  <a:cxn ang="0">
                    <a:pos x="54" y="478"/>
                  </a:cxn>
                  <a:cxn ang="0">
                    <a:pos x="70" y="504"/>
                  </a:cxn>
                  <a:cxn ang="0">
                    <a:pos x="70" y="504"/>
                  </a:cxn>
                  <a:cxn ang="0">
                    <a:pos x="88" y="490"/>
                  </a:cxn>
                  <a:cxn ang="0">
                    <a:pos x="104" y="474"/>
                  </a:cxn>
                  <a:cxn ang="0">
                    <a:pos x="120" y="458"/>
                  </a:cxn>
                  <a:cxn ang="0">
                    <a:pos x="134" y="440"/>
                  </a:cxn>
                  <a:cxn ang="0">
                    <a:pos x="134" y="440"/>
                  </a:cxn>
                  <a:cxn ang="0">
                    <a:pos x="122" y="420"/>
                  </a:cxn>
                  <a:cxn ang="0">
                    <a:pos x="112" y="400"/>
                  </a:cxn>
                  <a:cxn ang="0">
                    <a:pos x="104" y="378"/>
                  </a:cxn>
                  <a:cxn ang="0">
                    <a:pos x="96" y="356"/>
                  </a:cxn>
                  <a:cxn ang="0">
                    <a:pos x="90" y="334"/>
                  </a:cxn>
                  <a:cxn ang="0">
                    <a:pos x="86" y="310"/>
                  </a:cxn>
                  <a:cxn ang="0">
                    <a:pos x="84" y="286"/>
                  </a:cxn>
                  <a:cxn ang="0">
                    <a:pos x="82" y="262"/>
                  </a:cxn>
                  <a:cxn ang="0">
                    <a:pos x="82" y="262"/>
                  </a:cxn>
                  <a:cxn ang="0">
                    <a:pos x="84" y="236"/>
                  </a:cxn>
                  <a:cxn ang="0">
                    <a:pos x="86" y="208"/>
                  </a:cxn>
                  <a:cxn ang="0">
                    <a:pos x="92" y="184"/>
                  </a:cxn>
                  <a:cxn ang="0">
                    <a:pos x="98" y="158"/>
                  </a:cxn>
                  <a:cxn ang="0">
                    <a:pos x="108" y="134"/>
                  </a:cxn>
                  <a:cxn ang="0">
                    <a:pos x="118" y="112"/>
                  </a:cxn>
                  <a:cxn ang="0">
                    <a:pos x="132" y="90"/>
                  </a:cxn>
                  <a:cxn ang="0">
                    <a:pos x="146" y="68"/>
                  </a:cxn>
                  <a:cxn ang="0">
                    <a:pos x="146" y="68"/>
                  </a:cxn>
                </a:cxnLst>
                <a:rect l="0" t="0" r="r" b="b"/>
                <a:pathLst>
                  <a:path w="146" h="504">
                    <a:moveTo>
                      <a:pt x="146" y="68"/>
                    </a:moveTo>
                    <a:lnTo>
                      <a:pt x="146" y="68"/>
                    </a:lnTo>
                    <a:lnTo>
                      <a:pt x="132" y="50"/>
                    </a:lnTo>
                    <a:lnTo>
                      <a:pt x="118" y="32"/>
                    </a:lnTo>
                    <a:lnTo>
                      <a:pt x="102" y="14"/>
                    </a:lnTo>
                    <a:lnTo>
                      <a:pt x="84" y="0"/>
                    </a:lnTo>
                    <a:lnTo>
                      <a:pt x="84" y="0"/>
                    </a:lnTo>
                    <a:lnTo>
                      <a:pt x="66" y="26"/>
                    </a:lnTo>
                    <a:lnTo>
                      <a:pt x="50" y="56"/>
                    </a:lnTo>
                    <a:lnTo>
                      <a:pt x="34" y="88"/>
                    </a:lnTo>
                    <a:lnTo>
                      <a:pt x="22" y="120"/>
                    </a:lnTo>
                    <a:lnTo>
                      <a:pt x="12" y="154"/>
                    </a:lnTo>
                    <a:lnTo>
                      <a:pt x="6" y="190"/>
                    </a:lnTo>
                    <a:lnTo>
                      <a:pt x="2" y="226"/>
                    </a:lnTo>
                    <a:lnTo>
                      <a:pt x="0" y="262"/>
                    </a:lnTo>
                    <a:lnTo>
                      <a:pt x="0" y="262"/>
                    </a:lnTo>
                    <a:lnTo>
                      <a:pt x="2" y="296"/>
                    </a:lnTo>
                    <a:lnTo>
                      <a:pt x="4" y="328"/>
                    </a:lnTo>
                    <a:lnTo>
                      <a:pt x="10" y="360"/>
                    </a:lnTo>
                    <a:lnTo>
                      <a:pt x="18" y="392"/>
                    </a:lnTo>
                    <a:lnTo>
                      <a:pt x="28" y="422"/>
                    </a:lnTo>
                    <a:lnTo>
                      <a:pt x="40" y="450"/>
                    </a:lnTo>
                    <a:lnTo>
                      <a:pt x="54" y="478"/>
                    </a:lnTo>
                    <a:lnTo>
                      <a:pt x="70" y="504"/>
                    </a:lnTo>
                    <a:lnTo>
                      <a:pt x="70" y="504"/>
                    </a:lnTo>
                    <a:lnTo>
                      <a:pt x="88" y="490"/>
                    </a:lnTo>
                    <a:lnTo>
                      <a:pt x="104" y="474"/>
                    </a:lnTo>
                    <a:lnTo>
                      <a:pt x="120" y="458"/>
                    </a:lnTo>
                    <a:lnTo>
                      <a:pt x="134" y="440"/>
                    </a:lnTo>
                    <a:lnTo>
                      <a:pt x="134" y="440"/>
                    </a:lnTo>
                    <a:lnTo>
                      <a:pt x="122" y="420"/>
                    </a:lnTo>
                    <a:lnTo>
                      <a:pt x="112" y="400"/>
                    </a:lnTo>
                    <a:lnTo>
                      <a:pt x="104" y="378"/>
                    </a:lnTo>
                    <a:lnTo>
                      <a:pt x="96" y="356"/>
                    </a:lnTo>
                    <a:lnTo>
                      <a:pt x="90" y="334"/>
                    </a:lnTo>
                    <a:lnTo>
                      <a:pt x="86" y="310"/>
                    </a:lnTo>
                    <a:lnTo>
                      <a:pt x="84" y="286"/>
                    </a:lnTo>
                    <a:lnTo>
                      <a:pt x="82" y="262"/>
                    </a:lnTo>
                    <a:lnTo>
                      <a:pt x="82" y="262"/>
                    </a:lnTo>
                    <a:lnTo>
                      <a:pt x="84" y="236"/>
                    </a:lnTo>
                    <a:lnTo>
                      <a:pt x="86" y="208"/>
                    </a:lnTo>
                    <a:lnTo>
                      <a:pt x="92" y="184"/>
                    </a:lnTo>
                    <a:lnTo>
                      <a:pt x="98" y="158"/>
                    </a:lnTo>
                    <a:lnTo>
                      <a:pt x="108" y="134"/>
                    </a:lnTo>
                    <a:lnTo>
                      <a:pt x="118" y="112"/>
                    </a:lnTo>
                    <a:lnTo>
                      <a:pt x="132" y="90"/>
                    </a:lnTo>
                    <a:lnTo>
                      <a:pt x="146" y="68"/>
                    </a:lnTo>
                    <a:lnTo>
                      <a:pt x="146" y="68"/>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3" name="Freeform 24">
                <a:extLst>
                  <a:ext uri="{FF2B5EF4-FFF2-40B4-BE49-F238E27FC236}">
                    <a16:creationId xmlns:a16="http://schemas.microsoft.com/office/drawing/2014/main" id="{1CBECD3B-4B70-4CC4-ACFE-36ECEA2F22AB}"/>
                  </a:ext>
                </a:extLst>
              </p:cNvPr>
              <p:cNvSpPr>
                <a:spLocks/>
              </p:cNvSpPr>
              <p:nvPr/>
            </p:nvSpPr>
            <p:spPr bwMode="auto">
              <a:xfrm>
                <a:off x="4730750" y="4800600"/>
                <a:ext cx="196850" cy="219075"/>
              </a:xfrm>
              <a:custGeom>
                <a:avLst/>
                <a:gdLst/>
                <a:ahLst/>
                <a:cxnLst>
                  <a:cxn ang="0">
                    <a:pos x="0" y="72"/>
                  </a:cxn>
                  <a:cxn ang="0">
                    <a:pos x="0" y="72"/>
                  </a:cxn>
                  <a:cxn ang="0">
                    <a:pos x="18" y="88"/>
                  </a:cxn>
                  <a:cxn ang="0">
                    <a:pos x="34" y="104"/>
                  </a:cxn>
                  <a:cxn ang="0">
                    <a:pos x="50" y="120"/>
                  </a:cxn>
                  <a:cxn ang="0">
                    <a:pos x="64" y="138"/>
                  </a:cxn>
                  <a:cxn ang="0">
                    <a:pos x="64" y="138"/>
                  </a:cxn>
                  <a:cxn ang="0">
                    <a:pos x="76" y="120"/>
                  </a:cxn>
                  <a:cxn ang="0">
                    <a:pos x="92" y="102"/>
                  </a:cxn>
                  <a:cxn ang="0">
                    <a:pos x="108" y="86"/>
                  </a:cxn>
                  <a:cxn ang="0">
                    <a:pos x="124" y="70"/>
                  </a:cxn>
                  <a:cxn ang="0">
                    <a:pos x="124" y="70"/>
                  </a:cxn>
                  <a:cxn ang="0">
                    <a:pos x="110" y="50"/>
                  </a:cxn>
                  <a:cxn ang="0">
                    <a:pos x="96" y="32"/>
                  </a:cxn>
                  <a:cxn ang="0">
                    <a:pos x="78" y="16"/>
                  </a:cxn>
                  <a:cxn ang="0">
                    <a:pos x="62" y="0"/>
                  </a:cxn>
                  <a:cxn ang="0">
                    <a:pos x="62" y="0"/>
                  </a:cxn>
                  <a:cxn ang="0">
                    <a:pos x="44" y="16"/>
                  </a:cxn>
                  <a:cxn ang="0">
                    <a:pos x="28" y="34"/>
                  </a:cxn>
                  <a:cxn ang="0">
                    <a:pos x="14" y="52"/>
                  </a:cxn>
                  <a:cxn ang="0">
                    <a:pos x="0" y="72"/>
                  </a:cxn>
                  <a:cxn ang="0">
                    <a:pos x="0" y="72"/>
                  </a:cxn>
                </a:cxnLst>
                <a:rect l="0" t="0" r="r" b="b"/>
                <a:pathLst>
                  <a:path w="124" h="138">
                    <a:moveTo>
                      <a:pt x="0" y="72"/>
                    </a:moveTo>
                    <a:lnTo>
                      <a:pt x="0" y="72"/>
                    </a:lnTo>
                    <a:lnTo>
                      <a:pt x="18" y="88"/>
                    </a:lnTo>
                    <a:lnTo>
                      <a:pt x="34" y="104"/>
                    </a:lnTo>
                    <a:lnTo>
                      <a:pt x="50" y="120"/>
                    </a:lnTo>
                    <a:lnTo>
                      <a:pt x="64" y="138"/>
                    </a:lnTo>
                    <a:lnTo>
                      <a:pt x="64" y="138"/>
                    </a:lnTo>
                    <a:lnTo>
                      <a:pt x="76" y="120"/>
                    </a:lnTo>
                    <a:lnTo>
                      <a:pt x="92" y="102"/>
                    </a:lnTo>
                    <a:lnTo>
                      <a:pt x="108" y="86"/>
                    </a:lnTo>
                    <a:lnTo>
                      <a:pt x="124" y="70"/>
                    </a:lnTo>
                    <a:lnTo>
                      <a:pt x="124" y="70"/>
                    </a:lnTo>
                    <a:lnTo>
                      <a:pt x="110" y="50"/>
                    </a:lnTo>
                    <a:lnTo>
                      <a:pt x="96" y="32"/>
                    </a:lnTo>
                    <a:lnTo>
                      <a:pt x="78" y="16"/>
                    </a:lnTo>
                    <a:lnTo>
                      <a:pt x="62" y="0"/>
                    </a:lnTo>
                    <a:lnTo>
                      <a:pt x="62" y="0"/>
                    </a:lnTo>
                    <a:lnTo>
                      <a:pt x="44" y="16"/>
                    </a:lnTo>
                    <a:lnTo>
                      <a:pt x="28" y="34"/>
                    </a:lnTo>
                    <a:lnTo>
                      <a:pt x="14" y="52"/>
                    </a:lnTo>
                    <a:lnTo>
                      <a:pt x="0" y="72"/>
                    </a:lnTo>
                    <a:lnTo>
                      <a:pt x="0" y="72"/>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4" name="Freeform 28">
                <a:extLst>
                  <a:ext uri="{FF2B5EF4-FFF2-40B4-BE49-F238E27FC236}">
                    <a16:creationId xmlns:a16="http://schemas.microsoft.com/office/drawing/2014/main" id="{57E712EF-4126-40A3-990F-378D9114418F}"/>
                  </a:ext>
                </a:extLst>
              </p:cNvPr>
              <p:cNvSpPr>
                <a:spLocks/>
              </p:cNvSpPr>
              <p:nvPr/>
            </p:nvSpPr>
            <p:spPr bwMode="auto">
              <a:xfrm>
                <a:off x="4832350" y="4911725"/>
                <a:ext cx="225425" cy="803275"/>
              </a:xfrm>
              <a:custGeom>
                <a:avLst/>
                <a:gdLst/>
                <a:ahLst/>
                <a:cxnLst>
                  <a:cxn ang="0">
                    <a:pos x="0" y="68"/>
                  </a:cxn>
                  <a:cxn ang="0">
                    <a:pos x="0" y="68"/>
                  </a:cxn>
                  <a:cxn ang="0">
                    <a:pos x="12" y="90"/>
                  </a:cxn>
                  <a:cxn ang="0">
                    <a:pos x="24" y="110"/>
                  </a:cxn>
                  <a:cxn ang="0">
                    <a:pos x="36" y="134"/>
                  </a:cxn>
                  <a:cxn ang="0">
                    <a:pos x="44" y="156"/>
                  </a:cxn>
                  <a:cxn ang="0">
                    <a:pos x="50" y="182"/>
                  </a:cxn>
                  <a:cxn ang="0">
                    <a:pos x="56" y="206"/>
                  </a:cxn>
                  <a:cxn ang="0">
                    <a:pos x="58" y="232"/>
                  </a:cxn>
                  <a:cxn ang="0">
                    <a:pos x="60" y="258"/>
                  </a:cxn>
                  <a:cxn ang="0">
                    <a:pos x="60" y="258"/>
                  </a:cxn>
                  <a:cxn ang="0">
                    <a:pos x="58" y="282"/>
                  </a:cxn>
                  <a:cxn ang="0">
                    <a:pos x="56" y="308"/>
                  </a:cxn>
                  <a:cxn ang="0">
                    <a:pos x="52" y="332"/>
                  </a:cxn>
                  <a:cxn ang="0">
                    <a:pos x="46" y="354"/>
                  </a:cxn>
                  <a:cxn ang="0">
                    <a:pos x="38" y="376"/>
                  </a:cxn>
                  <a:cxn ang="0">
                    <a:pos x="28" y="398"/>
                  </a:cxn>
                  <a:cxn ang="0">
                    <a:pos x="18" y="420"/>
                  </a:cxn>
                  <a:cxn ang="0">
                    <a:pos x="4" y="440"/>
                  </a:cxn>
                  <a:cxn ang="0">
                    <a:pos x="4" y="440"/>
                  </a:cxn>
                  <a:cxn ang="0">
                    <a:pos x="18" y="458"/>
                  </a:cxn>
                  <a:cxn ang="0">
                    <a:pos x="34" y="474"/>
                  </a:cxn>
                  <a:cxn ang="0">
                    <a:pos x="50" y="490"/>
                  </a:cxn>
                  <a:cxn ang="0">
                    <a:pos x="68" y="506"/>
                  </a:cxn>
                  <a:cxn ang="0">
                    <a:pos x="68" y="506"/>
                  </a:cxn>
                  <a:cxn ang="0">
                    <a:pos x="84" y="480"/>
                  </a:cxn>
                  <a:cxn ang="0">
                    <a:pos x="100" y="450"/>
                  </a:cxn>
                  <a:cxn ang="0">
                    <a:pos x="112" y="422"/>
                  </a:cxn>
                  <a:cxn ang="0">
                    <a:pos x="122" y="390"/>
                  </a:cxn>
                  <a:cxn ang="0">
                    <a:pos x="130" y="358"/>
                  </a:cxn>
                  <a:cxn ang="0">
                    <a:pos x="136" y="326"/>
                  </a:cxn>
                  <a:cxn ang="0">
                    <a:pos x="140" y="292"/>
                  </a:cxn>
                  <a:cxn ang="0">
                    <a:pos x="142" y="258"/>
                  </a:cxn>
                  <a:cxn ang="0">
                    <a:pos x="142" y="258"/>
                  </a:cxn>
                  <a:cxn ang="0">
                    <a:pos x="140" y="222"/>
                  </a:cxn>
                  <a:cxn ang="0">
                    <a:pos x="136" y="186"/>
                  </a:cxn>
                  <a:cxn ang="0">
                    <a:pos x="130" y="152"/>
                  </a:cxn>
                  <a:cxn ang="0">
                    <a:pos x="120" y="120"/>
                  </a:cxn>
                  <a:cxn ang="0">
                    <a:pos x="108" y="88"/>
                  </a:cxn>
                  <a:cxn ang="0">
                    <a:pos x="94" y="56"/>
                  </a:cxn>
                  <a:cxn ang="0">
                    <a:pos x="78" y="28"/>
                  </a:cxn>
                  <a:cxn ang="0">
                    <a:pos x="60" y="0"/>
                  </a:cxn>
                  <a:cxn ang="0">
                    <a:pos x="60" y="0"/>
                  </a:cxn>
                  <a:cxn ang="0">
                    <a:pos x="44" y="16"/>
                  </a:cxn>
                  <a:cxn ang="0">
                    <a:pos x="28" y="32"/>
                  </a:cxn>
                  <a:cxn ang="0">
                    <a:pos x="12" y="50"/>
                  </a:cxn>
                  <a:cxn ang="0">
                    <a:pos x="0" y="68"/>
                  </a:cxn>
                  <a:cxn ang="0">
                    <a:pos x="0" y="68"/>
                  </a:cxn>
                </a:cxnLst>
                <a:rect l="0" t="0" r="r" b="b"/>
                <a:pathLst>
                  <a:path w="142" h="506">
                    <a:moveTo>
                      <a:pt x="0" y="68"/>
                    </a:moveTo>
                    <a:lnTo>
                      <a:pt x="0" y="68"/>
                    </a:lnTo>
                    <a:lnTo>
                      <a:pt x="12" y="90"/>
                    </a:lnTo>
                    <a:lnTo>
                      <a:pt x="24" y="110"/>
                    </a:lnTo>
                    <a:lnTo>
                      <a:pt x="36" y="134"/>
                    </a:lnTo>
                    <a:lnTo>
                      <a:pt x="44" y="156"/>
                    </a:lnTo>
                    <a:lnTo>
                      <a:pt x="50" y="182"/>
                    </a:lnTo>
                    <a:lnTo>
                      <a:pt x="56" y="206"/>
                    </a:lnTo>
                    <a:lnTo>
                      <a:pt x="58" y="232"/>
                    </a:lnTo>
                    <a:lnTo>
                      <a:pt x="60" y="258"/>
                    </a:lnTo>
                    <a:lnTo>
                      <a:pt x="60" y="258"/>
                    </a:lnTo>
                    <a:lnTo>
                      <a:pt x="58" y="282"/>
                    </a:lnTo>
                    <a:lnTo>
                      <a:pt x="56" y="308"/>
                    </a:lnTo>
                    <a:lnTo>
                      <a:pt x="52" y="332"/>
                    </a:lnTo>
                    <a:lnTo>
                      <a:pt x="46" y="354"/>
                    </a:lnTo>
                    <a:lnTo>
                      <a:pt x="38" y="376"/>
                    </a:lnTo>
                    <a:lnTo>
                      <a:pt x="28" y="398"/>
                    </a:lnTo>
                    <a:lnTo>
                      <a:pt x="18" y="420"/>
                    </a:lnTo>
                    <a:lnTo>
                      <a:pt x="4" y="440"/>
                    </a:lnTo>
                    <a:lnTo>
                      <a:pt x="4" y="440"/>
                    </a:lnTo>
                    <a:lnTo>
                      <a:pt x="18" y="458"/>
                    </a:lnTo>
                    <a:lnTo>
                      <a:pt x="34" y="474"/>
                    </a:lnTo>
                    <a:lnTo>
                      <a:pt x="50" y="490"/>
                    </a:lnTo>
                    <a:lnTo>
                      <a:pt x="68" y="506"/>
                    </a:lnTo>
                    <a:lnTo>
                      <a:pt x="68" y="506"/>
                    </a:lnTo>
                    <a:lnTo>
                      <a:pt x="84" y="480"/>
                    </a:lnTo>
                    <a:lnTo>
                      <a:pt x="100" y="450"/>
                    </a:lnTo>
                    <a:lnTo>
                      <a:pt x="112" y="422"/>
                    </a:lnTo>
                    <a:lnTo>
                      <a:pt x="122" y="390"/>
                    </a:lnTo>
                    <a:lnTo>
                      <a:pt x="130" y="358"/>
                    </a:lnTo>
                    <a:lnTo>
                      <a:pt x="136" y="326"/>
                    </a:lnTo>
                    <a:lnTo>
                      <a:pt x="140" y="292"/>
                    </a:lnTo>
                    <a:lnTo>
                      <a:pt x="142" y="258"/>
                    </a:lnTo>
                    <a:lnTo>
                      <a:pt x="142" y="258"/>
                    </a:lnTo>
                    <a:lnTo>
                      <a:pt x="140" y="222"/>
                    </a:lnTo>
                    <a:lnTo>
                      <a:pt x="136" y="186"/>
                    </a:lnTo>
                    <a:lnTo>
                      <a:pt x="130" y="152"/>
                    </a:lnTo>
                    <a:lnTo>
                      <a:pt x="120" y="120"/>
                    </a:lnTo>
                    <a:lnTo>
                      <a:pt x="108" y="88"/>
                    </a:lnTo>
                    <a:lnTo>
                      <a:pt x="94" y="56"/>
                    </a:lnTo>
                    <a:lnTo>
                      <a:pt x="78" y="28"/>
                    </a:lnTo>
                    <a:lnTo>
                      <a:pt x="60" y="0"/>
                    </a:lnTo>
                    <a:lnTo>
                      <a:pt x="60" y="0"/>
                    </a:lnTo>
                    <a:lnTo>
                      <a:pt x="44" y="16"/>
                    </a:lnTo>
                    <a:lnTo>
                      <a:pt x="28" y="32"/>
                    </a:lnTo>
                    <a:lnTo>
                      <a:pt x="12" y="50"/>
                    </a:lnTo>
                    <a:lnTo>
                      <a:pt x="0" y="68"/>
                    </a:lnTo>
                    <a:lnTo>
                      <a:pt x="0" y="68"/>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sp>
        <p:nvSpPr>
          <p:cNvPr id="27" name="TextBox 45">
            <a:extLst>
              <a:ext uri="{FF2B5EF4-FFF2-40B4-BE49-F238E27FC236}">
                <a16:creationId xmlns:a16="http://schemas.microsoft.com/office/drawing/2014/main" id="{24158FF3-7354-4129-B66A-BD29D1E8F537}"/>
              </a:ext>
            </a:extLst>
          </p:cNvPr>
          <p:cNvSpPr txBox="1"/>
          <p:nvPr/>
        </p:nvSpPr>
        <p:spPr>
          <a:xfrm>
            <a:off x="1982184" y="2053738"/>
            <a:ext cx="1484702" cy="523220"/>
          </a:xfrm>
          <a:prstGeom prst="rect">
            <a:avLst/>
          </a:prstGeom>
          <a:noFill/>
        </p:spPr>
        <p:txBody>
          <a:bodyPr wrap="none" rtlCol="0">
            <a:spAutoFit/>
          </a:bodyPr>
          <a:lstStyle>
            <a:defPPr>
              <a:defRPr lang="en-US"/>
            </a:defPPr>
            <a:lvl1pPr fontAlgn="auto">
              <a:spcBef>
                <a:spcPts val="0"/>
              </a:spcBef>
              <a:spcAft>
                <a:spcPts val="0"/>
              </a:spcAft>
              <a:defRPr sz="2400">
                <a:solidFill>
                  <a:prstClr val="black"/>
                </a:solidFill>
              </a:defRPr>
            </a:lvl1pPr>
            <a:lvl2pPr marL="457200">
              <a:defRPr sz="2400">
                <a:latin typeface="Times New Roman" pitchFamily="32" charset="0"/>
                <a:cs typeface="+mn-cs"/>
              </a:defRPr>
            </a:lvl2pPr>
            <a:lvl3pPr marL="914400">
              <a:defRPr sz="2400">
                <a:latin typeface="Times New Roman" pitchFamily="32" charset="0"/>
                <a:cs typeface="+mn-cs"/>
              </a:defRPr>
            </a:lvl3pPr>
            <a:lvl4pPr marL="1371600">
              <a:defRPr sz="2400">
                <a:latin typeface="Times New Roman" pitchFamily="32" charset="0"/>
                <a:cs typeface="+mn-cs"/>
              </a:defRPr>
            </a:lvl4pPr>
            <a:lvl5pPr marL="1828800">
              <a:defRPr sz="2400">
                <a:latin typeface="Times New Roman" pitchFamily="32" charset="0"/>
                <a:cs typeface="+mn-cs"/>
              </a:defRPr>
            </a:lvl5pPr>
            <a:lvl6pPr marL="2286000" defTabSz="914400">
              <a:defRPr sz="2400">
                <a:latin typeface="Times New Roman" pitchFamily="32" charset="0"/>
                <a:cs typeface="+mn-cs"/>
              </a:defRPr>
            </a:lvl6pPr>
            <a:lvl7pPr marL="2743200" defTabSz="914400">
              <a:defRPr sz="2400">
                <a:latin typeface="Times New Roman" pitchFamily="32" charset="0"/>
                <a:cs typeface="+mn-cs"/>
              </a:defRPr>
            </a:lvl7pPr>
            <a:lvl8pPr marL="3200400" defTabSz="914400">
              <a:defRPr sz="2400">
                <a:latin typeface="Times New Roman" pitchFamily="32" charset="0"/>
                <a:cs typeface="+mn-cs"/>
              </a:defRPr>
            </a:lvl8pPr>
            <a:lvl9pPr marL="3657600" defTabSz="914400">
              <a:defRPr sz="2400">
                <a:latin typeface="Times New Roman" pitchFamily="32" charset="0"/>
                <a:cs typeface="+mn-cs"/>
              </a:defRPr>
            </a:lvl9pPr>
          </a:lstStyle>
          <a:p>
            <a:r>
              <a:rPr lang="en-US" sz="2800" b="1" dirty="0">
                <a:latin typeface="+mn-lt"/>
              </a:rPr>
              <a:t>Entradas</a:t>
            </a:r>
          </a:p>
        </p:txBody>
      </p:sp>
      <p:sp>
        <p:nvSpPr>
          <p:cNvPr id="28" name="TextBox 46">
            <a:extLst>
              <a:ext uri="{FF2B5EF4-FFF2-40B4-BE49-F238E27FC236}">
                <a16:creationId xmlns:a16="http://schemas.microsoft.com/office/drawing/2014/main" id="{9437EDEA-506F-4DE5-80F7-4F29B6B1B771}"/>
              </a:ext>
            </a:extLst>
          </p:cNvPr>
          <p:cNvSpPr txBox="1"/>
          <p:nvPr/>
        </p:nvSpPr>
        <p:spPr>
          <a:xfrm>
            <a:off x="5709441" y="1848336"/>
            <a:ext cx="2056204" cy="954107"/>
          </a:xfrm>
          <a:prstGeom prst="rect">
            <a:avLst/>
          </a:prstGeom>
          <a:noFill/>
        </p:spPr>
        <p:txBody>
          <a:bodyPr wrap="none" rtlCol="0">
            <a:spAutoFit/>
          </a:bodyPr>
          <a:lstStyle>
            <a:defPPr>
              <a:defRPr lang="pt-BR"/>
            </a:defPPr>
            <a:lvl1pPr fontAlgn="auto">
              <a:spcBef>
                <a:spcPts val="0"/>
              </a:spcBef>
              <a:spcAft>
                <a:spcPts val="0"/>
              </a:spcAft>
              <a:defRPr sz="2800" b="1">
                <a:solidFill>
                  <a:prstClr val="black"/>
                </a:solidFill>
              </a:defRPr>
            </a:lvl1pPr>
            <a:lvl2pPr marL="457200">
              <a:defRPr sz="2400">
                <a:latin typeface="Times New Roman" pitchFamily="32" charset="0"/>
                <a:cs typeface="+mn-cs"/>
              </a:defRPr>
            </a:lvl2pPr>
            <a:lvl3pPr marL="914400">
              <a:defRPr sz="2400">
                <a:latin typeface="Times New Roman" pitchFamily="32" charset="0"/>
                <a:cs typeface="+mn-cs"/>
              </a:defRPr>
            </a:lvl3pPr>
            <a:lvl4pPr marL="1371600">
              <a:defRPr sz="2400">
                <a:latin typeface="Times New Roman" pitchFamily="32" charset="0"/>
                <a:cs typeface="+mn-cs"/>
              </a:defRPr>
            </a:lvl4pPr>
            <a:lvl5pPr marL="1828800">
              <a:defRPr sz="2400">
                <a:latin typeface="Times New Roman" pitchFamily="32" charset="0"/>
                <a:cs typeface="+mn-cs"/>
              </a:defRPr>
            </a:lvl5pPr>
            <a:lvl6pPr marL="2286000" defTabSz="914400">
              <a:defRPr sz="2400">
                <a:latin typeface="Times New Roman" pitchFamily="32" charset="0"/>
                <a:cs typeface="+mn-cs"/>
              </a:defRPr>
            </a:lvl6pPr>
            <a:lvl7pPr marL="2743200" defTabSz="914400">
              <a:defRPr sz="2400">
                <a:latin typeface="Times New Roman" pitchFamily="32" charset="0"/>
                <a:cs typeface="+mn-cs"/>
              </a:defRPr>
            </a:lvl7pPr>
            <a:lvl8pPr marL="3200400" defTabSz="914400">
              <a:defRPr sz="2400">
                <a:latin typeface="Times New Roman" pitchFamily="32" charset="0"/>
                <a:cs typeface="+mn-cs"/>
              </a:defRPr>
            </a:lvl8pPr>
            <a:lvl9pPr marL="3657600" defTabSz="914400">
              <a:defRPr sz="2400">
                <a:latin typeface="Times New Roman" pitchFamily="32" charset="0"/>
                <a:cs typeface="+mn-cs"/>
              </a:defRPr>
            </a:lvl9pPr>
          </a:lstStyle>
          <a:p>
            <a:r>
              <a:rPr lang="en-US" dirty="0">
                <a:latin typeface="+mn-lt"/>
              </a:rPr>
              <a:t>Ferramentas</a:t>
            </a:r>
            <a:br>
              <a:rPr lang="en-US" dirty="0">
                <a:latin typeface="+mn-lt"/>
              </a:rPr>
            </a:br>
            <a:r>
              <a:rPr lang="en-US" dirty="0">
                <a:latin typeface="+mn-lt"/>
              </a:rPr>
              <a:t> e </a:t>
            </a:r>
            <a:r>
              <a:rPr lang="en-US" dirty="0" err="1">
                <a:latin typeface="+mn-lt"/>
              </a:rPr>
              <a:t>Técnicas</a:t>
            </a:r>
            <a:endParaRPr lang="en-US" dirty="0">
              <a:latin typeface="+mn-lt"/>
            </a:endParaRPr>
          </a:p>
        </p:txBody>
      </p:sp>
      <p:sp>
        <p:nvSpPr>
          <p:cNvPr id="29" name="TextBox 47">
            <a:extLst>
              <a:ext uri="{FF2B5EF4-FFF2-40B4-BE49-F238E27FC236}">
                <a16:creationId xmlns:a16="http://schemas.microsoft.com/office/drawing/2014/main" id="{631C7F37-431F-4A73-B46A-FF166E7FA5D8}"/>
              </a:ext>
            </a:extLst>
          </p:cNvPr>
          <p:cNvSpPr txBox="1"/>
          <p:nvPr/>
        </p:nvSpPr>
        <p:spPr>
          <a:xfrm>
            <a:off x="10284655" y="2029320"/>
            <a:ext cx="1133644" cy="523220"/>
          </a:xfrm>
          <a:prstGeom prst="rect">
            <a:avLst/>
          </a:prstGeom>
          <a:noFill/>
        </p:spPr>
        <p:txBody>
          <a:bodyPr wrap="none" rtlCol="0">
            <a:spAutoFit/>
          </a:bodyPr>
          <a:lstStyle>
            <a:defPPr>
              <a:defRPr lang="pt-BR"/>
            </a:defPPr>
            <a:lvl1pPr fontAlgn="auto">
              <a:spcBef>
                <a:spcPts val="0"/>
              </a:spcBef>
              <a:spcAft>
                <a:spcPts val="0"/>
              </a:spcAft>
              <a:defRPr sz="2800" b="1">
                <a:solidFill>
                  <a:prstClr val="black"/>
                </a:solidFill>
              </a:defRPr>
            </a:lvl1pPr>
            <a:lvl2pPr marL="457200">
              <a:defRPr sz="2400">
                <a:latin typeface="Times New Roman" pitchFamily="32" charset="0"/>
                <a:cs typeface="+mn-cs"/>
              </a:defRPr>
            </a:lvl2pPr>
            <a:lvl3pPr marL="914400">
              <a:defRPr sz="2400">
                <a:latin typeface="Times New Roman" pitchFamily="32" charset="0"/>
                <a:cs typeface="+mn-cs"/>
              </a:defRPr>
            </a:lvl3pPr>
            <a:lvl4pPr marL="1371600">
              <a:defRPr sz="2400">
                <a:latin typeface="Times New Roman" pitchFamily="32" charset="0"/>
                <a:cs typeface="+mn-cs"/>
              </a:defRPr>
            </a:lvl4pPr>
            <a:lvl5pPr marL="1828800">
              <a:defRPr sz="2400">
                <a:latin typeface="Times New Roman" pitchFamily="32" charset="0"/>
                <a:cs typeface="+mn-cs"/>
              </a:defRPr>
            </a:lvl5pPr>
            <a:lvl6pPr marL="2286000" defTabSz="914400">
              <a:defRPr sz="2400">
                <a:latin typeface="Times New Roman" pitchFamily="32" charset="0"/>
                <a:cs typeface="+mn-cs"/>
              </a:defRPr>
            </a:lvl6pPr>
            <a:lvl7pPr marL="2743200" defTabSz="914400">
              <a:defRPr sz="2400">
                <a:latin typeface="Times New Roman" pitchFamily="32" charset="0"/>
                <a:cs typeface="+mn-cs"/>
              </a:defRPr>
            </a:lvl7pPr>
            <a:lvl8pPr marL="3200400" defTabSz="914400">
              <a:defRPr sz="2400">
                <a:latin typeface="Times New Roman" pitchFamily="32" charset="0"/>
                <a:cs typeface="+mn-cs"/>
              </a:defRPr>
            </a:lvl8pPr>
            <a:lvl9pPr marL="3657600" defTabSz="914400">
              <a:defRPr sz="2400">
                <a:latin typeface="Times New Roman" pitchFamily="32" charset="0"/>
                <a:cs typeface="+mn-cs"/>
              </a:defRPr>
            </a:lvl9pPr>
          </a:lstStyle>
          <a:p>
            <a:r>
              <a:rPr lang="en-US">
                <a:latin typeface="+mn-lt"/>
              </a:rPr>
              <a:t>Saídas</a:t>
            </a:r>
            <a:endParaRPr lang="en-US" dirty="0">
              <a:latin typeface="+mn-lt"/>
            </a:endParaRPr>
          </a:p>
        </p:txBody>
      </p:sp>
      <p:grpSp>
        <p:nvGrpSpPr>
          <p:cNvPr id="31" name="Group 57">
            <a:extLst>
              <a:ext uri="{FF2B5EF4-FFF2-40B4-BE49-F238E27FC236}">
                <a16:creationId xmlns:a16="http://schemas.microsoft.com/office/drawing/2014/main" id="{46B11B5D-2E73-4314-BB27-F9284CA50DB4}"/>
              </a:ext>
            </a:extLst>
          </p:cNvPr>
          <p:cNvGrpSpPr/>
          <p:nvPr/>
        </p:nvGrpSpPr>
        <p:grpSpPr>
          <a:xfrm>
            <a:off x="598915" y="3178355"/>
            <a:ext cx="4478318" cy="5312213"/>
            <a:chOff x="1685523" y="2943446"/>
            <a:chExt cx="1420563" cy="3432984"/>
          </a:xfrm>
        </p:grpSpPr>
        <p:grpSp>
          <p:nvGrpSpPr>
            <p:cNvPr id="32" name="Group 49">
              <a:extLst>
                <a:ext uri="{FF2B5EF4-FFF2-40B4-BE49-F238E27FC236}">
                  <a16:creationId xmlns:a16="http://schemas.microsoft.com/office/drawing/2014/main" id="{F4926EAF-A549-4D4C-95DA-5BAF29A4CCF5}"/>
                </a:ext>
              </a:extLst>
            </p:cNvPr>
            <p:cNvGrpSpPr/>
            <p:nvPr/>
          </p:nvGrpSpPr>
          <p:grpSpPr>
            <a:xfrm>
              <a:off x="1685523" y="2943446"/>
              <a:ext cx="1393238" cy="3432984"/>
              <a:chOff x="1685523" y="2943446"/>
              <a:chExt cx="1393238" cy="3432984"/>
            </a:xfrm>
          </p:grpSpPr>
          <p:sp>
            <p:nvSpPr>
              <p:cNvPr id="34" name="Rectangle 41">
                <a:extLst>
                  <a:ext uri="{FF2B5EF4-FFF2-40B4-BE49-F238E27FC236}">
                    <a16:creationId xmlns:a16="http://schemas.microsoft.com/office/drawing/2014/main" id="{CB023BDE-AF1F-419C-B219-117ECB55A815}"/>
                  </a:ext>
                </a:extLst>
              </p:cNvPr>
              <p:cNvSpPr/>
              <p:nvPr/>
            </p:nvSpPr>
            <p:spPr>
              <a:xfrm>
                <a:off x="1685523" y="3238581"/>
                <a:ext cx="1393238" cy="3137849"/>
              </a:xfrm>
              <a:prstGeom prst="rect">
                <a:avLst/>
              </a:prstGeom>
              <a:solidFill>
                <a:srgbClr val="EEECE1">
                  <a:lumMod val="90000"/>
                  <a:alpha val="25000"/>
                </a:srgbClr>
              </a:solidFill>
              <a:ln w="25400" cap="flat" cmpd="sng" algn="ctr">
                <a:solidFill>
                  <a:srgbClr val="EEECE1">
                    <a:lumMod val="50000"/>
                  </a:srgb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35" name="Rounded Rectangle 32">
                <a:extLst>
                  <a:ext uri="{FF2B5EF4-FFF2-40B4-BE49-F238E27FC236}">
                    <a16:creationId xmlns:a16="http://schemas.microsoft.com/office/drawing/2014/main" id="{49138383-0242-4E17-B737-7391A1332CDA}"/>
                  </a:ext>
                </a:extLst>
              </p:cNvPr>
              <p:cNvSpPr/>
              <p:nvPr/>
            </p:nvSpPr>
            <p:spPr>
              <a:xfrm>
                <a:off x="2374291" y="2943446"/>
                <a:ext cx="105082" cy="392877"/>
              </a:xfrm>
              <a:prstGeom prst="roundRect">
                <a:avLst>
                  <a:gd name="adj" fmla="val 50000"/>
                </a:avLst>
              </a:prstGeom>
              <a:solidFill>
                <a:srgbClr val="EEECE1">
                  <a:lumMod val="5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sp>
          <p:nvSpPr>
            <p:cNvPr id="33" name="TextBox 53">
              <a:extLst>
                <a:ext uri="{FF2B5EF4-FFF2-40B4-BE49-F238E27FC236}">
                  <a16:creationId xmlns:a16="http://schemas.microsoft.com/office/drawing/2014/main" id="{C9A5AAC2-34F6-407C-BBA3-AD5A369164DC}"/>
                </a:ext>
              </a:extLst>
            </p:cNvPr>
            <p:cNvSpPr txBox="1"/>
            <p:nvPr/>
          </p:nvSpPr>
          <p:spPr>
            <a:xfrm>
              <a:off x="1708736" y="3330367"/>
              <a:ext cx="1397350" cy="1670749"/>
            </a:xfrm>
            <a:prstGeom prst="rect">
              <a:avLst/>
            </a:prstGeom>
            <a:noFill/>
          </p:spPr>
          <p:txBody>
            <a:bodyPr wrap="square" lIns="0" rIns="0" rtlCol="0">
              <a:spAutoFit/>
            </a:bodyPr>
            <a:lstStyle/>
            <a:p>
              <a:pPr marL="428625" indent="-428625" defTabSz="1371600" fontAlgn="auto">
                <a:spcBef>
                  <a:spcPts val="0"/>
                </a:spcBef>
                <a:spcAft>
                  <a:spcPts val="0"/>
                </a:spcAft>
                <a:buFont typeface="Wingdings" panose="05000000000000000000" pitchFamily="2" charset="2"/>
                <a:buChar char="ü"/>
                <a:defRPr/>
              </a:pPr>
              <a:r>
                <a:rPr lang="en-US" sz="2700" kern="0" dirty="0">
                  <a:solidFill>
                    <a:prstClr val="black"/>
                  </a:solidFill>
                  <a:latin typeface="+mn-lt"/>
                </a:rPr>
                <a:t>Plano de </a:t>
              </a:r>
              <a:r>
                <a:rPr lang="en-US" sz="2700" kern="0" dirty="0" err="1">
                  <a:solidFill>
                    <a:prstClr val="black"/>
                  </a:solidFill>
                  <a:latin typeface="+mn-lt"/>
                </a:rPr>
                <a:t>gerenciamento</a:t>
              </a:r>
              <a:r>
                <a:rPr lang="en-US" sz="2700" kern="0" dirty="0">
                  <a:solidFill>
                    <a:prstClr val="black"/>
                  </a:solidFill>
                  <a:latin typeface="+mn-lt"/>
                </a:rPr>
                <a:t> </a:t>
              </a:r>
              <a:br>
                <a:rPr lang="en-US" sz="2700" kern="0" dirty="0">
                  <a:solidFill>
                    <a:prstClr val="black"/>
                  </a:solidFill>
                  <a:latin typeface="+mn-lt"/>
                </a:rPr>
              </a:b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Documentos</a:t>
              </a: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Fatores</a:t>
              </a:r>
              <a:r>
                <a:rPr lang="en-US" sz="2700" kern="0" dirty="0">
                  <a:solidFill>
                    <a:prstClr val="black"/>
                  </a:solidFill>
                  <a:latin typeface="+mn-lt"/>
                </a:rPr>
                <a:t> </a:t>
              </a:r>
              <a:r>
                <a:rPr lang="en-US" sz="2700" kern="0" dirty="0" err="1">
                  <a:solidFill>
                    <a:prstClr val="black"/>
                  </a:solidFill>
                  <a:latin typeface="+mn-lt"/>
                </a:rPr>
                <a:t>ambientais</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Ativos</a:t>
              </a:r>
              <a:r>
                <a:rPr lang="en-US" sz="2700" kern="0" dirty="0">
                  <a:solidFill>
                    <a:prstClr val="black"/>
                  </a:solidFill>
                  <a:latin typeface="+mn-lt"/>
                </a:rPr>
                <a:t> de </a:t>
              </a:r>
              <a:r>
                <a:rPr lang="en-US" sz="2700" kern="0" dirty="0" err="1">
                  <a:solidFill>
                    <a:prstClr val="black"/>
                  </a:solidFill>
                  <a:latin typeface="+mn-lt"/>
                </a:rPr>
                <a:t>processos</a:t>
              </a:r>
              <a:r>
                <a:rPr lang="en-US" sz="2700" kern="0" dirty="0">
                  <a:solidFill>
                    <a:prstClr val="black"/>
                  </a:solidFill>
                  <a:latin typeface="+mn-lt"/>
                </a:rPr>
                <a:t> </a:t>
              </a:r>
              <a:r>
                <a:rPr lang="en-US" sz="2700" kern="0" dirty="0" err="1">
                  <a:solidFill>
                    <a:prstClr val="black"/>
                  </a:solidFill>
                  <a:latin typeface="+mn-lt"/>
                </a:rPr>
                <a:t>organizacionais</a:t>
              </a:r>
              <a:r>
                <a:rPr lang="en-US" sz="2700" kern="0" dirty="0">
                  <a:solidFill>
                    <a:prstClr val="black"/>
                  </a:solidFill>
                  <a:latin typeface="+mn-lt"/>
                </a:rPr>
                <a:t>.</a:t>
              </a:r>
            </a:p>
          </p:txBody>
        </p:sp>
      </p:grpSp>
      <p:grpSp>
        <p:nvGrpSpPr>
          <p:cNvPr id="36" name="Group 58">
            <a:extLst>
              <a:ext uri="{FF2B5EF4-FFF2-40B4-BE49-F238E27FC236}">
                <a16:creationId xmlns:a16="http://schemas.microsoft.com/office/drawing/2014/main" id="{5E78E550-3561-4424-8740-4A6C158CAA25}"/>
              </a:ext>
            </a:extLst>
          </p:cNvPr>
          <p:cNvGrpSpPr/>
          <p:nvPr/>
        </p:nvGrpSpPr>
        <p:grpSpPr>
          <a:xfrm>
            <a:off x="5063606" y="3152591"/>
            <a:ext cx="3882414" cy="5337977"/>
            <a:chOff x="2671350" y="3126908"/>
            <a:chExt cx="2255094" cy="3075102"/>
          </a:xfrm>
        </p:grpSpPr>
        <p:grpSp>
          <p:nvGrpSpPr>
            <p:cNvPr id="37" name="Group 50">
              <a:extLst>
                <a:ext uri="{FF2B5EF4-FFF2-40B4-BE49-F238E27FC236}">
                  <a16:creationId xmlns:a16="http://schemas.microsoft.com/office/drawing/2014/main" id="{A97674A5-A8B0-4253-A0C4-1C05A9862C4E}"/>
                </a:ext>
              </a:extLst>
            </p:cNvPr>
            <p:cNvGrpSpPr/>
            <p:nvPr/>
          </p:nvGrpSpPr>
          <p:grpSpPr>
            <a:xfrm>
              <a:off x="2671350" y="3126908"/>
              <a:ext cx="2255094" cy="3075102"/>
              <a:chOff x="2671350" y="3126908"/>
              <a:chExt cx="2255094" cy="3075102"/>
            </a:xfrm>
          </p:grpSpPr>
          <p:sp>
            <p:nvSpPr>
              <p:cNvPr id="39" name="Rectangle 42">
                <a:extLst>
                  <a:ext uri="{FF2B5EF4-FFF2-40B4-BE49-F238E27FC236}">
                    <a16:creationId xmlns:a16="http://schemas.microsoft.com/office/drawing/2014/main" id="{9A81CEF2-D688-4400-B751-E7994461CBD8}"/>
                  </a:ext>
                </a:extLst>
              </p:cNvPr>
              <p:cNvSpPr/>
              <p:nvPr/>
            </p:nvSpPr>
            <p:spPr>
              <a:xfrm>
                <a:off x="2671350" y="3399375"/>
                <a:ext cx="2255094" cy="2802635"/>
              </a:xfrm>
              <a:prstGeom prst="rect">
                <a:avLst/>
              </a:prstGeom>
              <a:solidFill>
                <a:srgbClr val="C0504D">
                  <a:lumMod val="20000"/>
                  <a:lumOff val="80000"/>
                  <a:alpha val="25000"/>
                </a:srgbClr>
              </a:solidFill>
              <a:ln w="25400" cap="flat" cmpd="sng" algn="ctr">
                <a:solidFill>
                  <a:srgbClr val="C0504D">
                    <a:lumMod val="75000"/>
                  </a:srgb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40" name="Rounded Rectangle 33">
                <a:extLst>
                  <a:ext uri="{FF2B5EF4-FFF2-40B4-BE49-F238E27FC236}">
                    <a16:creationId xmlns:a16="http://schemas.microsoft.com/office/drawing/2014/main" id="{A009A742-E74D-4137-AB47-F900D1302262}"/>
                  </a:ext>
                </a:extLst>
              </p:cNvPr>
              <p:cNvSpPr/>
              <p:nvPr/>
            </p:nvSpPr>
            <p:spPr>
              <a:xfrm rot="196525">
                <a:off x="3653746" y="3126908"/>
                <a:ext cx="203526" cy="393350"/>
              </a:xfrm>
              <a:prstGeom prst="roundRect">
                <a:avLst>
                  <a:gd name="adj" fmla="val 50000"/>
                </a:avLst>
              </a:prstGeom>
              <a:solidFill>
                <a:srgbClr val="C0504D">
                  <a:lumMod val="5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sp>
          <p:nvSpPr>
            <p:cNvPr id="38" name="TextBox 54">
              <a:extLst>
                <a:ext uri="{FF2B5EF4-FFF2-40B4-BE49-F238E27FC236}">
                  <a16:creationId xmlns:a16="http://schemas.microsoft.com/office/drawing/2014/main" id="{80016D5B-FF56-451F-8FBC-D267756E160C}"/>
                </a:ext>
              </a:extLst>
            </p:cNvPr>
            <p:cNvSpPr txBox="1"/>
            <p:nvPr/>
          </p:nvSpPr>
          <p:spPr>
            <a:xfrm>
              <a:off x="2708305" y="3413995"/>
              <a:ext cx="2194209" cy="2207434"/>
            </a:xfrm>
            <a:prstGeom prst="rect">
              <a:avLst/>
            </a:prstGeom>
            <a:noFill/>
          </p:spPr>
          <p:txBody>
            <a:bodyPr wrap="square" lIns="0" rIns="0" rtlCol="0">
              <a:spAutoFit/>
            </a:bodyPr>
            <a:lstStyle>
              <a:defPPr>
                <a:defRPr lang="en-US"/>
              </a:defPPr>
              <a:lvl1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sz="1800" kern="0">
                  <a:solidFill>
                    <a:prstClr val="black"/>
                  </a:solidFill>
                  <a:latin typeface="Arial" panose="020B0604020202020204" pitchFamily="34" charset="0"/>
                  <a:cs typeface="Arial" panose="020B0604020202020204" pitchFamily="34" charset="0"/>
                </a:defRPr>
              </a:lvl1pPr>
            </a:lstStyle>
            <a:p>
              <a:r>
                <a:rPr lang="en-US" sz="2700" dirty="0" err="1">
                  <a:latin typeface="+mn-lt"/>
                </a:rPr>
                <a:t>Método</a:t>
              </a:r>
              <a:r>
                <a:rPr lang="en-US" sz="2700" dirty="0">
                  <a:latin typeface="+mn-lt"/>
                </a:rPr>
                <a:t> do </a:t>
              </a:r>
              <a:r>
                <a:rPr lang="en-US" sz="2700" dirty="0" err="1">
                  <a:latin typeface="+mn-lt"/>
                </a:rPr>
                <a:t>diagrama</a:t>
              </a:r>
              <a:r>
                <a:rPr lang="en-US" sz="2700" dirty="0">
                  <a:latin typeface="+mn-lt"/>
                </a:rPr>
                <a:t> de </a:t>
              </a:r>
              <a:r>
                <a:rPr lang="en-US" sz="2700" dirty="0" err="1">
                  <a:latin typeface="+mn-lt"/>
                </a:rPr>
                <a:t>precedência</a:t>
              </a:r>
              <a:r>
                <a:rPr lang="en-US" sz="2700" dirty="0">
                  <a:latin typeface="+mn-lt"/>
                </a:rPr>
                <a:t>;</a:t>
              </a:r>
            </a:p>
            <a:p>
              <a:r>
                <a:rPr lang="en-US" sz="2700" dirty="0" err="1">
                  <a:latin typeface="+mn-lt"/>
                </a:rPr>
                <a:t>Integração</a:t>
              </a:r>
              <a:r>
                <a:rPr lang="en-US" sz="2700" dirty="0">
                  <a:latin typeface="+mn-lt"/>
                </a:rPr>
                <a:t> e </a:t>
              </a:r>
              <a:r>
                <a:rPr lang="en-US" sz="2700" dirty="0" err="1">
                  <a:latin typeface="+mn-lt"/>
                </a:rPr>
                <a:t>determinação</a:t>
              </a:r>
              <a:r>
                <a:rPr lang="en-US" sz="2700" dirty="0">
                  <a:latin typeface="+mn-lt"/>
                </a:rPr>
                <a:t> de </a:t>
              </a:r>
              <a:r>
                <a:rPr lang="en-US" sz="2700" dirty="0" err="1">
                  <a:latin typeface="+mn-lt"/>
                </a:rPr>
                <a:t>dependência</a:t>
              </a:r>
              <a:r>
                <a:rPr lang="en-US" sz="2700" dirty="0">
                  <a:latin typeface="+mn-lt"/>
                </a:rPr>
                <a:t>;</a:t>
              </a:r>
            </a:p>
            <a:p>
              <a:r>
                <a:rPr lang="en-US" sz="2700" dirty="0" err="1">
                  <a:latin typeface="+mn-lt"/>
                </a:rPr>
                <a:t>Antecipações</a:t>
              </a:r>
              <a:r>
                <a:rPr lang="en-US" sz="2700" dirty="0">
                  <a:latin typeface="+mn-lt"/>
                </a:rPr>
                <a:t> e </a:t>
              </a:r>
              <a:r>
                <a:rPr lang="en-US" sz="2700" dirty="0" err="1">
                  <a:latin typeface="+mn-lt"/>
                </a:rPr>
                <a:t>esperas</a:t>
              </a:r>
              <a:r>
                <a:rPr lang="en-US" sz="2700" dirty="0">
                  <a:latin typeface="+mn-lt"/>
                </a:rPr>
                <a:t>;</a:t>
              </a:r>
            </a:p>
            <a:p>
              <a:r>
                <a:rPr lang="en-US" sz="2700" dirty="0" err="1">
                  <a:latin typeface="+mn-lt"/>
                </a:rPr>
                <a:t>Sistemas</a:t>
              </a:r>
              <a:r>
                <a:rPr lang="en-US" sz="2700" dirty="0">
                  <a:latin typeface="+mn-lt"/>
                </a:rPr>
                <a:t> de </a:t>
              </a:r>
              <a:r>
                <a:rPr lang="en-US" sz="2700" dirty="0" err="1">
                  <a:latin typeface="+mn-lt"/>
                </a:rPr>
                <a:t>informações</a:t>
              </a:r>
              <a:r>
                <a:rPr lang="en-US" sz="2700" dirty="0">
                  <a:latin typeface="+mn-lt"/>
                </a:rPr>
                <a:t> de </a:t>
              </a:r>
              <a:r>
                <a:rPr lang="en-US" sz="2700" dirty="0" err="1">
                  <a:latin typeface="+mn-lt"/>
                </a:rPr>
                <a:t>gerenciamento</a:t>
              </a:r>
              <a:r>
                <a:rPr lang="en-US" sz="2700" dirty="0">
                  <a:latin typeface="+mn-lt"/>
                </a:rPr>
                <a:t> de </a:t>
              </a:r>
              <a:r>
                <a:rPr lang="en-US" sz="2700" dirty="0" err="1">
                  <a:latin typeface="+mn-lt"/>
                </a:rPr>
                <a:t>projetos</a:t>
              </a:r>
              <a:r>
                <a:rPr lang="en-US" sz="2700" dirty="0">
                  <a:latin typeface="+mn-lt"/>
                </a:rPr>
                <a:t> - SIGP</a:t>
              </a:r>
            </a:p>
          </p:txBody>
        </p:sp>
      </p:grpSp>
      <p:grpSp>
        <p:nvGrpSpPr>
          <p:cNvPr id="41" name="Group 59">
            <a:extLst>
              <a:ext uri="{FF2B5EF4-FFF2-40B4-BE49-F238E27FC236}">
                <a16:creationId xmlns:a16="http://schemas.microsoft.com/office/drawing/2014/main" id="{59A59382-7CF1-4AFC-A006-7C3244FF1F32}"/>
              </a:ext>
            </a:extLst>
          </p:cNvPr>
          <p:cNvGrpSpPr/>
          <p:nvPr/>
        </p:nvGrpSpPr>
        <p:grpSpPr>
          <a:xfrm>
            <a:off x="9018756" y="3163605"/>
            <a:ext cx="4109550" cy="5328267"/>
            <a:chOff x="4131970" y="3096275"/>
            <a:chExt cx="2495784" cy="3070157"/>
          </a:xfrm>
        </p:grpSpPr>
        <p:grpSp>
          <p:nvGrpSpPr>
            <p:cNvPr id="42" name="Group 51">
              <a:extLst>
                <a:ext uri="{FF2B5EF4-FFF2-40B4-BE49-F238E27FC236}">
                  <a16:creationId xmlns:a16="http://schemas.microsoft.com/office/drawing/2014/main" id="{FDF309AE-79B1-43E8-828D-F2A4ADFFAD9F}"/>
                </a:ext>
              </a:extLst>
            </p:cNvPr>
            <p:cNvGrpSpPr/>
            <p:nvPr/>
          </p:nvGrpSpPr>
          <p:grpSpPr>
            <a:xfrm>
              <a:off x="4131971" y="3096275"/>
              <a:ext cx="2495783" cy="3070157"/>
              <a:chOff x="4131971" y="3096275"/>
              <a:chExt cx="2495783" cy="3070157"/>
            </a:xfrm>
          </p:grpSpPr>
          <p:sp>
            <p:nvSpPr>
              <p:cNvPr id="44" name="Rectangle 43">
                <a:extLst>
                  <a:ext uri="{FF2B5EF4-FFF2-40B4-BE49-F238E27FC236}">
                    <a16:creationId xmlns:a16="http://schemas.microsoft.com/office/drawing/2014/main" id="{DBAC71A9-F63F-48BB-92A3-D9A3B259DE33}"/>
                  </a:ext>
                </a:extLst>
              </p:cNvPr>
              <p:cNvSpPr/>
              <p:nvPr/>
            </p:nvSpPr>
            <p:spPr>
              <a:xfrm>
                <a:off x="4131971" y="3363204"/>
                <a:ext cx="2495783" cy="2803228"/>
              </a:xfrm>
              <a:prstGeom prst="rect">
                <a:avLst/>
              </a:prstGeom>
              <a:solidFill>
                <a:srgbClr val="4BACC6">
                  <a:lumMod val="20000"/>
                  <a:lumOff val="80000"/>
                  <a:alpha val="25000"/>
                </a:srgbClr>
              </a:solidFill>
              <a:ln w="25400" cap="flat" cmpd="sng" algn="ctr">
                <a:solidFill>
                  <a:srgbClr val="4BACC6">
                    <a:lumMod val="75000"/>
                  </a:srgb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45" name="Rounded Rectangle 34">
                <a:extLst>
                  <a:ext uri="{FF2B5EF4-FFF2-40B4-BE49-F238E27FC236}">
                    <a16:creationId xmlns:a16="http://schemas.microsoft.com/office/drawing/2014/main" id="{D4D03273-0CA4-493C-94EF-2C7CC45CCE81}"/>
                  </a:ext>
                </a:extLst>
              </p:cNvPr>
              <p:cNvSpPr/>
              <p:nvPr/>
            </p:nvSpPr>
            <p:spPr>
              <a:xfrm>
                <a:off x="5140438" y="3096275"/>
                <a:ext cx="230670" cy="409430"/>
              </a:xfrm>
              <a:prstGeom prst="roundRect">
                <a:avLst>
                  <a:gd name="adj" fmla="val 50000"/>
                </a:avLst>
              </a:prstGeom>
              <a:solidFill>
                <a:srgbClr val="4BACC6">
                  <a:lumMod val="5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sp>
          <p:nvSpPr>
            <p:cNvPr id="43" name="TextBox 55">
              <a:extLst>
                <a:ext uri="{FF2B5EF4-FFF2-40B4-BE49-F238E27FC236}">
                  <a16:creationId xmlns:a16="http://schemas.microsoft.com/office/drawing/2014/main" id="{C70460D7-C264-446B-9F31-B8DC0C90B596}"/>
                </a:ext>
              </a:extLst>
            </p:cNvPr>
            <p:cNvSpPr txBox="1"/>
            <p:nvPr/>
          </p:nvSpPr>
          <p:spPr>
            <a:xfrm>
              <a:off x="4131970" y="3460484"/>
              <a:ext cx="2495783" cy="1010846"/>
            </a:xfrm>
            <a:prstGeom prst="rect">
              <a:avLst/>
            </a:prstGeom>
            <a:noFill/>
          </p:spPr>
          <p:txBody>
            <a:bodyPr wrap="square" lIns="0" rIns="0" rtlCol="0">
              <a:spAutoFit/>
            </a:bodyPr>
            <a:lstStyle>
              <a:defPPr>
                <a:defRPr lang="en-US"/>
              </a:defPPr>
              <a:lvl1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sz="1800" kern="0">
                  <a:solidFill>
                    <a:prstClr val="black"/>
                  </a:solidFill>
                  <a:latin typeface="Arial" panose="020B0604020202020204" pitchFamily="34" charset="0"/>
                  <a:cs typeface="Arial" panose="020B0604020202020204" pitchFamily="34" charset="0"/>
                </a:defRPr>
              </a:lvl1pPr>
            </a:lstStyle>
            <a:p>
              <a:r>
                <a:rPr lang="en-US" sz="2700" dirty="0" err="1">
                  <a:latin typeface="+mn-lt"/>
                </a:rPr>
                <a:t>Diagrama</a:t>
              </a:r>
              <a:r>
                <a:rPr lang="en-US" sz="2700" dirty="0">
                  <a:latin typeface="+mn-lt"/>
                </a:rPr>
                <a:t> de </a:t>
              </a:r>
              <a:r>
                <a:rPr lang="en-US" sz="2700" dirty="0" err="1">
                  <a:latin typeface="+mn-lt"/>
                </a:rPr>
                <a:t>rede</a:t>
              </a:r>
              <a:r>
                <a:rPr lang="en-US" sz="2700" dirty="0">
                  <a:latin typeface="+mn-lt"/>
                </a:rPr>
                <a:t> do </a:t>
              </a:r>
              <a:r>
                <a:rPr lang="en-US" sz="2700" dirty="0" err="1">
                  <a:latin typeface="+mn-lt"/>
                </a:rPr>
                <a:t>cronograma</a:t>
              </a:r>
              <a:r>
                <a:rPr lang="en-US" sz="2700" dirty="0">
                  <a:latin typeface="+mn-lt"/>
                </a:rPr>
                <a:t> do </a:t>
              </a:r>
              <a:r>
                <a:rPr lang="en-US" sz="2700" dirty="0" err="1">
                  <a:latin typeface="+mn-lt"/>
                </a:rPr>
                <a:t>projeto</a:t>
              </a:r>
              <a:r>
                <a:rPr lang="en-US" sz="2700" dirty="0">
                  <a:latin typeface="+mn-lt"/>
                </a:rPr>
                <a:t>;</a:t>
              </a:r>
            </a:p>
            <a:p>
              <a:r>
                <a:rPr lang="en-US" sz="2700" dirty="0" err="1">
                  <a:latin typeface="+mn-lt"/>
                </a:rPr>
                <a:t>Atualizações</a:t>
              </a:r>
              <a:r>
                <a:rPr lang="en-US" sz="2700" dirty="0">
                  <a:latin typeface="+mn-lt"/>
                </a:rPr>
                <a:t> de </a:t>
              </a:r>
              <a:r>
                <a:rPr lang="en-US" sz="2700" dirty="0" err="1">
                  <a:latin typeface="+mn-lt"/>
                </a:rPr>
                <a:t>documentos</a:t>
              </a:r>
              <a:r>
                <a:rPr lang="en-US" sz="2700" dirty="0">
                  <a:latin typeface="+mn-lt"/>
                </a:rPr>
                <a:t> do </a:t>
              </a:r>
              <a:r>
                <a:rPr lang="en-US" sz="2700" dirty="0" err="1">
                  <a:latin typeface="+mn-lt"/>
                </a:rPr>
                <a:t>projeto</a:t>
              </a:r>
              <a:r>
                <a:rPr lang="en-US" sz="2700" dirty="0">
                  <a:latin typeface="+mn-lt"/>
                </a:rPr>
                <a:t>.</a:t>
              </a:r>
            </a:p>
          </p:txBody>
        </p:sp>
      </p:grpSp>
      <p:sp>
        <p:nvSpPr>
          <p:cNvPr id="46" name="Título 1">
            <a:extLst>
              <a:ext uri="{FF2B5EF4-FFF2-40B4-BE49-F238E27FC236}">
                <a16:creationId xmlns:a16="http://schemas.microsoft.com/office/drawing/2014/main" id="{BBE6038A-71E6-49CB-A589-D479E98CAC3B}"/>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308441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0" y="-207749"/>
            <a:ext cx="277064" cy="415498"/>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pt-BR"/>
          </a:p>
        </p:txBody>
      </p:sp>
      <p:sp>
        <p:nvSpPr>
          <p:cNvPr id="6" name="Título 1"/>
          <p:cNvSpPr>
            <a:spLocks noGrp="1"/>
          </p:cNvSpPr>
          <p:nvPr>
            <p:ph type="title"/>
          </p:nvPr>
        </p:nvSpPr>
        <p:spPr>
          <a:xfrm>
            <a:off x="269093" y="1591212"/>
            <a:ext cx="13083875" cy="1059135"/>
          </a:xfrm>
        </p:spPr>
        <p:txBody>
          <a:bodyPr>
            <a:noAutofit/>
          </a:bodyPr>
          <a:lstStyle/>
          <a:p>
            <a:r>
              <a:rPr lang="pt-BR" sz="3600" dirty="0">
                <a:solidFill>
                  <a:srgbClr val="000066"/>
                </a:solidFill>
                <a:latin typeface="+mn-lt"/>
                <a:cs typeface="Arial" panose="020B0604020202020204" pitchFamily="34" charset="0"/>
              </a:rPr>
              <a:t>Método do Diagrama de Precedências (</a:t>
            </a:r>
            <a:r>
              <a:rPr lang="pt-BR" sz="3600" i="1" dirty="0" err="1">
                <a:solidFill>
                  <a:srgbClr val="000066"/>
                </a:solidFill>
                <a:latin typeface="+mn-lt"/>
                <a:cs typeface="Arial" panose="020B0604020202020204" pitchFamily="34" charset="0"/>
              </a:rPr>
              <a:t>Precedence</a:t>
            </a:r>
            <a:r>
              <a:rPr lang="pt-BR" sz="3600" i="1" dirty="0">
                <a:solidFill>
                  <a:srgbClr val="000066"/>
                </a:solidFill>
                <a:latin typeface="+mn-lt"/>
                <a:cs typeface="Arial" panose="020B0604020202020204" pitchFamily="34" charset="0"/>
              </a:rPr>
              <a:t> </a:t>
            </a:r>
            <a:r>
              <a:rPr lang="pt-BR" sz="3600" i="1" dirty="0" err="1">
                <a:solidFill>
                  <a:srgbClr val="000066"/>
                </a:solidFill>
                <a:latin typeface="+mn-lt"/>
                <a:cs typeface="Arial" panose="020B0604020202020204" pitchFamily="34" charset="0"/>
              </a:rPr>
              <a:t>Diagramming</a:t>
            </a:r>
            <a:r>
              <a:rPr lang="pt-BR" sz="3600" i="1" dirty="0">
                <a:solidFill>
                  <a:srgbClr val="000066"/>
                </a:solidFill>
                <a:latin typeface="+mn-lt"/>
                <a:cs typeface="Arial" panose="020B0604020202020204" pitchFamily="34" charset="0"/>
              </a:rPr>
              <a:t> </a:t>
            </a:r>
            <a:r>
              <a:rPr lang="pt-BR" sz="3600" i="1" dirty="0" err="1">
                <a:solidFill>
                  <a:srgbClr val="000066"/>
                </a:solidFill>
                <a:latin typeface="+mn-lt"/>
                <a:cs typeface="Arial" panose="020B0604020202020204" pitchFamily="34" charset="0"/>
              </a:rPr>
              <a:t>Method</a:t>
            </a:r>
            <a:r>
              <a:rPr lang="pt-BR" sz="3600" i="1" dirty="0">
                <a:solidFill>
                  <a:srgbClr val="000066"/>
                </a:solidFill>
                <a:latin typeface="+mn-lt"/>
                <a:cs typeface="Arial" panose="020B0604020202020204" pitchFamily="34" charset="0"/>
              </a:rPr>
              <a:t> - PDM</a:t>
            </a:r>
            <a:r>
              <a:rPr lang="pt-BR" sz="3600" dirty="0">
                <a:solidFill>
                  <a:srgbClr val="000066"/>
                </a:solidFill>
                <a:latin typeface="+mn-lt"/>
                <a:cs typeface="Arial" panose="020B0604020202020204" pitchFamily="34" charset="0"/>
              </a:rPr>
              <a:t>)</a:t>
            </a:r>
          </a:p>
        </p:txBody>
      </p:sp>
      <p:sp>
        <p:nvSpPr>
          <p:cNvPr id="7" name="Espaço Reservado para Conteúdo 2"/>
          <p:cNvSpPr txBox="1">
            <a:spLocks/>
          </p:cNvSpPr>
          <p:nvPr/>
        </p:nvSpPr>
        <p:spPr bwMode="auto">
          <a:xfrm>
            <a:off x="52523" y="2659224"/>
            <a:ext cx="13517016" cy="2160240"/>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3000" dirty="0">
                <a:solidFill>
                  <a:srgbClr val="000066"/>
                </a:solidFill>
                <a:cs typeface="Arial" panose="020B0604020202020204" pitchFamily="34" charset="0"/>
              </a:rPr>
              <a:t>Também conhecido como Atividade no Nó (</a:t>
            </a:r>
            <a:r>
              <a:rPr lang="pt-BR" sz="3000" i="1" dirty="0" err="1">
                <a:solidFill>
                  <a:srgbClr val="000066"/>
                </a:solidFill>
                <a:cs typeface="Arial" panose="020B0604020202020204" pitchFamily="34" charset="0"/>
              </a:rPr>
              <a:t>Activity</a:t>
            </a:r>
            <a:r>
              <a:rPr lang="pt-BR" sz="3000" i="1" dirty="0">
                <a:solidFill>
                  <a:srgbClr val="000066"/>
                </a:solidFill>
                <a:cs typeface="Arial" panose="020B0604020202020204" pitchFamily="34" charset="0"/>
              </a:rPr>
              <a:t> </a:t>
            </a:r>
            <a:r>
              <a:rPr lang="pt-BR" sz="3000" i="1" dirty="0" err="1">
                <a:solidFill>
                  <a:srgbClr val="000066"/>
                </a:solidFill>
                <a:cs typeface="Arial" panose="020B0604020202020204" pitchFamily="34" charset="0"/>
              </a:rPr>
              <a:t>on</a:t>
            </a:r>
            <a:r>
              <a:rPr lang="pt-BR" sz="3000" i="1" dirty="0">
                <a:solidFill>
                  <a:srgbClr val="000066"/>
                </a:solidFill>
                <a:cs typeface="Arial" panose="020B0604020202020204" pitchFamily="34" charset="0"/>
              </a:rPr>
              <a:t> Node - AON</a:t>
            </a:r>
            <a:r>
              <a:rPr lang="pt-BR" sz="3000" dirty="0">
                <a:solidFill>
                  <a:srgbClr val="000066"/>
                </a:solidFill>
                <a:cs typeface="Arial" panose="020B0604020202020204" pitchFamily="34" charset="0"/>
              </a:rPr>
              <a:t>).</a:t>
            </a:r>
          </a:p>
          <a:p>
            <a:r>
              <a:rPr lang="pt-BR" altLang="zh-CN" sz="3000" dirty="0">
                <a:solidFill>
                  <a:srgbClr val="000066"/>
                </a:solidFill>
                <a:cs typeface="Arial" panose="020B0604020202020204" pitchFamily="34" charset="0"/>
              </a:rPr>
              <a:t>Os nós ou caixas representam as atividades e as flechas representam as interdependências entre as atividades.</a:t>
            </a:r>
          </a:p>
        </p:txBody>
      </p:sp>
      <p:sp>
        <p:nvSpPr>
          <p:cNvPr id="9" name="AutoShape 24"/>
          <p:cNvSpPr>
            <a:spLocks/>
          </p:cNvSpPr>
          <p:nvPr/>
        </p:nvSpPr>
        <p:spPr bwMode="auto">
          <a:xfrm>
            <a:off x="3158151" y="8906921"/>
            <a:ext cx="2403705" cy="914400"/>
          </a:xfrm>
          <a:prstGeom prst="borderCallout2">
            <a:avLst>
              <a:gd name="adj1" fmla="val 14583"/>
              <a:gd name="adj2" fmla="val -2128"/>
              <a:gd name="adj3" fmla="val 14583"/>
              <a:gd name="adj4" fmla="val -44010"/>
              <a:gd name="adj5" fmla="val -131957"/>
              <a:gd name="adj6" fmla="val 15338"/>
            </a:avLst>
          </a:prstGeom>
          <a:ln>
            <a:solidFill>
              <a:srgbClr val="9B2D2A"/>
            </a:solidFill>
            <a:headEnd/>
            <a:tailEnd/>
          </a:ln>
        </p:spPr>
        <p:style>
          <a:lnRef idx="2">
            <a:schemeClr val="accent2"/>
          </a:lnRef>
          <a:fillRef idx="1">
            <a:schemeClr val="lt1"/>
          </a:fillRef>
          <a:effectRef idx="0">
            <a:schemeClr val="accent2"/>
          </a:effectRef>
          <a:fontRef idx="minor">
            <a:schemeClr val="dk1"/>
          </a:fontRef>
        </p:style>
        <p:txBody>
          <a:bodyPr anchor="ctr"/>
          <a:lstStyle/>
          <a:p>
            <a:pPr algn="ctr" eaLnBrk="0" hangingPunct="0">
              <a:defRPr/>
            </a:pPr>
            <a:r>
              <a:rPr lang="pt-BR" sz="3000" dirty="0">
                <a:solidFill>
                  <a:srgbClr val="000066"/>
                </a:solidFill>
                <a:effectLst>
                  <a:outerShdw blurRad="38100" dist="38100" dir="2700000" algn="tl">
                    <a:srgbClr val="C0C0C0"/>
                  </a:outerShdw>
                </a:effectLst>
                <a:cs typeface="Arial" panose="020B0604020202020204" pitchFamily="34" charset="0"/>
              </a:rPr>
              <a:t>Atividade</a:t>
            </a:r>
          </a:p>
        </p:txBody>
      </p:sp>
      <p:sp>
        <p:nvSpPr>
          <p:cNvPr id="10" name="AutoShape 25"/>
          <p:cNvSpPr>
            <a:spLocks/>
          </p:cNvSpPr>
          <p:nvPr/>
        </p:nvSpPr>
        <p:spPr bwMode="auto">
          <a:xfrm>
            <a:off x="429435" y="4927476"/>
            <a:ext cx="3223995" cy="914400"/>
          </a:xfrm>
          <a:prstGeom prst="borderCallout2">
            <a:avLst>
              <a:gd name="adj1" fmla="val 47917"/>
              <a:gd name="adj2" fmla="val 101459"/>
              <a:gd name="adj3" fmla="val 47917"/>
              <a:gd name="adj4" fmla="val 123440"/>
              <a:gd name="adj5" fmla="val 138226"/>
              <a:gd name="adj6" fmla="val 143220"/>
            </a:avLst>
          </a:prstGeom>
          <a:ln>
            <a:solidFill>
              <a:srgbClr val="9B2D2A"/>
            </a:solidFill>
            <a:headEnd/>
            <a:tailEnd/>
          </a:ln>
        </p:spPr>
        <p:style>
          <a:lnRef idx="2">
            <a:schemeClr val="accent2"/>
          </a:lnRef>
          <a:fillRef idx="1">
            <a:schemeClr val="lt1"/>
          </a:fillRef>
          <a:effectRef idx="0">
            <a:schemeClr val="accent2"/>
          </a:effectRef>
          <a:fontRef idx="minor">
            <a:schemeClr val="dk1"/>
          </a:fontRef>
        </p:style>
        <p:txBody>
          <a:bodyPr anchor="ctr"/>
          <a:lstStyle/>
          <a:p>
            <a:pPr algn="ctr" eaLnBrk="0" hangingPunct="0">
              <a:defRPr/>
            </a:pPr>
            <a:r>
              <a:rPr lang="pt-BR" sz="3000" dirty="0">
                <a:solidFill>
                  <a:srgbClr val="000066"/>
                </a:solidFill>
                <a:effectLst>
                  <a:outerShdw blurRad="38100" dist="38100" dir="2700000" algn="tl">
                    <a:srgbClr val="C0C0C0"/>
                  </a:outerShdw>
                </a:effectLst>
                <a:cs typeface="Arial" panose="020B0604020202020204" pitchFamily="34" charset="0"/>
              </a:rPr>
              <a:t>Interdependência</a:t>
            </a:r>
          </a:p>
        </p:txBody>
      </p:sp>
      <p:sp>
        <p:nvSpPr>
          <p:cNvPr id="11" name="Text Box 24"/>
          <p:cNvSpPr txBox="1">
            <a:spLocks noChangeArrowheads="1"/>
          </p:cNvSpPr>
          <p:nvPr/>
        </p:nvSpPr>
        <p:spPr bwMode="auto">
          <a:xfrm>
            <a:off x="3108360" y="6494750"/>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p>
            <a:pPr algn="ctr" eaLnBrk="0" hangingPunct="0">
              <a:spcBef>
                <a:spcPct val="50000"/>
              </a:spcBef>
              <a:defRPr/>
            </a:pPr>
            <a:r>
              <a:rPr lang="pt-BR" sz="3000" b="1" dirty="0">
                <a:solidFill>
                  <a:schemeClr val="bg1"/>
                </a:solidFill>
                <a:cs typeface="Arial" panose="020B0604020202020204" pitchFamily="34" charset="0"/>
              </a:rPr>
              <a:t>A</a:t>
            </a:r>
          </a:p>
        </p:txBody>
      </p:sp>
      <p:sp>
        <p:nvSpPr>
          <p:cNvPr id="12" name="Text Box 25"/>
          <p:cNvSpPr txBox="1">
            <a:spLocks noChangeArrowheads="1"/>
          </p:cNvSpPr>
          <p:nvPr/>
        </p:nvSpPr>
        <p:spPr bwMode="auto">
          <a:xfrm>
            <a:off x="5680128" y="5170772"/>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B</a:t>
            </a:r>
          </a:p>
        </p:txBody>
      </p:sp>
      <p:sp>
        <p:nvSpPr>
          <p:cNvPr id="13" name="Text Box 26"/>
          <p:cNvSpPr txBox="1">
            <a:spLocks noChangeArrowheads="1"/>
          </p:cNvSpPr>
          <p:nvPr/>
        </p:nvSpPr>
        <p:spPr bwMode="auto">
          <a:xfrm>
            <a:off x="5680128" y="7742540"/>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C</a:t>
            </a:r>
          </a:p>
        </p:txBody>
      </p:sp>
      <p:sp>
        <p:nvSpPr>
          <p:cNvPr id="14" name="Text Box 27"/>
          <p:cNvSpPr txBox="1">
            <a:spLocks noChangeArrowheads="1"/>
          </p:cNvSpPr>
          <p:nvPr/>
        </p:nvSpPr>
        <p:spPr bwMode="auto">
          <a:xfrm>
            <a:off x="8144739" y="5170772"/>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D</a:t>
            </a:r>
          </a:p>
        </p:txBody>
      </p:sp>
      <p:sp>
        <p:nvSpPr>
          <p:cNvPr id="15" name="Text Box 28"/>
          <p:cNvSpPr txBox="1">
            <a:spLocks noChangeArrowheads="1"/>
          </p:cNvSpPr>
          <p:nvPr/>
        </p:nvSpPr>
        <p:spPr bwMode="auto">
          <a:xfrm>
            <a:off x="8251896" y="7742540"/>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E</a:t>
            </a:r>
          </a:p>
        </p:txBody>
      </p:sp>
      <p:cxnSp>
        <p:nvCxnSpPr>
          <p:cNvPr id="16" name="AutoShape 29"/>
          <p:cNvCxnSpPr>
            <a:cxnSpLocks noChangeShapeType="1"/>
            <a:stCxn id="12" idx="3"/>
            <a:endCxn id="15" idx="1"/>
          </p:cNvCxnSpPr>
          <p:nvPr/>
        </p:nvCxnSpPr>
        <p:spPr bwMode="auto">
          <a:xfrm>
            <a:off x="6731460" y="5709216"/>
            <a:ext cx="1520436" cy="2571768"/>
          </a:xfrm>
          <a:prstGeom prst="straightConnector1">
            <a:avLst/>
          </a:prstGeom>
          <a:noFill/>
          <a:ln w="12700">
            <a:solidFill>
              <a:schemeClr val="tx1"/>
            </a:solidFill>
            <a:round/>
            <a:headEnd/>
            <a:tailEnd type="triangle" w="med" len="med"/>
          </a:ln>
        </p:spPr>
      </p:cxnSp>
      <p:cxnSp>
        <p:nvCxnSpPr>
          <p:cNvPr id="17" name="AutoShape 30"/>
          <p:cNvCxnSpPr>
            <a:cxnSpLocks noChangeShapeType="1"/>
            <a:stCxn id="13" idx="3"/>
            <a:endCxn id="15" idx="1"/>
          </p:cNvCxnSpPr>
          <p:nvPr/>
        </p:nvCxnSpPr>
        <p:spPr bwMode="auto">
          <a:xfrm>
            <a:off x="6731460" y="8280984"/>
            <a:ext cx="1520436" cy="0"/>
          </a:xfrm>
          <a:prstGeom prst="straightConnector1">
            <a:avLst/>
          </a:prstGeom>
          <a:noFill/>
          <a:ln w="12700">
            <a:solidFill>
              <a:schemeClr val="tx1"/>
            </a:solidFill>
            <a:round/>
            <a:headEnd/>
            <a:tailEnd type="triangle" w="med" len="med"/>
          </a:ln>
        </p:spPr>
      </p:cxnSp>
      <p:cxnSp>
        <p:nvCxnSpPr>
          <p:cNvPr id="18" name="AutoShape 31"/>
          <p:cNvCxnSpPr>
            <a:cxnSpLocks noChangeShapeType="1"/>
            <a:stCxn id="12" idx="3"/>
            <a:endCxn id="14" idx="1"/>
          </p:cNvCxnSpPr>
          <p:nvPr/>
        </p:nvCxnSpPr>
        <p:spPr bwMode="auto">
          <a:xfrm>
            <a:off x="6731460" y="5709216"/>
            <a:ext cx="1413279" cy="0"/>
          </a:xfrm>
          <a:prstGeom prst="straightConnector1">
            <a:avLst/>
          </a:prstGeom>
          <a:noFill/>
          <a:ln w="12700">
            <a:solidFill>
              <a:schemeClr val="tx1"/>
            </a:solidFill>
            <a:round/>
            <a:headEnd/>
            <a:tailEnd type="triangle" w="med" len="med"/>
          </a:ln>
        </p:spPr>
      </p:cxnSp>
      <p:cxnSp>
        <p:nvCxnSpPr>
          <p:cNvPr id="19" name="AutoShape 32"/>
          <p:cNvCxnSpPr>
            <a:cxnSpLocks noChangeShapeType="1"/>
            <a:stCxn id="15" idx="3"/>
            <a:endCxn id="25" idx="1"/>
          </p:cNvCxnSpPr>
          <p:nvPr/>
        </p:nvCxnSpPr>
        <p:spPr bwMode="auto">
          <a:xfrm flipV="1">
            <a:off x="9303228" y="7033196"/>
            <a:ext cx="1627593" cy="1247789"/>
          </a:xfrm>
          <a:prstGeom prst="straightConnector1">
            <a:avLst/>
          </a:prstGeom>
          <a:noFill/>
          <a:ln w="12700">
            <a:solidFill>
              <a:schemeClr val="tx1"/>
            </a:solidFill>
            <a:round/>
            <a:headEnd/>
            <a:tailEnd type="triangle" w="med" len="med"/>
          </a:ln>
        </p:spPr>
      </p:cxnSp>
      <p:cxnSp>
        <p:nvCxnSpPr>
          <p:cNvPr id="20" name="AutoShape 33"/>
          <p:cNvCxnSpPr>
            <a:cxnSpLocks noChangeShapeType="1"/>
            <a:stCxn id="14" idx="3"/>
            <a:endCxn id="25" idx="1"/>
          </p:cNvCxnSpPr>
          <p:nvPr/>
        </p:nvCxnSpPr>
        <p:spPr bwMode="auto">
          <a:xfrm>
            <a:off x="9196071" y="5709217"/>
            <a:ext cx="1734750" cy="1323980"/>
          </a:xfrm>
          <a:prstGeom prst="straightConnector1">
            <a:avLst/>
          </a:prstGeom>
          <a:noFill/>
          <a:ln w="12700">
            <a:solidFill>
              <a:schemeClr val="tx1"/>
            </a:solidFill>
            <a:round/>
            <a:headEnd/>
            <a:tailEnd type="triangle" w="med" len="med"/>
          </a:ln>
        </p:spPr>
      </p:cxnSp>
      <p:cxnSp>
        <p:nvCxnSpPr>
          <p:cNvPr id="21" name="AutoShape 34"/>
          <p:cNvCxnSpPr>
            <a:cxnSpLocks noChangeShapeType="1"/>
            <a:stCxn id="11" idx="3"/>
            <a:endCxn id="12" idx="1"/>
          </p:cNvCxnSpPr>
          <p:nvPr/>
        </p:nvCxnSpPr>
        <p:spPr bwMode="auto">
          <a:xfrm flipV="1">
            <a:off x="4159692" y="5709216"/>
            <a:ext cx="1520436" cy="1323978"/>
          </a:xfrm>
          <a:prstGeom prst="straightConnector1">
            <a:avLst/>
          </a:prstGeom>
          <a:noFill/>
          <a:ln w="12700">
            <a:solidFill>
              <a:schemeClr val="tx1"/>
            </a:solidFill>
            <a:round/>
            <a:headEnd/>
            <a:tailEnd type="triangle" w="med" len="med"/>
          </a:ln>
        </p:spPr>
      </p:cxnSp>
      <p:cxnSp>
        <p:nvCxnSpPr>
          <p:cNvPr id="22" name="AutoShape 35"/>
          <p:cNvCxnSpPr>
            <a:cxnSpLocks noChangeShapeType="1"/>
            <a:stCxn id="24" idx="3"/>
            <a:endCxn id="11" idx="1"/>
          </p:cNvCxnSpPr>
          <p:nvPr/>
        </p:nvCxnSpPr>
        <p:spPr bwMode="auto">
          <a:xfrm flipV="1">
            <a:off x="2729322" y="7033195"/>
            <a:ext cx="379038" cy="2"/>
          </a:xfrm>
          <a:prstGeom prst="straightConnector1">
            <a:avLst/>
          </a:prstGeom>
          <a:noFill/>
          <a:ln w="12700">
            <a:solidFill>
              <a:schemeClr val="tx1"/>
            </a:solidFill>
            <a:round/>
            <a:headEnd/>
            <a:tailEnd type="triangle" w="med" len="med"/>
          </a:ln>
        </p:spPr>
      </p:cxnSp>
      <p:cxnSp>
        <p:nvCxnSpPr>
          <p:cNvPr id="23" name="AutoShape 36"/>
          <p:cNvCxnSpPr>
            <a:cxnSpLocks noChangeShapeType="1"/>
            <a:stCxn id="11" idx="3"/>
            <a:endCxn id="13" idx="1"/>
          </p:cNvCxnSpPr>
          <p:nvPr/>
        </p:nvCxnSpPr>
        <p:spPr bwMode="auto">
          <a:xfrm>
            <a:off x="4159692" y="7033194"/>
            <a:ext cx="1520436" cy="1247790"/>
          </a:xfrm>
          <a:prstGeom prst="straightConnector1">
            <a:avLst/>
          </a:prstGeom>
          <a:noFill/>
          <a:ln w="12700">
            <a:solidFill>
              <a:schemeClr val="tx1"/>
            </a:solidFill>
            <a:round/>
            <a:headEnd/>
            <a:tailEnd type="triangle" w="med" len="med"/>
          </a:ln>
        </p:spPr>
      </p:cxnSp>
      <p:sp>
        <p:nvSpPr>
          <p:cNvPr id="24" name="Losango 23"/>
          <p:cNvSpPr/>
          <p:nvPr/>
        </p:nvSpPr>
        <p:spPr>
          <a:xfrm>
            <a:off x="269268" y="6014348"/>
            <a:ext cx="2460054" cy="2037695"/>
          </a:xfrm>
          <a:prstGeom prst="diamond">
            <a:avLst/>
          </a:prstGeom>
          <a:gradFill>
            <a:gsLst>
              <a:gs pos="0">
                <a:srgbClr val="9B2D2A"/>
              </a:gs>
              <a:gs pos="80000">
                <a:srgbClr val="9B2D2A"/>
              </a:gs>
              <a:gs pos="100000">
                <a:srgbClr val="9B2D2A"/>
              </a:gs>
            </a:gsLst>
          </a:gra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2850" b="1" dirty="0">
                <a:solidFill>
                  <a:schemeClr val="bg1"/>
                </a:solidFill>
                <a:cs typeface="Arial" panose="020B0604020202020204" pitchFamily="34" charset="0"/>
              </a:rPr>
              <a:t>Início</a:t>
            </a:r>
          </a:p>
        </p:txBody>
      </p:sp>
      <p:sp>
        <p:nvSpPr>
          <p:cNvPr id="25" name="Losango 24"/>
          <p:cNvSpPr/>
          <p:nvPr/>
        </p:nvSpPr>
        <p:spPr>
          <a:xfrm>
            <a:off x="10930821" y="6014348"/>
            <a:ext cx="2299887" cy="2037695"/>
          </a:xfrm>
          <a:prstGeom prst="diamond">
            <a:avLst/>
          </a:prstGeom>
          <a:gradFill>
            <a:gsLst>
              <a:gs pos="0">
                <a:srgbClr val="9B2D2A"/>
              </a:gs>
              <a:gs pos="80000">
                <a:srgbClr val="9B2D2A"/>
              </a:gs>
              <a:gs pos="100000">
                <a:srgbClr val="9B2D2A"/>
              </a:gs>
            </a:gsLst>
          </a:gra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3000" b="1" dirty="0">
                <a:solidFill>
                  <a:schemeClr val="bg1"/>
                </a:solidFill>
                <a:cs typeface="Arial" panose="020B0604020202020204" pitchFamily="34" charset="0"/>
              </a:rPr>
              <a:t>Fim</a:t>
            </a:r>
          </a:p>
        </p:txBody>
      </p:sp>
      <p:sp>
        <p:nvSpPr>
          <p:cNvPr id="27" name="Título 1">
            <a:extLst>
              <a:ext uri="{FF2B5EF4-FFF2-40B4-BE49-F238E27FC236}">
                <a16:creationId xmlns:a16="http://schemas.microsoft.com/office/drawing/2014/main" id="{C3BE2E43-20D6-4E01-A02F-68191C0E5D10}"/>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3005504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25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25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5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25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25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5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25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25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24"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Diagrama 50"/>
          <p:cNvGraphicFramePr/>
          <p:nvPr>
            <p:extLst>
              <p:ext uri="{D42A27DB-BD31-4B8C-83A1-F6EECF244321}">
                <p14:modId xmlns:p14="http://schemas.microsoft.com/office/powerpoint/2010/main" val="2756241934"/>
              </p:ext>
            </p:extLst>
          </p:nvPr>
        </p:nvGraphicFramePr>
        <p:xfrm>
          <a:off x="4049688" y="1995180"/>
          <a:ext cx="8807126" cy="7773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2" name="Grupo 51"/>
          <p:cNvGrpSpPr/>
          <p:nvPr/>
        </p:nvGrpSpPr>
        <p:grpSpPr>
          <a:xfrm>
            <a:off x="51760" y="2017739"/>
            <a:ext cx="3941676" cy="1836204"/>
            <a:chOff x="34506" y="1430029"/>
            <a:chExt cx="2627784" cy="1224136"/>
          </a:xfrm>
        </p:grpSpPr>
        <p:sp>
          <p:nvSpPr>
            <p:cNvPr id="53" name="Retângulo de cantos arredondados 52"/>
            <p:cNvSpPr/>
            <p:nvPr/>
          </p:nvSpPr>
          <p:spPr>
            <a:xfrm>
              <a:off x="34506" y="1430029"/>
              <a:ext cx="2627784" cy="1224136"/>
            </a:xfrm>
            <a:prstGeom prst="roundRect">
              <a:avLst/>
            </a:prstGeom>
            <a:ln>
              <a:solidFill>
                <a:srgbClr val="9B2D2A"/>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54" name="Text Box 5"/>
            <p:cNvSpPr txBox="1">
              <a:spLocks noChangeArrowheads="1"/>
            </p:cNvSpPr>
            <p:nvPr/>
          </p:nvSpPr>
          <p:spPr bwMode="auto">
            <a:xfrm>
              <a:off x="211349" y="1556014"/>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p>
              <a:pPr algn="ctr" defTabSz="1371600">
                <a:defRPr/>
              </a:pPr>
              <a:r>
                <a:rPr lang="pt-BR" dirty="0">
                  <a:solidFill>
                    <a:srgbClr val="FFFFFF"/>
                  </a:solidFill>
                  <a:cs typeface="Arial" panose="020B0604020202020204" pitchFamily="34" charset="0"/>
                </a:rPr>
                <a:t>Predecessora</a:t>
              </a:r>
            </a:p>
          </p:txBody>
        </p:sp>
        <p:cxnSp>
          <p:nvCxnSpPr>
            <p:cNvPr id="55" name="AutoShape 13"/>
            <p:cNvCxnSpPr>
              <a:cxnSpLocks noChangeShapeType="1"/>
              <a:stCxn id="54" idx="3"/>
              <a:endCxn id="56" idx="1"/>
            </p:cNvCxnSpPr>
            <p:nvPr/>
          </p:nvCxnSpPr>
          <p:spPr bwMode="auto">
            <a:xfrm>
              <a:off x="1167123" y="1679125"/>
              <a:ext cx="439005" cy="694389"/>
            </a:xfrm>
            <a:prstGeom prst="bentConnector3">
              <a:avLst>
                <a:gd name="adj1" fmla="val 50000"/>
              </a:avLst>
            </a:prstGeom>
            <a:noFill/>
            <a:ln w="38100">
              <a:solidFill>
                <a:schemeClr val="tx1"/>
              </a:solidFill>
              <a:miter lim="800000"/>
              <a:headEnd/>
              <a:tailEnd type="triangle" w="med" len="med"/>
            </a:ln>
            <a:effectLst/>
          </p:spPr>
        </p:cxnSp>
        <p:sp>
          <p:nvSpPr>
            <p:cNvPr id="56" name="Text Box 6"/>
            <p:cNvSpPr txBox="1">
              <a:spLocks noChangeArrowheads="1"/>
            </p:cNvSpPr>
            <p:nvPr/>
          </p:nvSpPr>
          <p:spPr bwMode="auto">
            <a:xfrm>
              <a:off x="1606128" y="2250403"/>
              <a:ext cx="936597" cy="246221"/>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1371600">
                <a:defRPr/>
              </a:pPr>
              <a:r>
                <a:rPr lang="pt-BR" dirty="0">
                  <a:solidFill>
                    <a:srgbClr val="FFFFFF"/>
                  </a:solidFill>
                  <a:cs typeface="Arial" panose="020B0604020202020204" pitchFamily="34" charset="0"/>
                </a:rPr>
                <a:t>Sucessora</a:t>
              </a:r>
            </a:p>
          </p:txBody>
        </p:sp>
      </p:grpSp>
      <p:grpSp>
        <p:nvGrpSpPr>
          <p:cNvPr id="57" name="Grupo 56"/>
          <p:cNvGrpSpPr/>
          <p:nvPr/>
        </p:nvGrpSpPr>
        <p:grpSpPr>
          <a:xfrm>
            <a:off x="51760" y="7958397"/>
            <a:ext cx="3941676" cy="1836204"/>
            <a:chOff x="34506" y="5390469"/>
            <a:chExt cx="2627784" cy="1224136"/>
          </a:xfrm>
        </p:grpSpPr>
        <p:sp>
          <p:nvSpPr>
            <p:cNvPr id="58" name="Retângulo de cantos arredondados 57"/>
            <p:cNvSpPr/>
            <p:nvPr/>
          </p:nvSpPr>
          <p:spPr>
            <a:xfrm>
              <a:off x="34506" y="5390469"/>
              <a:ext cx="2627784" cy="122413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59" name="Text Box 5"/>
            <p:cNvSpPr txBox="1">
              <a:spLocks noChangeArrowheads="1"/>
            </p:cNvSpPr>
            <p:nvPr/>
          </p:nvSpPr>
          <p:spPr bwMode="auto">
            <a:xfrm>
              <a:off x="1568167" y="5517232"/>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Predecessora</a:t>
              </a:r>
            </a:p>
          </p:txBody>
        </p:sp>
        <p:cxnSp>
          <p:nvCxnSpPr>
            <p:cNvPr id="60" name="AutoShape 13"/>
            <p:cNvCxnSpPr>
              <a:cxnSpLocks noChangeShapeType="1"/>
              <a:stCxn id="59" idx="1"/>
              <a:endCxn id="61" idx="3"/>
            </p:cNvCxnSpPr>
            <p:nvPr/>
          </p:nvCxnSpPr>
          <p:spPr bwMode="auto">
            <a:xfrm rot="10800000" flipV="1">
              <a:off x="1133597" y="5640342"/>
              <a:ext cx="434571" cy="701737"/>
            </a:xfrm>
            <a:prstGeom prst="bentConnector3">
              <a:avLst>
                <a:gd name="adj1" fmla="val 50000"/>
              </a:avLst>
            </a:prstGeom>
            <a:noFill/>
            <a:ln w="38100">
              <a:solidFill>
                <a:schemeClr val="tx1"/>
              </a:solidFill>
              <a:miter lim="800000"/>
              <a:headEnd/>
              <a:tailEnd type="triangle" w="med" len="med"/>
            </a:ln>
            <a:effectLst/>
          </p:spPr>
        </p:cxnSp>
        <p:sp>
          <p:nvSpPr>
            <p:cNvPr id="61" name="Text Box 6"/>
            <p:cNvSpPr txBox="1">
              <a:spLocks noChangeArrowheads="1"/>
            </p:cNvSpPr>
            <p:nvPr/>
          </p:nvSpPr>
          <p:spPr bwMode="auto">
            <a:xfrm>
              <a:off x="196999" y="6218969"/>
              <a:ext cx="936597" cy="246221"/>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Sucessora</a:t>
              </a:r>
            </a:p>
          </p:txBody>
        </p:sp>
      </p:grpSp>
      <p:grpSp>
        <p:nvGrpSpPr>
          <p:cNvPr id="62" name="Grupo 61"/>
          <p:cNvGrpSpPr/>
          <p:nvPr/>
        </p:nvGrpSpPr>
        <p:grpSpPr>
          <a:xfrm>
            <a:off x="53244" y="4018207"/>
            <a:ext cx="3941676" cy="1836204"/>
            <a:chOff x="35496" y="2763675"/>
            <a:chExt cx="2627784" cy="1224136"/>
          </a:xfrm>
        </p:grpSpPr>
        <p:sp>
          <p:nvSpPr>
            <p:cNvPr id="63" name="Retângulo de cantos arredondados 62"/>
            <p:cNvSpPr/>
            <p:nvPr/>
          </p:nvSpPr>
          <p:spPr>
            <a:xfrm>
              <a:off x="35496" y="2763675"/>
              <a:ext cx="2627784" cy="1224136"/>
            </a:xfrm>
            <a:prstGeom prst="roundRect">
              <a:avLst/>
            </a:prstGeom>
            <a:ln>
              <a:solidFill>
                <a:srgbClr val="9BBB3B"/>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cxnSp>
          <p:nvCxnSpPr>
            <p:cNvPr id="64" name="AutoShape 13"/>
            <p:cNvCxnSpPr>
              <a:cxnSpLocks noChangeShapeType="1"/>
              <a:stCxn id="65" idx="3"/>
              <a:endCxn id="66" idx="3"/>
            </p:cNvCxnSpPr>
            <p:nvPr/>
          </p:nvCxnSpPr>
          <p:spPr bwMode="auto">
            <a:xfrm>
              <a:off x="1221447" y="3021483"/>
              <a:ext cx="38185" cy="685677"/>
            </a:xfrm>
            <a:prstGeom prst="bentConnector3">
              <a:avLst>
                <a:gd name="adj1" fmla="val 499106"/>
              </a:avLst>
            </a:prstGeom>
            <a:noFill/>
            <a:ln w="38100">
              <a:solidFill>
                <a:schemeClr val="tx1"/>
              </a:solidFill>
              <a:miter lim="800000"/>
              <a:headEnd/>
              <a:tailEnd type="triangle" w="med" len="med"/>
            </a:ln>
            <a:effectLst/>
          </p:spPr>
        </p:cxnSp>
        <p:sp>
          <p:nvSpPr>
            <p:cNvPr id="65" name="Text Box 5"/>
            <p:cNvSpPr txBox="1">
              <a:spLocks noChangeArrowheads="1"/>
            </p:cNvSpPr>
            <p:nvPr/>
          </p:nvSpPr>
          <p:spPr bwMode="auto">
            <a:xfrm>
              <a:off x="265673" y="2898372"/>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Predecessora</a:t>
              </a:r>
            </a:p>
          </p:txBody>
        </p:sp>
        <p:sp>
          <p:nvSpPr>
            <p:cNvPr id="66" name="Text Box 6"/>
            <p:cNvSpPr txBox="1">
              <a:spLocks noChangeArrowheads="1"/>
            </p:cNvSpPr>
            <p:nvPr/>
          </p:nvSpPr>
          <p:spPr bwMode="auto">
            <a:xfrm>
              <a:off x="323035" y="3584049"/>
              <a:ext cx="936597" cy="246221"/>
            </a:xfrm>
            <a:prstGeom prst="rect">
              <a:avLst/>
            </a:prstGeom>
            <a:gradFill>
              <a:gsLst>
                <a:gs pos="0">
                  <a:srgbClr val="CB6C1D"/>
                </a:gs>
                <a:gs pos="80000">
                  <a:srgbClr val="825600"/>
                </a:gs>
                <a:gs pos="100000">
                  <a:srgbClr val="FFA800"/>
                </a:gs>
              </a:gsLst>
              <a:lin ang="16200000" scaled="0"/>
            </a:gradFill>
            <a:ln>
              <a:solidFill>
                <a:srgbClr val="9BBB3B"/>
              </a:solidFill>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Sucessora</a:t>
              </a:r>
            </a:p>
          </p:txBody>
        </p:sp>
      </p:grpSp>
      <p:grpSp>
        <p:nvGrpSpPr>
          <p:cNvPr id="67" name="Grupo 66"/>
          <p:cNvGrpSpPr/>
          <p:nvPr/>
        </p:nvGrpSpPr>
        <p:grpSpPr>
          <a:xfrm>
            <a:off x="53245" y="5988303"/>
            <a:ext cx="3941676" cy="1836204"/>
            <a:chOff x="35496" y="4077072"/>
            <a:chExt cx="2627784" cy="1224136"/>
          </a:xfrm>
        </p:grpSpPr>
        <p:sp>
          <p:nvSpPr>
            <p:cNvPr id="71" name="Retângulo de cantos arredondados 70"/>
            <p:cNvSpPr/>
            <p:nvPr/>
          </p:nvSpPr>
          <p:spPr>
            <a:xfrm>
              <a:off x="35496" y="4077072"/>
              <a:ext cx="2627784" cy="1224136"/>
            </a:xfrm>
            <a:prstGeom prst="roundRect">
              <a:avLst/>
            </a:prstGeom>
            <a:ln>
              <a:solidFill>
                <a:srgbClr val="7030A0"/>
              </a:solidFill>
            </a:ln>
          </p:spPr>
          <p:style>
            <a:lnRef idx="2">
              <a:schemeClr val="accent4"/>
            </a:lnRef>
            <a:fillRef idx="1">
              <a:schemeClr val="lt1"/>
            </a:fillRef>
            <a:effectRef idx="0">
              <a:schemeClr val="accent4"/>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cxnSp>
          <p:nvCxnSpPr>
            <p:cNvPr id="72" name="AutoShape 13"/>
            <p:cNvCxnSpPr>
              <a:cxnSpLocks noChangeShapeType="1"/>
              <a:stCxn id="73" idx="1"/>
              <a:endCxn id="74" idx="1"/>
            </p:cNvCxnSpPr>
            <p:nvPr/>
          </p:nvCxnSpPr>
          <p:spPr bwMode="auto">
            <a:xfrm rot="10800000" flipH="1" flipV="1">
              <a:off x="1561817" y="4344199"/>
              <a:ext cx="57362" cy="685677"/>
            </a:xfrm>
            <a:prstGeom prst="bentConnector3">
              <a:avLst>
                <a:gd name="adj1" fmla="val -265681"/>
              </a:avLst>
            </a:prstGeom>
            <a:noFill/>
            <a:ln w="38100">
              <a:solidFill>
                <a:schemeClr val="tx1"/>
              </a:solidFill>
              <a:miter lim="800000"/>
              <a:headEnd/>
              <a:tailEnd type="triangle" w="med" len="med"/>
            </a:ln>
            <a:effectLst/>
          </p:spPr>
        </p:cxnSp>
        <p:sp>
          <p:nvSpPr>
            <p:cNvPr id="73" name="Text Box 5"/>
            <p:cNvSpPr txBox="1">
              <a:spLocks noChangeArrowheads="1"/>
            </p:cNvSpPr>
            <p:nvPr/>
          </p:nvSpPr>
          <p:spPr bwMode="auto">
            <a:xfrm>
              <a:off x="1561817" y="4221088"/>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Predecessora</a:t>
              </a:r>
            </a:p>
          </p:txBody>
        </p:sp>
        <p:sp>
          <p:nvSpPr>
            <p:cNvPr id="74" name="Text Box 6"/>
            <p:cNvSpPr txBox="1">
              <a:spLocks noChangeArrowheads="1"/>
            </p:cNvSpPr>
            <p:nvPr/>
          </p:nvSpPr>
          <p:spPr bwMode="auto">
            <a:xfrm>
              <a:off x="1619179" y="4906765"/>
              <a:ext cx="936597" cy="246221"/>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Sucessora</a:t>
              </a:r>
            </a:p>
          </p:txBody>
        </p:sp>
      </p:grpSp>
      <p:sp>
        <p:nvSpPr>
          <p:cNvPr id="77" name="Título 1"/>
          <p:cNvSpPr txBox="1">
            <a:spLocks/>
          </p:cNvSpPr>
          <p:nvPr/>
        </p:nvSpPr>
        <p:spPr>
          <a:xfrm>
            <a:off x="512414" y="949726"/>
            <a:ext cx="12344400" cy="978695"/>
          </a:xfrm>
          <a:prstGeom prst="rect">
            <a:avLst/>
          </a:prstGeom>
        </p:spPr>
        <p:txBody>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defTabSz="1371600">
              <a:defRPr/>
            </a:pPr>
            <a:r>
              <a:rPr lang="pt-BR" sz="3600" b="1" dirty="0">
                <a:solidFill>
                  <a:srgbClr val="000000"/>
                </a:solidFill>
                <a:latin typeface="+mn-lt"/>
                <a:cs typeface="Arial" panose="020B0604020202020204" pitchFamily="34" charset="0"/>
              </a:rPr>
              <a:t>Tipos de Relações de Precedência</a:t>
            </a:r>
          </a:p>
        </p:txBody>
      </p:sp>
      <p:sp>
        <p:nvSpPr>
          <p:cNvPr id="25" name="Título 1">
            <a:extLst>
              <a:ext uri="{FF2B5EF4-FFF2-40B4-BE49-F238E27FC236}">
                <a16:creationId xmlns:a16="http://schemas.microsoft.com/office/drawing/2014/main" id="{F98D7C63-791A-45E1-9E18-20A3A2D85A22}"/>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348599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graphicEl>
                                              <a:dgm id="{92710499-BC9C-4106-9519-89F0C7023F22}"/>
                                            </p:graphicEl>
                                          </p:spTgt>
                                        </p:tgtEl>
                                        <p:attrNameLst>
                                          <p:attrName>style.visibility</p:attrName>
                                        </p:attrNameLst>
                                      </p:cBhvr>
                                      <p:to>
                                        <p:strVal val="visible"/>
                                      </p:to>
                                    </p:set>
                                    <p:animEffect transition="in" filter="fade">
                                      <p:cBhvr>
                                        <p:cTn id="7" dur="250"/>
                                        <p:tgtEl>
                                          <p:spTgt spid="51">
                                            <p:graphicEl>
                                              <a:dgm id="{92710499-BC9C-4106-9519-89F0C7023F2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1">
                                            <p:graphicEl>
                                              <a:dgm id="{F98482D0-B077-4668-AC88-8411D7CEE2E0}"/>
                                            </p:graphicEl>
                                          </p:spTgt>
                                        </p:tgtEl>
                                        <p:attrNameLst>
                                          <p:attrName>style.visibility</p:attrName>
                                        </p:attrNameLst>
                                      </p:cBhvr>
                                      <p:to>
                                        <p:strVal val="visible"/>
                                      </p:to>
                                    </p:set>
                                    <p:animEffect transition="in" filter="fade">
                                      <p:cBhvr>
                                        <p:cTn id="15" dur="250"/>
                                        <p:tgtEl>
                                          <p:spTgt spid="51">
                                            <p:graphicEl>
                                              <a:dgm id="{F98482D0-B077-4668-AC88-8411D7CEE2E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graphicEl>
                                              <a:dgm id="{4D5F0842-758F-44B0-9ACE-01CC6BDA1D6E}"/>
                                            </p:graphicEl>
                                          </p:spTgt>
                                        </p:tgtEl>
                                        <p:attrNameLst>
                                          <p:attrName>style.visibility</p:attrName>
                                        </p:attrNameLst>
                                      </p:cBhvr>
                                      <p:to>
                                        <p:strVal val="visible"/>
                                      </p:to>
                                    </p:set>
                                    <p:animEffect transition="in" filter="fade">
                                      <p:cBhvr>
                                        <p:cTn id="20" dur="250"/>
                                        <p:tgtEl>
                                          <p:spTgt spid="51">
                                            <p:graphicEl>
                                              <a:dgm id="{4D5F0842-758F-44B0-9ACE-01CC6BDA1D6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graphicEl>
                                              <a:dgm id="{065F6420-1873-4E99-B8C1-519C4607A174}"/>
                                            </p:graphicEl>
                                          </p:spTgt>
                                        </p:tgtEl>
                                        <p:attrNameLst>
                                          <p:attrName>style.visibility</p:attrName>
                                        </p:attrNameLst>
                                      </p:cBhvr>
                                      <p:to>
                                        <p:strVal val="visible"/>
                                      </p:to>
                                    </p:set>
                                    <p:animEffect transition="in" filter="fade">
                                      <p:cBhvr>
                                        <p:cTn id="28" dur="250"/>
                                        <p:tgtEl>
                                          <p:spTgt spid="51">
                                            <p:graphicEl>
                                              <a:dgm id="{065F6420-1873-4E99-B8C1-519C4607A174}"/>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1">
                                            <p:graphicEl>
                                              <a:dgm id="{5CBDA1F7-7579-46BD-82D2-2DB4FF9BB12C}"/>
                                            </p:graphicEl>
                                          </p:spTgt>
                                        </p:tgtEl>
                                        <p:attrNameLst>
                                          <p:attrName>style.visibility</p:attrName>
                                        </p:attrNameLst>
                                      </p:cBhvr>
                                      <p:to>
                                        <p:strVal val="visible"/>
                                      </p:to>
                                    </p:set>
                                    <p:animEffect transition="in" filter="fade">
                                      <p:cBhvr>
                                        <p:cTn id="33" dur="250"/>
                                        <p:tgtEl>
                                          <p:spTgt spid="51">
                                            <p:graphicEl>
                                              <a:dgm id="{5CBDA1F7-7579-46BD-82D2-2DB4FF9BB12C}"/>
                                            </p:graphicEl>
                                          </p:spTgt>
                                        </p:tgtEl>
                                      </p:cBhvr>
                                    </p:animEffect>
                                  </p:childTnLst>
                                </p:cTn>
                              </p:par>
                            </p:childTnLst>
                          </p:cTn>
                        </p:par>
                        <p:par>
                          <p:cTn id="34" fill="hold">
                            <p:stCondLst>
                              <p:cond delay="250"/>
                            </p:stCondLst>
                            <p:childTnLst>
                              <p:par>
                                <p:cTn id="35" presetID="10" presetClass="entr" presetSubtype="0" fill="hold" grpId="0" nodeType="afterEffect">
                                  <p:stCondLst>
                                    <p:cond delay="0"/>
                                  </p:stCondLst>
                                  <p:childTnLst>
                                    <p:set>
                                      <p:cBhvr>
                                        <p:cTn id="36" dur="1" fill="hold">
                                          <p:stCondLst>
                                            <p:cond delay="0"/>
                                          </p:stCondLst>
                                        </p:cTn>
                                        <p:tgtEl>
                                          <p:spTgt spid="51">
                                            <p:graphicEl>
                                              <a:dgm id="{89589B0B-5245-46A1-AB9C-F644599AD49F}"/>
                                            </p:graphicEl>
                                          </p:spTgt>
                                        </p:tgtEl>
                                        <p:attrNameLst>
                                          <p:attrName>style.visibility</p:attrName>
                                        </p:attrNameLst>
                                      </p:cBhvr>
                                      <p:to>
                                        <p:strVal val="visible"/>
                                      </p:to>
                                    </p:set>
                                    <p:animEffect transition="in" filter="fade">
                                      <p:cBhvr>
                                        <p:cTn id="37" dur="250"/>
                                        <p:tgtEl>
                                          <p:spTgt spid="51">
                                            <p:graphicEl>
                                              <a:dgm id="{89589B0B-5245-46A1-AB9C-F644599AD49F}"/>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1">
                                            <p:graphicEl>
                                              <a:dgm id="{E4BFE496-0ED1-4EFC-AF18-03145DFB8565}"/>
                                            </p:graphicEl>
                                          </p:spTgt>
                                        </p:tgtEl>
                                        <p:attrNameLst>
                                          <p:attrName>style.visibility</p:attrName>
                                        </p:attrNameLst>
                                      </p:cBhvr>
                                      <p:to>
                                        <p:strVal val="visible"/>
                                      </p:to>
                                    </p:set>
                                    <p:animEffect transition="in" filter="fade">
                                      <p:cBhvr>
                                        <p:cTn id="47" dur="250"/>
                                        <p:tgtEl>
                                          <p:spTgt spid="51">
                                            <p:graphicEl>
                                              <a:dgm id="{E4BFE496-0ED1-4EFC-AF18-03145DFB8565}"/>
                                            </p:graphicEl>
                                          </p:spTgt>
                                        </p:tgtEl>
                                      </p:cBhvr>
                                    </p:animEffect>
                                  </p:childTnLst>
                                </p:cTn>
                              </p:par>
                            </p:childTnLst>
                          </p:cTn>
                        </p:par>
                        <p:par>
                          <p:cTn id="48" fill="hold">
                            <p:stCondLst>
                              <p:cond delay="250"/>
                            </p:stCondLst>
                            <p:childTnLst>
                              <p:par>
                                <p:cTn id="49" presetID="10" presetClass="entr" presetSubtype="0" fill="hold" grpId="0" nodeType="afterEffect">
                                  <p:stCondLst>
                                    <p:cond delay="0"/>
                                  </p:stCondLst>
                                  <p:childTnLst>
                                    <p:set>
                                      <p:cBhvr>
                                        <p:cTn id="50" dur="1" fill="hold">
                                          <p:stCondLst>
                                            <p:cond delay="0"/>
                                          </p:stCondLst>
                                        </p:cTn>
                                        <p:tgtEl>
                                          <p:spTgt spid="51">
                                            <p:graphicEl>
                                              <a:dgm id="{9E434096-5F11-4B2C-9BAA-215BFFE91884}"/>
                                            </p:graphicEl>
                                          </p:spTgt>
                                        </p:tgtEl>
                                        <p:attrNameLst>
                                          <p:attrName>style.visibility</p:attrName>
                                        </p:attrNameLst>
                                      </p:cBhvr>
                                      <p:to>
                                        <p:strVal val="visible"/>
                                      </p:to>
                                    </p:set>
                                    <p:animEffect transition="in" filter="fade">
                                      <p:cBhvr>
                                        <p:cTn id="51" dur="250"/>
                                        <p:tgtEl>
                                          <p:spTgt spid="51">
                                            <p:graphicEl>
                                              <a:dgm id="{9E434096-5F11-4B2C-9BAA-215BFFE91884}"/>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o 51">
            <a:extLst>
              <a:ext uri="{FF2B5EF4-FFF2-40B4-BE49-F238E27FC236}">
                <a16:creationId xmlns:a16="http://schemas.microsoft.com/office/drawing/2014/main" id="{FAF80D4E-6E74-414D-8B07-9B8E4390B84E}"/>
              </a:ext>
            </a:extLst>
          </p:cNvPr>
          <p:cNvGrpSpPr/>
          <p:nvPr/>
        </p:nvGrpSpPr>
        <p:grpSpPr>
          <a:xfrm>
            <a:off x="3059415" y="3294661"/>
            <a:ext cx="8760537" cy="2328717"/>
            <a:chOff x="111006" y="1367118"/>
            <a:chExt cx="3037241" cy="1224136"/>
          </a:xfrm>
        </p:grpSpPr>
        <p:sp>
          <p:nvSpPr>
            <p:cNvPr id="16" name="Retângulo de cantos arredondados 52">
              <a:extLst>
                <a:ext uri="{FF2B5EF4-FFF2-40B4-BE49-F238E27FC236}">
                  <a16:creationId xmlns:a16="http://schemas.microsoft.com/office/drawing/2014/main" id="{08DC0C6A-52B3-4845-AF0C-F6F98AD0CA3E}"/>
                </a:ext>
              </a:extLst>
            </p:cNvPr>
            <p:cNvSpPr/>
            <p:nvPr/>
          </p:nvSpPr>
          <p:spPr>
            <a:xfrm>
              <a:off x="111006" y="1367118"/>
              <a:ext cx="3037241" cy="1224136"/>
            </a:xfrm>
            <a:prstGeom prst="roundRect">
              <a:avLst/>
            </a:prstGeom>
            <a:ln>
              <a:solidFill>
                <a:srgbClr val="9B2D2A"/>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17" name="Text Box 5">
              <a:extLst>
                <a:ext uri="{FF2B5EF4-FFF2-40B4-BE49-F238E27FC236}">
                  <a16:creationId xmlns:a16="http://schemas.microsoft.com/office/drawing/2014/main" id="{8760A71F-5C30-48A1-A878-98EB6F1AE85A}"/>
                </a:ext>
              </a:extLst>
            </p:cNvPr>
            <p:cNvSpPr txBox="1">
              <a:spLocks noChangeArrowheads="1"/>
            </p:cNvSpPr>
            <p:nvPr/>
          </p:nvSpPr>
          <p:spPr bwMode="auto">
            <a:xfrm>
              <a:off x="233806" y="1552943"/>
              <a:ext cx="785348" cy="291220"/>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p>
              <a:pPr algn="ctr" defTabSz="1371600">
                <a:defRPr/>
              </a:pPr>
              <a:r>
                <a:rPr lang="pt-BR" sz="3000" dirty="0">
                  <a:solidFill>
                    <a:srgbClr val="FFFFFF"/>
                  </a:solidFill>
                  <a:cs typeface="Arial" panose="020B0604020202020204" pitchFamily="34" charset="0"/>
                </a:rPr>
                <a:t>Predecessora</a:t>
              </a:r>
            </a:p>
          </p:txBody>
        </p:sp>
        <p:cxnSp>
          <p:nvCxnSpPr>
            <p:cNvPr id="18" name="AutoShape 13">
              <a:extLst>
                <a:ext uri="{FF2B5EF4-FFF2-40B4-BE49-F238E27FC236}">
                  <a16:creationId xmlns:a16="http://schemas.microsoft.com/office/drawing/2014/main" id="{F58AF086-144F-4998-8E04-3FEA48B1D0CE}"/>
                </a:ext>
              </a:extLst>
            </p:cNvPr>
            <p:cNvCxnSpPr>
              <a:cxnSpLocks noChangeShapeType="1"/>
              <a:stCxn id="17" idx="3"/>
              <a:endCxn id="20" idx="1"/>
            </p:cNvCxnSpPr>
            <p:nvPr/>
          </p:nvCxnSpPr>
          <p:spPr bwMode="auto">
            <a:xfrm>
              <a:off x="1019154" y="1698553"/>
              <a:ext cx="1125079" cy="688343"/>
            </a:xfrm>
            <a:prstGeom prst="bentConnector3">
              <a:avLst>
                <a:gd name="adj1" fmla="val 50000"/>
              </a:avLst>
            </a:prstGeom>
            <a:noFill/>
            <a:ln w="38100">
              <a:solidFill>
                <a:schemeClr val="tx1"/>
              </a:solidFill>
              <a:miter lim="800000"/>
              <a:headEnd/>
              <a:tailEnd type="triangle" w="med" len="med"/>
            </a:ln>
            <a:effectLst/>
          </p:spPr>
        </p:cxnSp>
        <p:sp>
          <p:nvSpPr>
            <p:cNvPr id="20" name="Text Box 6">
              <a:extLst>
                <a:ext uri="{FF2B5EF4-FFF2-40B4-BE49-F238E27FC236}">
                  <a16:creationId xmlns:a16="http://schemas.microsoft.com/office/drawing/2014/main" id="{D58D6B26-F3BC-402F-BEDC-FEC9F04E9164}"/>
                </a:ext>
              </a:extLst>
            </p:cNvPr>
            <p:cNvSpPr txBox="1">
              <a:spLocks noChangeArrowheads="1"/>
            </p:cNvSpPr>
            <p:nvPr/>
          </p:nvSpPr>
          <p:spPr bwMode="auto">
            <a:xfrm>
              <a:off x="2144233" y="2241286"/>
              <a:ext cx="936597" cy="291220"/>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1371600">
                <a:defRPr/>
              </a:pPr>
              <a:r>
                <a:rPr lang="pt-BR" sz="3000" dirty="0">
                  <a:solidFill>
                    <a:srgbClr val="FFFFFF"/>
                  </a:solidFill>
                  <a:cs typeface="Arial" panose="020B0604020202020204" pitchFamily="34" charset="0"/>
                </a:rPr>
                <a:t>Sucessora</a:t>
              </a:r>
            </a:p>
          </p:txBody>
        </p:sp>
      </p:grpSp>
      <p:grpSp>
        <p:nvGrpSpPr>
          <p:cNvPr id="26" name="Grupo 51">
            <a:extLst>
              <a:ext uri="{FF2B5EF4-FFF2-40B4-BE49-F238E27FC236}">
                <a16:creationId xmlns:a16="http://schemas.microsoft.com/office/drawing/2014/main" id="{32E3CE61-139D-466A-9F84-3B578C418637}"/>
              </a:ext>
            </a:extLst>
          </p:cNvPr>
          <p:cNvGrpSpPr/>
          <p:nvPr/>
        </p:nvGrpSpPr>
        <p:grpSpPr>
          <a:xfrm>
            <a:off x="1000228" y="6850361"/>
            <a:ext cx="6694108" cy="2671142"/>
            <a:chOff x="34506" y="1430029"/>
            <a:chExt cx="2627784" cy="1224136"/>
          </a:xfrm>
        </p:grpSpPr>
        <p:sp>
          <p:nvSpPr>
            <p:cNvPr id="27" name="Retângulo de cantos arredondados 52">
              <a:extLst>
                <a:ext uri="{FF2B5EF4-FFF2-40B4-BE49-F238E27FC236}">
                  <a16:creationId xmlns:a16="http://schemas.microsoft.com/office/drawing/2014/main" id="{C27D5C81-0BDA-4991-A1EE-7BED8846C510}"/>
                </a:ext>
              </a:extLst>
            </p:cNvPr>
            <p:cNvSpPr/>
            <p:nvPr/>
          </p:nvSpPr>
          <p:spPr>
            <a:xfrm>
              <a:off x="34506" y="1430029"/>
              <a:ext cx="2627784" cy="1224136"/>
            </a:xfrm>
            <a:prstGeom prst="roundRect">
              <a:avLst/>
            </a:prstGeom>
            <a:ln>
              <a:solidFill>
                <a:srgbClr val="9B2D2A"/>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28" name="Text Box 5">
              <a:extLst>
                <a:ext uri="{FF2B5EF4-FFF2-40B4-BE49-F238E27FC236}">
                  <a16:creationId xmlns:a16="http://schemas.microsoft.com/office/drawing/2014/main" id="{9E239FA8-9FD7-4C80-8440-D5CCBA696612}"/>
                </a:ext>
              </a:extLst>
            </p:cNvPr>
            <p:cNvSpPr txBox="1">
              <a:spLocks noChangeArrowheads="1"/>
            </p:cNvSpPr>
            <p:nvPr/>
          </p:nvSpPr>
          <p:spPr bwMode="auto">
            <a:xfrm>
              <a:off x="244624" y="1556014"/>
              <a:ext cx="889222" cy="253887"/>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p>
              <a:pPr algn="ctr" defTabSz="1371600">
                <a:defRPr/>
              </a:pPr>
              <a:r>
                <a:rPr lang="pt-BR" sz="3000" dirty="0">
                  <a:solidFill>
                    <a:srgbClr val="FFFFFF"/>
                  </a:solidFill>
                  <a:cs typeface="Arial" panose="020B0604020202020204" pitchFamily="34" charset="0"/>
                </a:rPr>
                <a:t>Predecessora</a:t>
              </a:r>
            </a:p>
          </p:txBody>
        </p:sp>
        <p:cxnSp>
          <p:nvCxnSpPr>
            <p:cNvPr id="29" name="AutoShape 13">
              <a:extLst>
                <a:ext uri="{FF2B5EF4-FFF2-40B4-BE49-F238E27FC236}">
                  <a16:creationId xmlns:a16="http://schemas.microsoft.com/office/drawing/2014/main" id="{D06124F0-D362-4B64-A6D1-1D1BF52E017A}"/>
                </a:ext>
              </a:extLst>
            </p:cNvPr>
            <p:cNvCxnSpPr>
              <a:cxnSpLocks noChangeShapeType="1"/>
              <a:stCxn id="28" idx="3"/>
              <a:endCxn id="30" idx="1"/>
            </p:cNvCxnSpPr>
            <p:nvPr/>
          </p:nvCxnSpPr>
          <p:spPr bwMode="auto">
            <a:xfrm flipH="1">
              <a:off x="826739" y="1682958"/>
              <a:ext cx="307107" cy="802002"/>
            </a:xfrm>
            <a:prstGeom prst="bentConnector5">
              <a:avLst>
                <a:gd name="adj1" fmla="val -29220"/>
                <a:gd name="adj2" fmla="val 50000"/>
                <a:gd name="adj3" fmla="val 129220"/>
              </a:avLst>
            </a:prstGeom>
            <a:noFill/>
            <a:ln w="38100">
              <a:solidFill>
                <a:schemeClr val="tx1"/>
              </a:solidFill>
              <a:miter lim="800000"/>
              <a:headEnd/>
              <a:tailEnd type="triangle" w="med" len="med"/>
            </a:ln>
            <a:effectLst/>
          </p:spPr>
        </p:cxnSp>
        <p:sp>
          <p:nvSpPr>
            <p:cNvPr id="30" name="Text Box 6">
              <a:extLst>
                <a:ext uri="{FF2B5EF4-FFF2-40B4-BE49-F238E27FC236}">
                  <a16:creationId xmlns:a16="http://schemas.microsoft.com/office/drawing/2014/main" id="{03BC1519-4814-4EEB-B10C-C56C7FEAC6A5}"/>
                </a:ext>
              </a:extLst>
            </p:cNvPr>
            <p:cNvSpPr txBox="1">
              <a:spLocks noChangeArrowheads="1"/>
            </p:cNvSpPr>
            <p:nvPr/>
          </p:nvSpPr>
          <p:spPr bwMode="auto">
            <a:xfrm>
              <a:off x="826739" y="2358016"/>
              <a:ext cx="936597" cy="253887"/>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1371600">
                <a:defRPr/>
              </a:pPr>
              <a:r>
                <a:rPr lang="pt-BR" sz="3000" dirty="0">
                  <a:solidFill>
                    <a:srgbClr val="FFFFFF"/>
                  </a:solidFill>
                  <a:cs typeface="Arial" panose="020B0604020202020204" pitchFamily="34" charset="0"/>
                </a:rPr>
                <a:t>Sucessora</a:t>
              </a:r>
            </a:p>
          </p:txBody>
        </p:sp>
      </p:grpSp>
      <p:sp>
        <p:nvSpPr>
          <p:cNvPr id="4" name="Título 1"/>
          <p:cNvSpPr txBox="1">
            <a:spLocks/>
          </p:cNvSpPr>
          <p:nvPr/>
        </p:nvSpPr>
        <p:spPr>
          <a:xfrm>
            <a:off x="92951" y="1169105"/>
            <a:ext cx="13190546" cy="978695"/>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r>
              <a:rPr lang="pt-BR" sz="3600" b="1" dirty="0">
                <a:solidFill>
                  <a:srgbClr val="000066"/>
                </a:solidFill>
                <a:latin typeface="+mn-lt"/>
                <a:cs typeface="Arial" panose="020B0604020202020204" pitchFamily="34" charset="0"/>
              </a:rPr>
              <a:t>Antecipações (</a:t>
            </a:r>
            <a:r>
              <a:rPr lang="pt-BR" sz="3600" b="1" i="1" dirty="0">
                <a:solidFill>
                  <a:srgbClr val="000066"/>
                </a:solidFill>
                <a:latin typeface="+mn-lt"/>
                <a:cs typeface="Arial" panose="020B0604020202020204" pitchFamily="34" charset="0"/>
              </a:rPr>
              <a:t>Leads</a:t>
            </a:r>
            <a:r>
              <a:rPr lang="pt-BR" sz="3600" b="1" dirty="0">
                <a:solidFill>
                  <a:srgbClr val="000066"/>
                </a:solidFill>
                <a:latin typeface="+mn-lt"/>
                <a:cs typeface="Arial" panose="020B0604020202020204" pitchFamily="34" charset="0"/>
              </a:rPr>
              <a:t>) &amp; Esperas (</a:t>
            </a:r>
            <a:r>
              <a:rPr lang="pt-BR" sz="3600" b="1" i="1" dirty="0" err="1">
                <a:solidFill>
                  <a:srgbClr val="000066"/>
                </a:solidFill>
                <a:latin typeface="+mn-lt"/>
                <a:cs typeface="Arial" panose="020B0604020202020204" pitchFamily="34" charset="0"/>
              </a:rPr>
              <a:t>Lags</a:t>
            </a:r>
            <a:r>
              <a:rPr lang="pt-BR" sz="3600" b="1" dirty="0">
                <a:solidFill>
                  <a:srgbClr val="000066"/>
                </a:solidFill>
                <a:latin typeface="+mn-lt"/>
                <a:cs typeface="Arial" panose="020B0604020202020204" pitchFamily="34" charset="0"/>
              </a:rPr>
              <a:t>)</a:t>
            </a:r>
          </a:p>
        </p:txBody>
      </p:sp>
      <p:sp>
        <p:nvSpPr>
          <p:cNvPr id="5" name="Espaço Reservado para Conteúdo 2"/>
          <p:cNvSpPr txBox="1">
            <a:spLocks/>
          </p:cNvSpPr>
          <p:nvPr/>
        </p:nvSpPr>
        <p:spPr>
          <a:xfrm>
            <a:off x="685800" y="2125751"/>
            <a:ext cx="12004848" cy="187910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solidFill>
                  <a:srgbClr val="000066"/>
                </a:solidFill>
                <a:cs typeface="Arial" panose="020B0604020202020204" pitchFamily="34" charset="0"/>
              </a:rPr>
              <a:t>Ajudam a expressar com mais precisão o relacionamento entre as atividades.</a:t>
            </a:r>
          </a:p>
        </p:txBody>
      </p:sp>
      <p:sp>
        <p:nvSpPr>
          <p:cNvPr id="9" name="CaixaDeTexto 8"/>
          <p:cNvSpPr txBox="1"/>
          <p:nvPr/>
        </p:nvSpPr>
        <p:spPr>
          <a:xfrm>
            <a:off x="6342987" y="4214692"/>
            <a:ext cx="4616627" cy="461665"/>
          </a:xfrm>
          <a:prstGeom prst="rect">
            <a:avLst/>
          </a:prstGeom>
          <a:noFill/>
        </p:spPr>
        <p:txBody>
          <a:bodyPr wrap="square" rtlCol="0">
            <a:spAutoFit/>
          </a:bodyPr>
          <a:lstStyle/>
          <a:p>
            <a:pPr algn="ctr"/>
            <a:r>
              <a:rPr lang="pt-BR" sz="2400" dirty="0">
                <a:latin typeface="+mn-lt"/>
                <a:cs typeface="Arial" panose="020B0604020202020204" pitchFamily="34" charset="0"/>
              </a:rPr>
              <a:t>Espera (+3 dias)</a:t>
            </a:r>
          </a:p>
        </p:txBody>
      </p:sp>
      <p:sp>
        <p:nvSpPr>
          <p:cNvPr id="13" name="CaixaDeTexto 12"/>
          <p:cNvSpPr txBox="1"/>
          <p:nvPr/>
        </p:nvSpPr>
        <p:spPr>
          <a:xfrm>
            <a:off x="2707640" y="8275122"/>
            <a:ext cx="4732043" cy="461665"/>
          </a:xfrm>
          <a:prstGeom prst="rect">
            <a:avLst/>
          </a:prstGeom>
          <a:noFill/>
        </p:spPr>
        <p:txBody>
          <a:bodyPr wrap="square" rtlCol="0">
            <a:spAutoFit/>
          </a:bodyPr>
          <a:lstStyle>
            <a:defPPr>
              <a:defRPr lang="pt-BR"/>
            </a:defPPr>
            <a:lvl1pPr algn="ctr">
              <a:defRPr sz="2400"/>
            </a:lvl1pPr>
          </a:lstStyle>
          <a:p>
            <a:r>
              <a:rPr lang="pt-BR" dirty="0">
                <a:latin typeface="+mn-lt"/>
              </a:rPr>
              <a:t>Antecipação (-3 dias)</a:t>
            </a:r>
          </a:p>
        </p:txBody>
      </p:sp>
      <p:sp>
        <p:nvSpPr>
          <p:cNvPr id="2" name="TextBox 1"/>
          <p:cNvSpPr txBox="1"/>
          <p:nvPr/>
        </p:nvSpPr>
        <p:spPr>
          <a:xfrm>
            <a:off x="7783227" y="8302218"/>
            <a:ext cx="5932773" cy="1015663"/>
          </a:xfrm>
          <a:prstGeom prst="rect">
            <a:avLst/>
          </a:prstGeom>
          <a:noFill/>
        </p:spPr>
        <p:txBody>
          <a:bodyPr wrap="square" rtlCol="0">
            <a:spAutoFit/>
          </a:bodyPr>
          <a:lstStyle/>
          <a:p>
            <a:r>
              <a:rPr lang="en-US" sz="3000" dirty="0" err="1">
                <a:solidFill>
                  <a:srgbClr val="000066"/>
                </a:solidFill>
                <a:latin typeface="+mn-lt"/>
              </a:rPr>
              <a:t>Podem</a:t>
            </a:r>
            <a:r>
              <a:rPr lang="en-US" sz="3000" dirty="0">
                <a:solidFill>
                  <a:srgbClr val="000066"/>
                </a:solidFill>
                <a:latin typeface="+mn-lt"/>
              </a:rPr>
              <a:t> </a:t>
            </a:r>
            <a:r>
              <a:rPr lang="en-US" sz="3000" dirty="0" err="1">
                <a:solidFill>
                  <a:srgbClr val="000066"/>
                </a:solidFill>
                <a:latin typeface="+mn-lt"/>
              </a:rPr>
              <a:t>ser</a:t>
            </a:r>
            <a:r>
              <a:rPr lang="en-US" sz="3000" dirty="0">
                <a:solidFill>
                  <a:srgbClr val="000066"/>
                </a:solidFill>
                <a:latin typeface="+mn-lt"/>
              </a:rPr>
              <a:t> </a:t>
            </a:r>
            <a:r>
              <a:rPr lang="en-US" sz="3000" dirty="0" err="1">
                <a:solidFill>
                  <a:srgbClr val="000066"/>
                </a:solidFill>
                <a:latin typeface="+mn-lt"/>
              </a:rPr>
              <a:t>absolutos</a:t>
            </a:r>
            <a:r>
              <a:rPr lang="en-US" sz="3000" dirty="0">
                <a:solidFill>
                  <a:srgbClr val="000066"/>
                </a:solidFill>
                <a:latin typeface="+mn-lt"/>
              </a:rPr>
              <a:t> (-3 </a:t>
            </a:r>
            <a:r>
              <a:rPr lang="en-US" sz="3000" dirty="0" err="1">
                <a:solidFill>
                  <a:srgbClr val="000066"/>
                </a:solidFill>
                <a:latin typeface="+mn-lt"/>
              </a:rPr>
              <a:t>dias</a:t>
            </a:r>
            <a:r>
              <a:rPr lang="en-US" sz="3000" dirty="0">
                <a:solidFill>
                  <a:srgbClr val="000066"/>
                </a:solidFill>
                <a:latin typeface="+mn-lt"/>
              </a:rPr>
              <a:t>)</a:t>
            </a:r>
            <a:br>
              <a:rPr lang="en-US" sz="3000" dirty="0">
                <a:solidFill>
                  <a:srgbClr val="000066"/>
                </a:solidFill>
                <a:latin typeface="+mn-lt"/>
              </a:rPr>
            </a:br>
            <a:r>
              <a:rPr lang="en-US" sz="3000" dirty="0">
                <a:solidFill>
                  <a:srgbClr val="000066"/>
                </a:solidFill>
                <a:latin typeface="+mn-lt"/>
              </a:rPr>
              <a:t> </a:t>
            </a:r>
            <a:r>
              <a:rPr lang="en-US" sz="3000" dirty="0" err="1">
                <a:solidFill>
                  <a:srgbClr val="000066"/>
                </a:solidFill>
                <a:latin typeface="+mn-lt"/>
              </a:rPr>
              <a:t>ou</a:t>
            </a:r>
            <a:r>
              <a:rPr lang="en-US" sz="3000" dirty="0">
                <a:solidFill>
                  <a:srgbClr val="000066"/>
                </a:solidFill>
                <a:latin typeface="+mn-lt"/>
              </a:rPr>
              <a:t> </a:t>
            </a:r>
            <a:r>
              <a:rPr lang="en-US" sz="3000" dirty="0" err="1">
                <a:solidFill>
                  <a:srgbClr val="000066"/>
                </a:solidFill>
                <a:latin typeface="+mn-lt"/>
              </a:rPr>
              <a:t>relativos</a:t>
            </a:r>
            <a:r>
              <a:rPr lang="en-US" sz="3000" dirty="0">
                <a:solidFill>
                  <a:srgbClr val="000066"/>
                </a:solidFill>
                <a:latin typeface="+mn-lt"/>
              </a:rPr>
              <a:t> (-50%)</a:t>
            </a:r>
          </a:p>
        </p:txBody>
      </p:sp>
      <p:sp>
        <p:nvSpPr>
          <p:cNvPr id="19" name="Título 1">
            <a:extLst>
              <a:ext uri="{FF2B5EF4-FFF2-40B4-BE49-F238E27FC236}">
                <a16:creationId xmlns:a16="http://schemas.microsoft.com/office/drawing/2014/main" id="{7B241511-2567-4A91-9976-3816D97685F2}"/>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168206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161255" y="1107770"/>
            <a:ext cx="12601401" cy="7668852"/>
          </a:xfrm>
        </p:spPr>
        <p:txBody>
          <a:bodyPr>
            <a:noAutofit/>
          </a:bodyPr>
          <a:lstStyle/>
          <a:p>
            <a:pPr marL="0" indent="0" algn="just">
              <a:lnSpc>
                <a:spcPct val="120000"/>
              </a:lnSpc>
              <a:spcBef>
                <a:spcPts val="450"/>
              </a:spcBef>
              <a:spcAft>
                <a:spcPts val="450"/>
              </a:spcAft>
              <a:buNone/>
            </a:pPr>
            <a:r>
              <a:rPr lang="pt-BR" sz="3600" dirty="0">
                <a:solidFill>
                  <a:srgbClr val="000066"/>
                </a:solidFill>
                <a:latin typeface="+mn-lt"/>
                <a:cs typeface="Arial" panose="020B0604020202020204" pitchFamily="34" charset="0"/>
              </a:rPr>
              <a:t>“</a:t>
            </a:r>
            <a:r>
              <a:rPr lang="pt-BR" sz="3200" dirty="0">
                <a:solidFill>
                  <a:srgbClr val="000066"/>
                </a:solidFill>
                <a:latin typeface="+mn-lt"/>
                <a:cs typeface="Arial" panose="020B0604020202020204" pitchFamily="34" charset="0"/>
              </a:rPr>
              <a:t>É o processo de estimativa do número de períodos de trabalho que serão necessários para terminar atividades individuais com os recursos estimados” (PMBOK ®, </a:t>
            </a:r>
            <a:r>
              <a:rPr lang="pt-BR" sz="3200" i="1" dirty="0">
                <a:solidFill>
                  <a:srgbClr val="000066"/>
                </a:solidFill>
                <a:latin typeface="+mn-lt"/>
                <a:cs typeface="Arial" panose="020B0604020202020204" pitchFamily="34" charset="0"/>
              </a:rPr>
              <a:t>6th </a:t>
            </a:r>
            <a:r>
              <a:rPr lang="pt-BR" sz="3200" i="1" dirty="0" err="1">
                <a:solidFill>
                  <a:srgbClr val="000066"/>
                </a:solidFill>
                <a:latin typeface="+mn-lt"/>
                <a:cs typeface="Arial" panose="020B0604020202020204" pitchFamily="34" charset="0"/>
              </a:rPr>
              <a:t>edition</a:t>
            </a:r>
            <a:r>
              <a:rPr lang="pt-BR" sz="3200" dirty="0">
                <a:solidFill>
                  <a:srgbClr val="000066"/>
                </a:solidFill>
                <a:latin typeface="+mn-lt"/>
                <a:cs typeface="Arial" panose="020B0604020202020204" pitchFamily="34" charset="0"/>
              </a:rPr>
              <a:t>)</a:t>
            </a:r>
          </a:p>
          <a:p>
            <a:pPr marL="0" indent="0">
              <a:lnSpc>
                <a:spcPct val="120000"/>
              </a:lnSpc>
              <a:spcBef>
                <a:spcPts val="450"/>
              </a:spcBef>
              <a:spcAft>
                <a:spcPts val="450"/>
              </a:spcAft>
              <a:buNone/>
            </a:pPr>
            <a:endParaRPr lang="pt-BR" sz="3600" dirty="0">
              <a:solidFill>
                <a:srgbClr val="000066"/>
              </a:solidFill>
              <a:latin typeface="+mn-lt"/>
              <a:cs typeface="Arial" panose="020B0604020202020204" pitchFamily="34" charset="0"/>
            </a:endParaRPr>
          </a:p>
        </p:txBody>
      </p:sp>
      <p:sp>
        <p:nvSpPr>
          <p:cNvPr id="7" name="CaixaDeTexto 6"/>
          <p:cNvSpPr txBox="1"/>
          <p:nvPr/>
        </p:nvSpPr>
        <p:spPr>
          <a:xfrm>
            <a:off x="448397" y="3373621"/>
            <a:ext cx="13267604" cy="4343240"/>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200" b="1" dirty="0">
                <a:solidFill>
                  <a:srgbClr val="000066"/>
                </a:solidFill>
                <a:cs typeface="Arial" panose="020B0604020202020204" pitchFamily="34" charset="0"/>
              </a:rPr>
              <a:t>Vários fatores influenciam esta estimativa:</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Recursos;</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Escopo;</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Grau de risco;</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Quantitativo físico da tarefa;</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Natureza da tarefa;</a:t>
            </a:r>
          </a:p>
          <a:p>
            <a:pPr eaLnBrk="0" hangingPunct="0">
              <a:spcBef>
                <a:spcPct val="20000"/>
              </a:spcBef>
              <a:buClr>
                <a:schemeClr val="accent2"/>
              </a:buClr>
              <a:buFont typeface="Monotype Sorts" charset="2"/>
              <a:buNone/>
            </a:pPr>
            <a:r>
              <a:rPr lang="pt-BR" sz="3200" b="1" dirty="0">
                <a:solidFill>
                  <a:srgbClr val="000066"/>
                </a:solidFill>
                <a:cs typeface="Arial" panose="020B0604020202020204" pitchFamily="34" charset="0"/>
              </a:rPr>
              <a:t>Melhor prática: usar inicialmente as  durações mais comuns historicamente.</a:t>
            </a:r>
          </a:p>
        </p:txBody>
      </p:sp>
      <p:sp>
        <p:nvSpPr>
          <p:cNvPr id="10" name="Título 1"/>
          <p:cNvSpPr txBox="1">
            <a:spLocks/>
          </p:cNvSpPr>
          <p:nvPr/>
        </p:nvSpPr>
        <p:spPr bwMode="auto">
          <a:xfrm>
            <a:off x="1" y="293351"/>
            <a:ext cx="14526851" cy="809928"/>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4: Estimar Durações das Atividades</a:t>
            </a:r>
          </a:p>
        </p:txBody>
      </p:sp>
      <p:graphicFrame>
        <p:nvGraphicFramePr>
          <p:cNvPr id="8" name="Diagrama 7">
            <a:extLst>
              <a:ext uri="{FF2B5EF4-FFF2-40B4-BE49-F238E27FC236}">
                <a16:creationId xmlns:a16="http://schemas.microsoft.com/office/drawing/2014/main" id="{8223245C-9E92-4690-81D9-3210A348D45D}"/>
              </a:ext>
            </a:extLst>
          </p:cNvPr>
          <p:cNvGraphicFramePr/>
          <p:nvPr>
            <p:extLst>
              <p:ext uri="{D42A27DB-BD31-4B8C-83A1-F6EECF244321}">
                <p14:modId xmlns:p14="http://schemas.microsoft.com/office/powerpoint/2010/main" val="1399735411"/>
              </p:ext>
            </p:extLst>
          </p:nvPr>
        </p:nvGraphicFramePr>
        <p:xfrm>
          <a:off x="-2755068" y="8491872"/>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085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149">
            <a:extLst>
              <a:ext uri="{FF2B5EF4-FFF2-40B4-BE49-F238E27FC236}">
                <a16:creationId xmlns:a16="http://schemas.microsoft.com/office/drawing/2014/main" id="{6EFAB5A0-FE11-4FB7-AED7-79A431B13D4B}"/>
              </a:ext>
            </a:extLst>
          </p:cNvPr>
          <p:cNvGrpSpPr/>
          <p:nvPr/>
        </p:nvGrpSpPr>
        <p:grpSpPr>
          <a:xfrm>
            <a:off x="4589750" y="1503071"/>
            <a:ext cx="9057768" cy="1366442"/>
            <a:chOff x="3528387" y="2133600"/>
            <a:chExt cx="4701213" cy="842776"/>
          </a:xfrm>
        </p:grpSpPr>
        <p:cxnSp>
          <p:nvCxnSpPr>
            <p:cNvPr id="64" name="Straight Connector 62">
              <a:extLst>
                <a:ext uri="{FF2B5EF4-FFF2-40B4-BE49-F238E27FC236}">
                  <a16:creationId xmlns:a16="http://schemas.microsoft.com/office/drawing/2014/main" id="{F5B70D71-7A35-404F-9268-386CD57E6D69}"/>
                </a:ext>
              </a:extLst>
            </p:cNvPr>
            <p:cNvCxnSpPr>
              <a:cxnSpLocks/>
            </p:cNvCxnSpPr>
            <p:nvPr/>
          </p:nvCxnSpPr>
          <p:spPr>
            <a:xfrm flipV="1">
              <a:off x="3528387" y="2133600"/>
              <a:ext cx="1196013" cy="842776"/>
            </a:xfrm>
            <a:prstGeom prst="line">
              <a:avLst/>
            </a:prstGeom>
            <a:noFill/>
            <a:ln w="19050" cap="flat" cmpd="sng" algn="ctr">
              <a:solidFill>
                <a:schemeClr val="tx1"/>
              </a:solidFill>
              <a:prstDash val="solid"/>
            </a:ln>
            <a:effectLst/>
          </p:spPr>
        </p:cxnSp>
        <p:cxnSp>
          <p:nvCxnSpPr>
            <p:cNvPr id="65" name="Straight Connector 65">
              <a:extLst>
                <a:ext uri="{FF2B5EF4-FFF2-40B4-BE49-F238E27FC236}">
                  <a16:creationId xmlns:a16="http://schemas.microsoft.com/office/drawing/2014/main" id="{8B186A9F-A94B-4916-8769-15F928DFC26F}"/>
                </a:ext>
              </a:extLst>
            </p:cNvPr>
            <p:cNvCxnSpPr/>
            <p:nvPr/>
          </p:nvCxnSpPr>
          <p:spPr>
            <a:xfrm>
              <a:off x="4724400" y="2133600"/>
              <a:ext cx="3505200" cy="1588"/>
            </a:xfrm>
            <a:prstGeom prst="line">
              <a:avLst/>
            </a:prstGeom>
            <a:noFill/>
            <a:ln w="19050" cap="flat" cmpd="sng" algn="ctr">
              <a:solidFill>
                <a:schemeClr val="tx1"/>
              </a:solidFill>
              <a:prstDash val="solid"/>
            </a:ln>
            <a:effectLst/>
          </p:spPr>
        </p:cxnSp>
      </p:grpSp>
      <p:grpSp>
        <p:nvGrpSpPr>
          <p:cNvPr id="73" name="Group 151">
            <a:extLst>
              <a:ext uri="{FF2B5EF4-FFF2-40B4-BE49-F238E27FC236}">
                <a16:creationId xmlns:a16="http://schemas.microsoft.com/office/drawing/2014/main" id="{7043A8FE-4412-4726-A376-E0E7E4184C3D}"/>
              </a:ext>
            </a:extLst>
          </p:cNvPr>
          <p:cNvGrpSpPr/>
          <p:nvPr/>
        </p:nvGrpSpPr>
        <p:grpSpPr>
          <a:xfrm>
            <a:off x="5227861" y="6122149"/>
            <a:ext cx="8419658" cy="1999619"/>
            <a:chOff x="3941846" y="3621509"/>
            <a:chExt cx="4298387" cy="1333079"/>
          </a:xfrm>
        </p:grpSpPr>
        <p:cxnSp>
          <p:nvCxnSpPr>
            <p:cNvPr id="74" name="Straight Connector 72">
              <a:extLst>
                <a:ext uri="{FF2B5EF4-FFF2-40B4-BE49-F238E27FC236}">
                  <a16:creationId xmlns:a16="http://schemas.microsoft.com/office/drawing/2014/main" id="{CB4A62A5-49D2-4A9A-98C9-E0864D3D8A9D}"/>
                </a:ext>
              </a:extLst>
            </p:cNvPr>
            <p:cNvCxnSpPr>
              <a:cxnSpLocks/>
            </p:cNvCxnSpPr>
            <p:nvPr/>
          </p:nvCxnSpPr>
          <p:spPr>
            <a:xfrm>
              <a:off x="3941846" y="3621509"/>
              <a:ext cx="716987" cy="1331491"/>
            </a:xfrm>
            <a:prstGeom prst="line">
              <a:avLst/>
            </a:prstGeom>
            <a:noFill/>
            <a:ln w="19050" cap="flat" cmpd="sng" algn="ctr">
              <a:solidFill>
                <a:schemeClr val="tx1"/>
              </a:solidFill>
              <a:prstDash val="solid"/>
            </a:ln>
            <a:effectLst/>
          </p:spPr>
        </p:cxnSp>
        <p:cxnSp>
          <p:nvCxnSpPr>
            <p:cNvPr id="75" name="Straight Connector 74">
              <a:extLst>
                <a:ext uri="{FF2B5EF4-FFF2-40B4-BE49-F238E27FC236}">
                  <a16:creationId xmlns:a16="http://schemas.microsoft.com/office/drawing/2014/main" id="{4DE85517-6533-4C78-AF8F-F3BB34AB033B}"/>
                </a:ext>
              </a:extLst>
            </p:cNvPr>
            <p:cNvCxnSpPr/>
            <p:nvPr/>
          </p:nvCxnSpPr>
          <p:spPr>
            <a:xfrm>
              <a:off x="4658833" y="4953000"/>
              <a:ext cx="3581400" cy="1588"/>
            </a:xfrm>
            <a:prstGeom prst="line">
              <a:avLst/>
            </a:prstGeom>
            <a:noFill/>
            <a:ln w="19050" cap="flat" cmpd="sng" algn="ctr">
              <a:solidFill>
                <a:schemeClr val="tx1"/>
              </a:solidFill>
              <a:prstDash val="solid"/>
            </a:ln>
            <a:effectLst/>
          </p:spPr>
        </p:cxnSp>
      </p:grpSp>
      <p:grpSp>
        <p:nvGrpSpPr>
          <p:cNvPr id="68" name="Group 150">
            <a:extLst>
              <a:ext uri="{FF2B5EF4-FFF2-40B4-BE49-F238E27FC236}">
                <a16:creationId xmlns:a16="http://schemas.microsoft.com/office/drawing/2014/main" id="{D587BDB3-E5A3-4174-80B9-7C1B91DC1A51}"/>
              </a:ext>
            </a:extLst>
          </p:cNvPr>
          <p:cNvGrpSpPr/>
          <p:nvPr/>
        </p:nvGrpSpPr>
        <p:grpSpPr>
          <a:xfrm>
            <a:off x="4754784" y="3813222"/>
            <a:ext cx="8892732" cy="1318167"/>
            <a:chOff x="3216789" y="3489076"/>
            <a:chExt cx="5012811" cy="878778"/>
          </a:xfrm>
        </p:grpSpPr>
        <p:cxnSp>
          <p:nvCxnSpPr>
            <p:cNvPr id="69" name="Straight Connector 67">
              <a:extLst>
                <a:ext uri="{FF2B5EF4-FFF2-40B4-BE49-F238E27FC236}">
                  <a16:creationId xmlns:a16="http://schemas.microsoft.com/office/drawing/2014/main" id="{4FB0B345-E541-487E-B046-8FAB10601073}"/>
                </a:ext>
              </a:extLst>
            </p:cNvPr>
            <p:cNvCxnSpPr>
              <a:cxnSpLocks/>
            </p:cNvCxnSpPr>
            <p:nvPr/>
          </p:nvCxnSpPr>
          <p:spPr>
            <a:xfrm flipV="1">
              <a:off x="3216789" y="3489076"/>
              <a:ext cx="1180473" cy="878778"/>
            </a:xfrm>
            <a:prstGeom prst="line">
              <a:avLst/>
            </a:prstGeom>
            <a:noFill/>
            <a:ln w="19050" cap="flat" cmpd="sng" algn="ctr">
              <a:solidFill>
                <a:schemeClr val="tx1"/>
              </a:solidFill>
              <a:prstDash val="solid"/>
            </a:ln>
            <a:effectLst/>
          </p:spPr>
        </p:cxnSp>
        <p:cxnSp>
          <p:nvCxnSpPr>
            <p:cNvPr id="70" name="Straight Connector 70">
              <a:extLst>
                <a:ext uri="{FF2B5EF4-FFF2-40B4-BE49-F238E27FC236}">
                  <a16:creationId xmlns:a16="http://schemas.microsoft.com/office/drawing/2014/main" id="{EA74511A-1D17-431C-8F34-D39086799099}"/>
                </a:ext>
              </a:extLst>
            </p:cNvPr>
            <p:cNvCxnSpPr>
              <a:cxnSpLocks/>
            </p:cNvCxnSpPr>
            <p:nvPr/>
          </p:nvCxnSpPr>
          <p:spPr>
            <a:xfrm>
              <a:off x="4397262" y="3500735"/>
              <a:ext cx="3832338" cy="4465"/>
            </a:xfrm>
            <a:prstGeom prst="line">
              <a:avLst/>
            </a:prstGeom>
            <a:noFill/>
            <a:ln w="19050" cap="flat" cmpd="sng" algn="ctr">
              <a:solidFill>
                <a:schemeClr val="tx1"/>
              </a:solidFill>
              <a:prstDash val="solid"/>
            </a:ln>
            <a:effectLst/>
          </p:spPr>
        </p:cxnSp>
      </p:grpSp>
      <p:sp>
        <p:nvSpPr>
          <p:cNvPr id="4" name="Oval 4">
            <a:extLst>
              <a:ext uri="{FF2B5EF4-FFF2-40B4-BE49-F238E27FC236}">
                <a16:creationId xmlns:a16="http://schemas.microsoft.com/office/drawing/2014/main" id="{462E31E4-E322-496B-A40A-1467E606EFEA}"/>
              </a:ext>
            </a:extLst>
          </p:cNvPr>
          <p:cNvSpPr/>
          <p:nvPr/>
        </p:nvSpPr>
        <p:spPr>
          <a:xfrm>
            <a:off x="68484" y="2196078"/>
            <a:ext cx="5600700" cy="5600700"/>
          </a:xfrm>
          <a:prstGeom prst="ellipse">
            <a:avLst/>
          </a:prstGeom>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8100000" scaled="1"/>
            <a:tileRect/>
          </a:gradFill>
          <a:ln w="25400" cap="flat" cmpd="sng" algn="ctr">
            <a:solidFill>
              <a:sysClr val="windowText" lastClr="000000">
                <a:lumMod val="75000"/>
                <a:lumOff val="25000"/>
              </a:sys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5" name="Oval 5">
            <a:extLst>
              <a:ext uri="{FF2B5EF4-FFF2-40B4-BE49-F238E27FC236}">
                <a16:creationId xmlns:a16="http://schemas.microsoft.com/office/drawing/2014/main" id="{C093D2D5-599E-4F68-8DE4-C9314E1A7E30}"/>
              </a:ext>
            </a:extLst>
          </p:cNvPr>
          <p:cNvSpPr/>
          <p:nvPr/>
        </p:nvSpPr>
        <p:spPr>
          <a:xfrm>
            <a:off x="379636" y="2507230"/>
            <a:ext cx="4978400" cy="4978400"/>
          </a:xfrm>
          <a:prstGeom prst="ellipse">
            <a:avLst/>
          </a:prstGeom>
          <a:solidFill>
            <a:sysClr val="window" lastClr="FFFFFF"/>
          </a:solidFill>
          <a:ln w="25400" cap="flat" cmpd="sng" algn="ctr">
            <a:no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6" name="Ellipse 53">
            <a:extLst>
              <a:ext uri="{FF2B5EF4-FFF2-40B4-BE49-F238E27FC236}">
                <a16:creationId xmlns:a16="http://schemas.microsoft.com/office/drawing/2014/main" id="{43B65A91-9F4E-4C4E-8DD5-00ED24BD865E}"/>
              </a:ext>
            </a:extLst>
          </p:cNvPr>
          <p:cNvSpPr/>
          <p:nvPr/>
        </p:nvSpPr>
        <p:spPr bwMode="auto">
          <a:xfrm>
            <a:off x="68485" y="7568179"/>
            <a:ext cx="5289551" cy="675860"/>
          </a:xfrm>
          <a:prstGeom prst="ellipse">
            <a:avLst/>
          </a:prstGeom>
          <a:gradFill flip="none" rotWithShape="1">
            <a:gsLst>
              <a:gs pos="24000">
                <a:sysClr val="windowText" lastClr="000000">
                  <a:alpha val="4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sz="2700">
              <a:solidFill>
                <a:srgbClr val="FFFFFF"/>
              </a:solidFill>
              <a:latin typeface="+mn-lt"/>
              <a:ea typeface="ＭＳ Ｐゴシック" charset="-128"/>
            </a:endParaRPr>
          </a:p>
        </p:txBody>
      </p:sp>
      <p:sp>
        <p:nvSpPr>
          <p:cNvPr id="7" name="Oval 144">
            <a:extLst>
              <a:ext uri="{FF2B5EF4-FFF2-40B4-BE49-F238E27FC236}">
                <a16:creationId xmlns:a16="http://schemas.microsoft.com/office/drawing/2014/main" id="{E1F7FC66-F4D4-43C5-AD55-7D817471BD8F}"/>
              </a:ext>
            </a:extLst>
          </p:cNvPr>
          <p:cNvSpPr/>
          <p:nvPr/>
        </p:nvSpPr>
        <p:spPr>
          <a:xfrm>
            <a:off x="509810" y="2637404"/>
            <a:ext cx="4718049" cy="4718049"/>
          </a:xfrm>
          <a:prstGeom prst="ellipse">
            <a:avLst/>
          </a:prstGeom>
          <a:solidFill>
            <a:schemeClr val="accent2"/>
          </a:solidFill>
          <a:ln w="25400" cap="flat" cmpd="sng" algn="ctr">
            <a:no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nvGrpSpPr>
          <p:cNvPr id="8" name="Group 107">
            <a:extLst>
              <a:ext uri="{FF2B5EF4-FFF2-40B4-BE49-F238E27FC236}">
                <a16:creationId xmlns:a16="http://schemas.microsoft.com/office/drawing/2014/main" id="{0EA53B24-39E7-476E-89E8-47C10387F680}"/>
              </a:ext>
            </a:extLst>
          </p:cNvPr>
          <p:cNvGrpSpPr/>
          <p:nvPr/>
        </p:nvGrpSpPr>
        <p:grpSpPr>
          <a:xfrm>
            <a:off x="2125885" y="2996178"/>
            <a:ext cx="1731317" cy="1729083"/>
            <a:chOff x="560625" y="2276278"/>
            <a:chExt cx="1154211" cy="1152722"/>
          </a:xfrm>
        </p:grpSpPr>
        <p:sp>
          <p:nvSpPr>
            <p:cNvPr id="9" name="Freeform 6">
              <a:extLst>
                <a:ext uri="{FF2B5EF4-FFF2-40B4-BE49-F238E27FC236}">
                  <a16:creationId xmlns:a16="http://schemas.microsoft.com/office/drawing/2014/main" id="{F35557D8-C0B9-4154-B67E-C5C8809E876D}"/>
                </a:ext>
              </a:extLst>
            </p:cNvPr>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0" name="Freeform 8">
              <a:extLst>
                <a:ext uri="{FF2B5EF4-FFF2-40B4-BE49-F238E27FC236}">
                  <a16:creationId xmlns:a16="http://schemas.microsoft.com/office/drawing/2014/main" id="{4BF998BD-3830-478F-B11C-C3C4B3519F43}"/>
                </a:ext>
              </a:extLst>
            </p:cNvPr>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1" name="Freeform 9">
              <a:extLst>
                <a:ext uri="{FF2B5EF4-FFF2-40B4-BE49-F238E27FC236}">
                  <a16:creationId xmlns:a16="http://schemas.microsoft.com/office/drawing/2014/main" id="{2E3275A2-A795-49C5-A301-B759AD1DA0F5}"/>
                </a:ext>
              </a:extLst>
            </p:cNvPr>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2" name="Freeform 10">
              <a:extLst>
                <a:ext uri="{FF2B5EF4-FFF2-40B4-BE49-F238E27FC236}">
                  <a16:creationId xmlns:a16="http://schemas.microsoft.com/office/drawing/2014/main" id="{A0BE0312-3263-4274-9A6D-92C8D6DD0425}"/>
                </a:ext>
              </a:extLst>
            </p:cNvPr>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3" name="Freeform 11">
              <a:extLst>
                <a:ext uri="{FF2B5EF4-FFF2-40B4-BE49-F238E27FC236}">
                  <a16:creationId xmlns:a16="http://schemas.microsoft.com/office/drawing/2014/main" id="{E98635E3-3971-46AC-AF5F-EB2EC7429375}"/>
                </a:ext>
              </a:extLst>
            </p:cNvPr>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4" name="Freeform 12">
              <a:extLst>
                <a:ext uri="{FF2B5EF4-FFF2-40B4-BE49-F238E27FC236}">
                  <a16:creationId xmlns:a16="http://schemas.microsoft.com/office/drawing/2014/main" id="{68F33DAF-FF19-46B7-9910-76309FDF55A7}"/>
                </a:ext>
              </a:extLst>
            </p:cNvPr>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5" name="Freeform 13">
              <a:extLst>
                <a:ext uri="{FF2B5EF4-FFF2-40B4-BE49-F238E27FC236}">
                  <a16:creationId xmlns:a16="http://schemas.microsoft.com/office/drawing/2014/main" id="{DD76E7A5-3A89-4AA9-9A2D-2A12BC7FDFA9}"/>
                </a:ext>
              </a:extLst>
            </p:cNvPr>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6" name="Freeform 14">
              <a:extLst>
                <a:ext uri="{FF2B5EF4-FFF2-40B4-BE49-F238E27FC236}">
                  <a16:creationId xmlns:a16="http://schemas.microsoft.com/office/drawing/2014/main" id="{58BFBEDC-1F7A-42B5-83F0-CF912CAD74DD}"/>
                </a:ext>
              </a:extLst>
            </p:cNvPr>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7" name="Freeform 15">
              <a:extLst>
                <a:ext uri="{FF2B5EF4-FFF2-40B4-BE49-F238E27FC236}">
                  <a16:creationId xmlns:a16="http://schemas.microsoft.com/office/drawing/2014/main" id="{9587BD46-3721-47B9-A14A-3865DC2B0D8E}"/>
                </a:ext>
              </a:extLst>
            </p:cNvPr>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8" name="Freeform 16">
              <a:extLst>
                <a:ext uri="{FF2B5EF4-FFF2-40B4-BE49-F238E27FC236}">
                  <a16:creationId xmlns:a16="http://schemas.microsoft.com/office/drawing/2014/main" id="{11873B3D-F773-4094-B8D3-D1013F421D5C}"/>
                </a:ext>
              </a:extLst>
            </p:cNvPr>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9" name="Freeform 17">
              <a:extLst>
                <a:ext uri="{FF2B5EF4-FFF2-40B4-BE49-F238E27FC236}">
                  <a16:creationId xmlns:a16="http://schemas.microsoft.com/office/drawing/2014/main" id="{2B6CD825-4127-4722-AD17-F28DE0B4335D}"/>
                </a:ext>
              </a:extLst>
            </p:cNvPr>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0" name="Freeform 18">
              <a:extLst>
                <a:ext uri="{FF2B5EF4-FFF2-40B4-BE49-F238E27FC236}">
                  <a16:creationId xmlns:a16="http://schemas.microsoft.com/office/drawing/2014/main" id="{E5967756-2C0E-480D-97D0-7E52E6469E57}"/>
                </a:ext>
              </a:extLst>
            </p:cNvPr>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1" name="Freeform 19">
              <a:extLst>
                <a:ext uri="{FF2B5EF4-FFF2-40B4-BE49-F238E27FC236}">
                  <a16:creationId xmlns:a16="http://schemas.microsoft.com/office/drawing/2014/main" id="{8356893A-4E0D-4AB4-9D13-67BE213E621E}"/>
                </a:ext>
              </a:extLst>
            </p:cNvPr>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2" name="Freeform 20">
              <a:extLst>
                <a:ext uri="{FF2B5EF4-FFF2-40B4-BE49-F238E27FC236}">
                  <a16:creationId xmlns:a16="http://schemas.microsoft.com/office/drawing/2014/main" id="{9D40D35C-2297-4EBC-BCF2-D1FAD1B532A9}"/>
                </a:ext>
              </a:extLst>
            </p:cNvPr>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3" name="Freeform 21">
              <a:extLst>
                <a:ext uri="{FF2B5EF4-FFF2-40B4-BE49-F238E27FC236}">
                  <a16:creationId xmlns:a16="http://schemas.microsoft.com/office/drawing/2014/main" id="{857B6AD8-3B51-4447-B34B-5611B293FA39}"/>
                </a:ext>
              </a:extLst>
            </p:cNvPr>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4" name="Freeform 22">
              <a:extLst>
                <a:ext uri="{FF2B5EF4-FFF2-40B4-BE49-F238E27FC236}">
                  <a16:creationId xmlns:a16="http://schemas.microsoft.com/office/drawing/2014/main" id="{57811D80-68FB-40E7-A345-66FC8111F247}"/>
                </a:ext>
              </a:extLst>
            </p:cNvPr>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5" name="Freeform 23">
              <a:extLst>
                <a:ext uri="{FF2B5EF4-FFF2-40B4-BE49-F238E27FC236}">
                  <a16:creationId xmlns:a16="http://schemas.microsoft.com/office/drawing/2014/main" id="{E2994093-7C62-43C4-8AAE-3445C0199596}"/>
                </a:ext>
              </a:extLst>
            </p:cNvPr>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nvGrpSpPr>
          <p:cNvPr id="26" name="Group 108">
            <a:extLst>
              <a:ext uri="{FF2B5EF4-FFF2-40B4-BE49-F238E27FC236}">
                <a16:creationId xmlns:a16="http://schemas.microsoft.com/office/drawing/2014/main" id="{4CDB14F8-C55C-4556-8C2B-909F0A529883}"/>
              </a:ext>
            </a:extLst>
          </p:cNvPr>
          <p:cNvGrpSpPr/>
          <p:nvPr/>
        </p:nvGrpSpPr>
        <p:grpSpPr>
          <a:xfrm>
            <a:off x="1076402" y="4288844"/>
            <a:ext cx="1731317" cy="1729083"/>
            <a:chOff x="560625" y="2276278"/>
            <a:chExt cx="1154211" cy="1152722"/>
          </a:xfrm>
        </p:grpSpPr>
        <p:sp>
          <p:nvSpPr>
            <p:cNvPr id="27" name="Freeform 6">
              <a:extLst>
                <a:ext uri="{FF2B5EF4-FFF2-40B4-BE49-F238E27FC236}">
                  <a16:creationId xmlns:a16="http://schemas.microsoft.com/office/drawing/2014/main" id="{6B0094D2-985A-4125-B55F-7C2921860E40}"/>
                </a:ext>
              </a:extLst>
            </p:cNvPr>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8" name="Freeform 8">
              <a:extLst>
                <a:ext uri="{FF2B5EF4-FFF2-40B4-BE49-F238E27FC236}">
                  <a16:creationId xmlns:a16="http://schemas.microsoft.com/office/drawing/2014/main" id="{3D154352-6817-4D65-B5BA-A2869B9105DC}"/>
                </a:ext>
              </a:extLst>
            </p:cNvPr>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9" name="Freeform 9">
              <a:extLst>
                <a:ext uri="{FF2B5EF4-FFF2-40B4-BE49-F238E27FC236}">
                  <a16:creationId xmlns:a16="http://schemas.microsoft.com/office/drawing/2014/main" id="{9E7522C0-8554-41BE-AD5F-D75A5CCDB737}"/>
                </a:ext>
              </a:extLst>
            </p:cNvPr>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0" name="Freeform 10">
              <a:extLst>
                <a:ext uri="{FF2B5EF4-FFF2-40B4-BE49-F238E27FC236}">
                  <a16:creationId xmlns:a16="http://schemas.microsoft.com/office/drawing/2014/main" id="{3594370D-C810-4D98-BF09-4F5A8AC08A41}"/>
                </a:ext>
              </a:extLst>
            </p:cNvPr>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1" name="Freeform 11">
              <a:extLst>
                <a:ext uri="{FF2B5EF4-FFF2-40B4-BE49-F238E27FC236}">
                  <a16:creationId xmlns:a16="http://schemas.microsoft.com/office/drawing/2014/main" id="{6158B0DA-1562-4AAA-A618-CECFE9D99FC6}"/>
                </a:ext>
              </a:extLst>
            </p:cNvPr>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2" name="Freeform 12">
              <a:extLst>
                <a:ext uri="{FF2B5EF4-FFF2-40B4-BE49-F238E27FC236}">
                  <a16:creationId xmlns:a16="http://schemas.microsoft.com/office/drawing/2014/main" id="{AFD18C2C-E82E-41F4-9B51-93A1CBCE02D9}"/>
                </a:ext>
              </a:extLst>
            </p:cNvPr>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3" name="Freeform 13">
              <a:extLst>
                <a:ext uri="{FF2B5EF4-FFF2-40B4-BE49-F238E27FC236}">
                  <a16:creationId xmlns:a16="http://schemas.microsoft.com/office/drawing/2014/main" id="{6EE4630E-A11D-4206-9D37-F64BCE32A947}"/>
                </a:ext>
              </a:extLst>
            </p:cNvPr>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4" name="Freeform 14">
              <a:extLst>
                <a:ext uri="{FF2B5EF4-FFF2-40B4-BE49-F238E27FC236}">
                  <a16:creationId xmlns:a16="http://schemas.microsoft.com/office/drawing/2014/main" id="{0731CB0A-A11B-4F1F-BE6A-963F98D483BD}"/>
                </a:ext>
              </a:extLst>
            </p:cNvPr>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5" name="Freeform 15">
              <a:extLst>
                <a:ext uri="{FF2B5EF4-FFF2-40B4-BE49-F238E27FC236}">
                  <a16:creationId xmlns:a16="http://schemas.microsoft.com/office/drawing/2014/main" id="{43CACA7A-21FF-4AC4-B373-BECE974CF5C3}"/>
                </a:ext>
              </a:extLst>
            </p:cNvPr>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6" name="Freeform 16">
              <a:extLst>
                <a:ext uri="{FF2B5EF4-FFF2-40B4-BE49-F238E27FC236}">
                  <a16:creationId xmlns:a16="http://schemas.microsoft.com/office/drawing/2014/main" id="{0BCB4F55-418E-4321-BCA3-0130A069EAFA}"/>
                </a:ext>
              </a:extLst>
            </p:cNvPr>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7" name="Freeform 17">
              <a:extLst>
                <a:ext uri="{FF2B5EF4-FFF2-40B4-BE49-F238E27FC236}">
                  <a16:creationId xmlns:a16="http://schemas.microsoft.com/office/drawing/2014/main" id="{2F6EB8B9-CEE4-44CD-AC6B-1D9FCC6A02DD}"/>
                </a:ext>
              </a:extLst>
            </p:cNvPr>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8" name="Freeform 18">
              <a:extLst>
                <a:ext uri="{FF2B5EF4-FFF2-40B4-BE49-F238E27FC236}">
                  <a16:creationId xmlns:a16="http://schemas.microsoft.com/office/drawing/2014/main" id="{55165471-7F8F-47AC-AF64-1B5C7AABAA26}"/>
                </a:ext>
              </a:extLst>
            </p:cNvPr>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9" name="Freeform 19">
              <a:extLst>
                <a:ext uri="{FF2B5EF4-FFF2-40B4-BE49-F238E27FC236}">
                  <a16:creationId xmlns:a16="http://schemas.microsoft.com/office/drawing/2014/main" id="{1E30BE7E-09F4-40F2-83B1-5E66B394CC9A}"/>
                </a:ext>
              </a:extLst>
            </p:cNvPr>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0" name="Freeform 20">
              <a:extLst>
                <a:ext uri="{FF2B5EF4-FFF2-40B4-BE49-F238E27FC236}">
                  <a16:creationId xmlns:a16="http://schemas.microsoft.com/office/drawing/2014/main" id="{2C5FC341-6BAE-46A0-83A9-DA3218131CA4}"/>
                </a:ext>
              </a:extLst>
            </p:cNvPr>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1" name="Freeform 21">
              <a:extLst>
                <a:ext uri="{FF2B5EF4-FFF2-40B4-BE49-F238E27FC236}">
                  <a16:creationId xmlns:a16="http://schemas.microsoft.com/office/drawing/2014/main" id="{362ED006-D2B6-4C9B-A52B-6556B32C2C71}"/>
                </a:ext>
              </a:extLst>
            </p:cNvPr>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2" name="Freeform 22">
              <a:extLst>
                <a:ext uri="{FF2B5EF4-FFF2-40B4-BE49-F238E27FC236}">
                  <a16:creationId xmlns:a16="http://schemas.microsoft.com/office/drawing/2014/main" id="{C4985BEA-2011-4F85-926F-48E234200366}"/>
                </a:ext>
              </a:extLst>
            </p:cNvPr>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3" name="Freeform 23">
              <a:extLst>
                <a:ext uri="{FF2B5EF4-FFF2-40B4-BE49-F238E27FC236}">
                  <a16:creationId xmlns:a16="http://schemas.microsoft.com/office/drawing/2014/main" id="{0E67338C-70BD-4074-A421-9165F0DF168A}"/>
                </a:ext>
              </a:extLst>
            </p:cNvPr>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nvGrpSpPr>
          <p:cNvPr id="44" name="Group 126">
            <a:extLst>
              <a:ext uri="{FF2B5EF4-FFF2-40B4-BE49-F238E27FC236}">
                <a16:creationId xmlns:a16="http://schemas.microsoft.com/office/drawing/2014/main" id="{69749608-5CB4-45F4-B087-95C3BA862D59}"/>
              </a:ext>
            </a:extLst>
          </p:cNvPr>
          <p:cNvGrpSpPr/>
          <p:nvPr/>
        </p:nvGrpSpPr>
        <p:grpSpPr>
          <a:xfrm>
            <a:off x="2520737" y="5088944"/>
            <a:ext cx="1731317" cy="1729083"/>
            <a:chOff x="560625" y="2276278"/>
            <a:chExt cx="1154211" cy="1152722"/>
          </a:xfrm>
        </p:grpSpPr>
        <p:sp>
          <p:nvSpPr>
            <p:cNvPr id="45" name="Freeform 6">
              <a:extLst>
                <a:ext uri="{FF2B5EF4-FFF2-40B4-BE49-F238E27FC236}">
                  <a16:creationId xmlns:a16="http://schemas.microsoft.com/office/drawing/2014/main" id="{CF2D2EBA-FEF4-4C89-B3EF-53CFEA681FBE}"/>
                </a:ext>
              </a:extLst>
            </p:cNvPr>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6" name="Freeform 8">
              <a:extLst>
                <a:ext uri="{FF2B5EF4-FFF2-40B4-BE49-F238E27FC236}">
                  <a16:creationId xmlns:a16="http://schemas.microsoft.com/office/drawing/2014/main" id="{9343E885-2EEA-4474-9EAE-3DABBB8A2A44}"/>
                </a:ext>
              </a:extLst>
            </p:cNvPr>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7" name="Freeform 9">
              <a:extLst>
                <a:ext uri="{FF2B5EF4-FFF2-40B4-BE49-F238E27FC236}">
                  <a16:creationId xmlns:a16="http://schemas.microsoft.com/office/drawing/2014/main" id="{897C3BA6-A4DE-448C-B606-B5DDC8A18152}"/>
                </a:ext>
              </a:extLst>
            </p:cNvPr>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8" name="Freeform 10">
              <a:extLst>
                <a:ext uri="{FF2B5EF4-FFF2-40B4-BE49-F238E27FC236}">
                  <a16:creationId xmlns:a16="http://schemas.microsoft.com/office/drawing/2014/main" id="{672970ED-9155-434F-AF4F-586653A8637D}"/>
                </a:ext>
              </a:extLst>
            </p:cNvPr>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9" name="Freeform 11">
              <a:extLst>
                <a:ext uri="{FF2B5EF4-FFF2-40B4-BE49-F238E27FC236}">
                  <a16:creationId xmlns:a16="http://schemas.microsoft.com/office/drawing/2014/main" id="{6CB9D302-97E3-497B-87CE-3EB8EEAE7333}"/>
                </a:ext>
              </a:extLst>
            </p:cNvPr>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0" name="Freeform 12">
              <a:extLst>
                <a:ext uri="{FF2B5EF4-FFF2-40B4-BE49-F238E27FC236}">
                  <a16:creationId xmlns:a16="http://schemas.microsoft.com/office/drawing/2014/main" id="{4035C009-3CB3-4FCA-94CC-EEE64571B1B8}"/>
                </a:ext>
              </a:extLst>
            </p:cNvPr>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1" name="Freeform 13">
              <a:extLst>
                <a:ext uri="{FF2B5EF4-FFF2-40B4-BE49-F238E27FC236}">
                  <a16:creationId xmlns:a16="http://schemas.microsoft.com/office/drawing/2014/main" id="{C3408839-F759-458D-928F-B68356C808EF}"/>
                </a:ext>
              </a:extLst>
            </p:cNvPr>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2" name="Freeform 14">
              <a:extLst>
                <a:ext uri="{FF2B5EF4-FFF2-40B4-BE49-F238E27FC236}">
                  <a16:creationId xmlns:a16="http://schemas.microsoft.com/office/drawing/2014/main" id="{71C0A304-4B7E-4B69-BDD7-A257D1D1A24A}"/>
                </a:ext>
              </a:extLst>
            </p:cNvPr>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3" name="Freeform 15">
              <a:extLst>
                <a:ext uri="{FF2B5EF4-FFF2-40B4-BE49-F238E27FC236}">
                  <a16:creationId xmlns:a16="http://schemas.microsoft.com/office/drawing/2014/main" id="{E23D963A-D42C-4B0F-8E09-7CCC7CDF3F54}"/>
                </a:ext>
              </a:extLst>
            </p:cNvPr>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4" name="Freeform 16">
              <a:extLst>
                <a:ext uri="{FF2B5EF4-FFF2-40B4-BE49-F238E27FC236}">
                  <a16:creationId xmlns:a16="http://schemas.microsoft.com/office/drawing/2014/main" id="{BBF022CA-D342-47B1-AF13-15C84467BB2B}"/>
                </a:ext>
              </a:extLst>
            </p:cNvPr>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5" name="Freeform 17">
              <a:extLst>
                <a:ext uri="{FF2B5EF4-FFF2-40B4-BE49-F238E27FC236}">
                  <a16:creationId xmlns:a16="http://schemas.microsoft.com/office/drawing/2014/main" id="{B9AB3290-A1F6-43A1-AF96-DAC46C3EC4F9}"/>
                </a:ext>
              </a:extLst>
            </p:cNvPr>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6" name="Freeform 18">
              <a:extLst>
                <a:ext uri="{FF2B5EF4-FFF2-40B4-BE49-F238E27FC236}">
                  <a16:creationId xmlns:a16="http://schemas.microsoft.com/office/drawing/2014/main" id="{FA05D75F-5E44-4D38-94A6-FAADB6BDBAA9}"/>
                </a:ext>
              </a:extLst>
            </p:cNvPr>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7" name="Freeform 19">
              <a:extLst>
                <a:ext uri="{FF2B5EF4-FFF2-40B4-BE49-F238E27FC236}">
                  <a16:creationId xmlns:a16="http://schemas.microsoft.com/office/drawing/2014/main" id="{FA8CE449-7C12-4AD7-BD1E-CC7733DEEB40}"/>
                </a:ext>
              </a:extLst>
            </p:cNvPr>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8" name="Freeform 20">
              <a:extLst>
                <a:ext uri="{FF2B5EF4-FFF2-40B4-BE49-F238E27FC236}">
                  <a16:creationId xmlns:a16="http://schemas.microsoft.com/office/drawing/2014/main" id="{7752A6AB-3470-48B1-896D-0686A539F55E}"/>
                </a:ext>
              </a:extLst>
            </p:cNvPr>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9" name="Freeform 21">
              <a:extLst>
                <a:ext uri="{FF2B5EF4-FFF2-40B4-BE49-F238E27FC236}">
                  <a16:creationId xmlns:a16="http://schemas.microsoft.com/office/drawing/2014/main" id="{86E48D88-6531-4501-ADEB-C510F9CC6E7D}"/>
                </a:ext>
              </a:extLst>
            </p:cNvPr>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60" name="Freeform 22">
              <a:extLst>
                <a:ext uri="{FF2B5EF4-FFF2-40B4-BE49-F238E27FC236}">
                  <a16:creationId xmlns:a16="http://schemas.microsoft.com/office/drawing/2014/main" id="{1606FFFD-7C8A-4BA0-BFB5-457668462685}"/>
                </a:ext>
              </a:extLst>
            </p:cNvPr>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61" name="Freeform 23">
              <a:extLst>
                <a:ext uri="{FF2B5EF4-FFF2-40B4-BE49-F238E27FC236}">
                  <a16:creationId xmlns:a16="http://schemas.microsoft.com/office/drawing/2014/main" id="{905D852B-F480-4D67-8B6A-6C8F29289478}"/>
                </a:ext>
              </a:extLst>
            </p:cNvPr>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sp>
        <p:nvSpPr>
          <p:cNvPr id="62" name="Oval 35">
            <a:extLst>
              <a:ext uri="{FF2B5EF4-FFF2-40B4-BE49-F238E27FC236}">
                <a16:creationId xmlns:a16="http://schemas.microsoft.com/office/drawing/2014/main" id="{54565020-2865-4FE4-886B-94AC36EBFBC7}"/>
              </a:ext>
            </a:extLst>
          </p:cNvPr>
          <p:cNvSpPr>
            <a:spLocks noChangeArrowheads="1"/>
          </p:cNvSpPr>
          <p:nvPr/>
        </p:nvSpPr>
        <p:spPr bwMode="auto">
          <a:xfrm>
            <a:off x="909732" y="2653278"/>
            <a:ext cx="3886200" cy="3200400"/>
          </a:xfrm>
          <a:prstGeom prst="ellipse">
            <a:avLst/>
          </a:prstGeom>
          <a:gradFill rotWithShape="1">
            <a:gsLst>
              <a:gs pos="0">
                <a:srgbClr val="FFFFFF">
                  <a:alpha val="75000"/>
                </a:srgbClr>
              </a:gs>
              <a:gs pos="100000">
                <a:srgbClr val="FFFFFF">
                  <a:gamma/>
                  <a:shade val="46275"/>
                  <a:invGamma/>
                  <a:alpha val="0"/>
                </a:srgbClr>
              </a:gs>
            </a:gsLst>
            <a:lin ang="5400000" scaled="1"/>
          </a:gradFill>
          <a:ln w="9525">
            <a:noFill/>
            <a:round/>
            <a:headEnd/>
            <a:tailEnd/>
          </a:ln>
          <a:effectLst/>
        </p:spPr>
        <p:txBody>
          <a:bodyPr wrap="none" anchor="ctr"/>
          <a:lstStyle/>
          <a:p>
            <a:pPr fontAlgn="auto">
              <a:spcBef>
                <a:spcPts val="0"/>
              </a:spcBef>
              <a:spcAft>
                <a:spcPts val="0"/>
              </a:spcAft>
            </a:pPr>
            <a:endParaRPr lang="en-US" sz="2700" dirty="0">
              <a:solidFill>
                <a:prstClr val="black"/>
              </a:solidFill>
              <a:latin typeface="+mn-lt"/>
            </a:endParaRPr>
          </a:p>
        </p:txBody>
      </p:sp>
      <p:sp>
        <p:nvSpPr>
          <p:cNvPr id="66" name="Rectangle 84">
            <a:extLst>
              <a:ext uri="{FF2B5EF4-FFF2-40B4-BE49-F238E27FC236}">
                <a16:creationId xmlns:a16="http://schemas.microsoft.com/office/drawing/2014/main" id="{E9629D4A-E7A2-4130-993F-5CBEA678CE65}"/>
              </a:ext>
            </a:extLst>
          </p:cNvPr>
          <p:cNvSpPr/>
          <p:nvPr/>
        </p:nvSpPr>
        <p:spPr>
          <a:xfrm>
            <a:off x="6887954" y="1548068"/>
            <a:ext cx="6090726" cy="1878992"/>
          </a:xfrm>
          <a:prstGeom prst="rect">
            <a:avLst/>
          </a:prstGeom>
          <a:gradFill>
            <a:gsLst>
              <a:gs pos="0">
                <a:srgbClr val="EEECE1">
                  <a:lumMod val="98000"/>
                  <a:lumOff val="2000"/>
                </a:srgbClr>
              </a:gs>
              <a:gs pos="30000">
                <a:srgbClr val="EEECE1">
                  <a:lumMod val="90000"/>
                </a:srgbClr>
              </a:gs>
              <a:gs pos="63000">
                <a:sysClr val="window" lastClr="FFFFFF"/>
              </a:gs>
            </a:gsLst>
            <a:lin ang="5400000" scaled="0"/>
          </a:gradFill>
          <a:ln w="25400" cap="flat" cmpd="sng" algn="ctr">
            <a:noFill/>
            <a:prstDash val="solid"/>
          </a:ln>
          <a:effectLst/>
        </p:spPr>
        <p:txBody>
          <a:bodyPr rtlCol="0" anchor="t" anchorCtr="0"/>
          <a:lstStyle/>
          <a:p>
            <a:pPr marL="514350" indent="-514350" defTabSz="1371600" fontAlgn="auto">
              <a:spcBef>
                <a:spcPts val="0"/>
              </a:spcBef>
              <a:spcAft>
                <a:spcPts val="0"/>
              </a:spcAft>
              <a:buFont typeface="Wingdings" panose="05000000000000000000" pitchFamily="2" charset="2"/>
              <a:buChar char="ü"/>
              <a:defRPr/>
            </a:pPr>
            <a:r>
              <a:rPr lang="en-US" sz="2800" kern="0" dirty="0">
                <a:solidFill>
                  <a:prstClr val="black"/>
                </a:solidFill>
                <a:latin typeface="+mn-lt"/>
              </a:rPr>
              <a:t>Plano de </a:t>
            </a:r>
            <a:r>
              <a:rPr lang="en-US" sz="2800" kern="0" dirty="0" err="1">
                <a:solidFill>
                  <a:prstClr val="black"/>
                </a:solidFill>
                <a:latin typeface="+mn-lt"/>
              </a:rPr>
              <a:t>gerenciamento</a:t>
            </a:r>
            <a:r>
              <a:rPr lang="en-US" sz="2800" kern="0" dirty="0">
                <a:solidFill>
                  <a:prstClr val="black"/>
                </a:solidFill>
                <a:latin typeface="+mn-lt"/>
              </a:rPr>
              <a:t> do </a:t>
            </a:r>
            <a:r>
              <a:rPr lang="en-US" sz="2800" kern="0" dirty="0" err="1">
                <a:solidFill>
                  <a:prstClr val="black"/>
                </a:solidFill>
                <a:latin typeface="+mn-lt"/>
              </a:rPr>
              <a:t>projeto</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Documentos</a:t>
            </a:r>
            <a:r>
              <a:rPr lang="en-US" sz="2800" kern="0" dirty="0">
                <a:solidFill>
                  <a:prstClr val="black"/>
                </a:solidFill>
                <a:latin typeface="+mn-lt"/>
              </a:rPr>
              <a:t> do </a:t>
            </a:r>
            <a:r>
              <a:rPr lang="en-US" sz="2800" kern="0" dirty="0" err="1">
                <a:solidFill>
                  <a:prstClr val="black"/>
                </a:solidFill>
                <a:latin typeface="+mn-lt"/>
              </a:rPr>
              <a:t>projeto</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Fatores</a:t>
            </a:r>
            <a:r>
              <a:rPr lang="en-US" sz="2800" kern="0" dirty="0">
                <a:solidFill>
                  <a:prstClr val="black"/>
                </a:solidFill>
                <a:latin typeface="+mn-lt"/>
              </a:rPr>
              <a:t> </a:t>
            </a:r>
            <a:r>
              <a:rPr lang="en-US" sz="2800" kern="0" dirty="0" err="1">
                <a:solidFill>
                  <a:prstClr val="black"/>
                </a:solidFill>
                <a:latin typeface="+mn-lt"/>
              </a:rPr>
              <a:t>ambientais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Ativos</a:t>
            </a:r>
            <a:r>
              <a:rPr lang="en-US" sz="2800" kern="0" dirty="0">
                <a:solidFill>
                  <a:prstClr val="black"/>
                </a:solidFill>
                <a:latin typeface="+mn-lt"/>
              </a:rPr>
              <a:t> de </a:t>
            </a:r>
            <a:r>
              <a:rPr lang="en-US" sz="2800" kern="0" dirty="0" err="1">
                <a:solidFill>
                  <a:prstClr val="black"/>
                </a:solidFill>
                <a:latin typeface="+mn-lt"/>
              </a:rPr>
              <a:t>processos</a:t>
            </a:r>
            <a:r>
              <a:rPr lang="en-US" sz="2800" kern="0" dirty="0">
                <a:solidFill>
                  <a:prstClr val="black"/>
                </a:solidFill>
                <a:latin typeface="+mn-lt"/>
              </a:rPr>
              <a:t> </a:t>
            </a:r>
            <a:r>
              <a:rPr lang="en-US" sz="2800" kern="0" dirty="0" err="1">
                <a:solidFill>
                  <a:prstClr val="black"/>
                </a:solidFill>
                <a:latin typeface="+mn-lt"/>
              </a:rPr>
              <a:t>organizacionais</a:t>
            </a:r>
            <a:r>
              <a:rPr lang="en-US" sz="2800" kern="0" dirty="0">
                <a:solidFill>
                  <a:prstClr val="black"/>
                </a:solidFill>
                <a:latin typeface="+mn-lt"/>
              </a:rPr>
              <a:t>.</a:t>
            </a:r>
          </a:p>
        </p:txBody>
      </p:sp>
      <p:sp>
        <p:nvSpPr>
          <p:cNvPr id="67" name="TextBox 87">
            <a:extLst>
              <a:ext uri="{FF2B5EF4-FFF2-40B4-BE49-F238E27FC236}">
                <a16:creationId xmlns:a16="http://schemas.microsoft.com/office/drawing/2014/main" id="{A8E95DDC-D35C-4D05-8BB4-CACDA4F1AB79}"/>
              </a:ext>
            </a:extLst>
          </p:cNvPr>
          <p:cNvSpPr txBox="1"/>
          <p:nvPr/>
        </p:nvSpPr>
        <p:spPr>
          <a:xfrm>
            <a:off x="6749988" y="931572"/>
            <a:ext cx="1300356" cy="461665"/>
          </a:xfrm>
          <a:prstGeom prst="rect">
            <a:avLst/>
          </a:prstGeom>
          <a:noFill/>
        </p:spPr>
        <p:txBody>
          <a:bodyPr wrap="none" rtlCol="0">
            <a:spAutoFit/>
          </a:bodyPr>
          <a:lstStyle/>
          <a:p>
            <a:pPr fontAlgn="auto">
              <a:spcBef>
                <a:spcPts val="0"/>
              </a:spcBef>
              <a:spcAft>
                <a:spcPts val="0"/>
              </a:spcAft>
            </a:pPr>
            <a:r>
              <a:rPr lang="en-US" sz="2400" b="1" dirty="0">
                <a:solidFill>
                  <a:srgbClr val="0033CC"/>
                </a:solidFill>
                <a:latin typeface="+mn-lt"/>
                <a:cs typeface="Arial" panose="020B0604020202020204" pitchFamily="34" charset="0"/>
              </a:rPr>
              <a:t>Entradas</a:t>
            </a:r>
          </a:p>
        </p:txBody>
      </p:sp>
      <p:sp>
        <p:nvSpPr>
          <p:cNvPr id="71" name="Rectangle 85">
            <a:extLst>
              <a:ext uri="{FF2B5EF4-FFF2-40B4-BE49-F238E27FC236}">
                <a16:creationId xmlns:a16="http://schemas.microsoft.com/office/drawing/2014/main" id="{A992784B-CA25-410D-9C33-83493AACF908}"/>
              </a:ext>
            </a:extLst>
          </p:cNvPr>
          <p:cNvSpPr/>
          <p:nvPr/>
        </p:nvSpPr>
        <p:spPr>
          <a:xfrm>
            <a:off x="6813567" y="3879584"/>
            <a:ext cx="6165113" cy="3539033"/>
          </a:xfrm>
          <a:prstGeom prst="rect">
            <a:avLst/>
          </a:prstGeom>
          <a:gradFill>
            <a:gsLst>
              <a:gs pos="0">
                <a:srgbClr val="EEECE1">
                  <a:lumMod val="75000"/>
                </a:srgbClr>
              </a:gs>
              <a:gs pos="36000">
                <a:srgbClr val="EEECE1">
                  <a:lumMod val="90000"/>
                </a:srgbClr>
              </a:gs>
              <a:gs pos="64000">
                <a:sysClr val="window" lastClr="FFFFFF"/>
              </a:gs>
            </a:gsLst>
            <a:lin ang="5400000" scaled="0"/>
          </a:gradFill>
          <a:ln w="25400" cap="flat" cmpd="sng" algn="ctr">
            <a:noFill/>
            <a:prstDash val="solid"/>
          </a:ln>
          <a:effectLst/>
        </p:spPr>
        <p:txBody>
          <a:bodyPr rtlCol="0" anchor="t" anchorCtr="0"/>
          <a:lstStyle/>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Opinião</a:t>
            </a:r>
            <a:r>
              <a:rPr lang="en-US" sz="2800" kern="0" dirty="0">
                <a:solidFill>
                  <a:prstClr val="black"/>
                </a:solidFill>
                <a:latin typeface="+mn-lt"/>
              </a:rPr>
              <a:t> </a:t>
            </a:r>
            <a:r>
              <a:rPr lang="en-US" sz="2800" kern="0" dirty="0" err="1">
                <a:solidFill>
                  <a:prstClr val="black"/>
                </a:solidFill>
                <a:latin typeface="+mn-lt"/>
              </a:rPr>
              <a:t>especializada</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a:t>
            </a:r>
            <a:r>
              <a:rPr lang="en-US" sz="2800" kern="0" dirty="0" err="1">
                <a:solidFill>
                  <a:prstClr val="black"/>
                </a:solidFill>
                <a:latin typeface="+mn-lt"/>
              </a:rPr>
              <a:t>análoga</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a:t>
            </a:r>
            <a:r>
              <a:rPr lang="en-US" sz="2800" kern="0" dirty="0" err="1">
                <a:solidFill>
                  <a:prstClr val="black"/>
                </a:solidFill>
                <a:latin typeface="+mn-lt"/>
              </a:rPr>
              <a:t>paramétrica</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de </a:t>
            </a:r>
            <a:r>
              <a:rPr lang="en-US" sz="2800" kern="0" dirty="0" err="1">
                <a:solidFill>
                  <a:prstClr val="black"/>
                </a:solidFill>
                <a:latin typeface="+mn-lt"/>
              </a:rPr>
              <a:t>três</a:t>
            </a:r>
            <a:r>
              <a:rPr lang="en-US" sz="2800" kern="0" dirty="0">
                <a:solidFill>
                  <a:prstClr val="black"/>
                </a:solidFill>
                <a:latin typeface="+mn-lt"/>
              </a:rPr>
              <a:t> </a:t>
            </a:r>
            <a:r>
              <a:rPr lang="en-US" sz="2800" kern="0" dirty="0" err="1">
                <a:solidFill>
                  <a:prstClr val="black"/>
                </a:solidFill>
                <a:latin typeface="+mn-lt"/>
              </a:rPr>
              <a:t>pontos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“bottom-up”;</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Análise</a:t>
            </a:r>
            <a:r>
              <a:rPr lang="en-US" sz="2800" kern="0" dirty="0">
                <a:solidFill>
                  <a:prstClr val="black"/>
                </a:solidFill>
                <a:latin typeface="+mn-lt"/>
              </a:rPr>
              <a:t> de dados;</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Tomada</a:t>
            </a:r>
            <a:r>
              <a:rPr lang="en-US" sz="2800" kern="0" dirty="0">
                <a:solidFill>
                  <a:prstClr val="black"/>
                </a:solidFill>
                <a:latin typeface="+mn-lt"/>
              </a:rPr>
              <a:t> de </a:t>
            </a:r>
            <a:r>
              <a:rPr lang="en-US" sz="2800" kern="0" dirty="0" err="1">
                <a:solidFill>
                  <a:prstClr val="black"/>
                </a:solidFill>
                <a:latin typeface="+mn-lt"/>
              </a:rPr>
              <a:t>decisões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Reuniões</a:t>
            </a:r>
            <a:r>
              <a:rPr lang="en-US" sz="2800" kern="0" dirty="0">
                <a:solidFill>
                  <a:prstClr val="black"/>
                </a:solidFill>
                <a:latin typeface="+mn-lt"/>
              </a:rPr>
              <a:t>.</a:t>
            </a:r>
          </a:p>
        </p:txBody>
      </p:sp>
      <p:sp>
        <p:nvSpPr>
          <p:cNvPr id="72" name="TextBox 88">
            <a:extLst>
              <a:ext uri="{FF2B5EF4-FFF2-40B4-BE49-F238E27FC236}">
                <a16:creationId xmlns:a16="http://schemas.microsoft.com/office/drawing/2014/main" id="{A132609F-A5B2-4AEE-A22F-860E6DC185E7}"/>
              </a:ext>
            </a:extLst>
          </p:cNvPr>
          <p:cNvSpPr txBox="1"/>
          <p:nvPr/>
        </p:nvSpPr>
        <p:spPr>
          <a:xfrm>
            <a:off x="6749989" y="3279864"/>
            <a:ext cx="3133550" cy="461665"/>
          </a:xfrm>
          <a:prstGeom prst="rect">
            <a:avLst/>
          </a:prstGeom>
          <a:noFill/>
        </p:spPr>
        <p:txBody>
          <a:bodyPr wrap="none" rtlCol="0">
            <a:spAutoFit/>
          </a:bodyPr>
          <a:lstStyle/>
          <a:p>
            <a:pPr fontAlgn="auto">
              <a:spcBef>
                <a:spcPts val="0"/>
              </a:spcBef>
              <a:spcAft>
                <a:spcPts val="0"/>
              </a:spcAft>
            </a:pPr>
            <a:r>
              <a:rPr lang="en-US" sz="2400" b="1" dirty="0">
                <a:solidFill>
                  <a:srgbClr val="0033CC"/>
                </a:solidFill>
                <a:latin typeface="+mn-lt"/>
                <a:cs typeface="Arial" panose="020B0604020202020204" pitchFamily="34" charset="0"/>
              </a:rPr>
              <a:t>Ferramentas e </a:t>
            </a:r>
            <a:r>
              <a:rPr lang="en-US" sz="2400" b="1" dirty="0" err="1">
                <a:solidFill>
                  <a:srgbClr val="0033CC"/>
                </a:solidFill>
                <a:latin typeface="+mn-lt"/>
                <a:cs typeface="Arial" panose="020B0604020202020204" pitchFamily="34" charset="0"/>
              </a:rPr>
              <a:t>Técnicas</a:t>
            </a:r>
            <a:endParaRPr lang="en-US" sz="2400" b="1" dirty="0">
              <a:solidFill>
                <a:srgbClr val="0033CC"/>
              </a:solidFill>
              <a:latin typeface="+mn-lt"/>
              <a:cs typeface="Arial" panose="020B0604020202020204" pitchFamily="34" charset="0"/>
            </a:endParaRPr>
          </a:p>
        </p:txBody>
      </p:sp>
      <p:sp>
        <p:nvSpPr>
          <p:cNvPr id="76" name="Rectangle 86">
            <a:extLst>
              <a:ext uri="{FF2B5EF4-FFF2-40B4-BE49-F238E27FC236}">
                <a16:creationId xmlns:a16="http://schemas.microsoft.com/office/drawing/2014/main" id="{221488C2-9FFC-4BCD-920A-3D7B965BEB2F}"/>
              </a:ext>
            </a:extLst>
          </p:cNvPr>
          <p:cNvSpPr/>
          <p:nvPr/>
        </p:nvSpPr>
        <p:spPr>
          <a:xfrm>
            <a:off x="6756567" y="8173850"/>
            <a:ext cx="6222113" cy="1827809"/>
          </a:xfrm>
          <a:prstGeom prst="rect">
            <a:avLst/>
          </a:prstGeom>
          <a:gradFill>
            <a:gsLst>
              <a:gs pos="0">
                <a:srgbClr val="EEECE1">
                  <a:lumMod val="75000"/>
                </a:srgbClr>
              </a:gs>
              <a:gs pos="31000">
                <a:srgbClr val="EEECE1">
                  <a:lumMod val="90000"/>
                </a:srgbClr>
              </a:gs>
              <a:gs pos="63000">
                <a:sysClr val="window" lastClr="FFFFFF"/>
              </a:gs>
            </a:gsLst>
            <a:lin ang="5400000" scaled="0"/>
          </a:gradFill>
          <a:ln w="25400" cap="flat" cmpd="sng" algn="ctr">
            <a:noFill/>
            <a:prstDash val="solid"/>
          </a:ln>
          <a:effectLst/>
        </p:spPr>
        <p:txBody>
          <a:bodyPr rtlCol="0" anchor="t" anchorCtr="0"/>
          <a:lstStyle/>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das </a:t>
            </a:r>
            <a:r>
              <a:rPr lang="en-US" sz="2800" kern="0" dirty="0" err="1">
                <a:solidFill>
                  <a:prstClr val="black"/>
                </a:solidFill>
                <a:latin typeface="+mn-lt"/>
              </a:rPr>
              <a:t>durações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a:solidFill>
                  <a:prstClr val="black"/>
                </a:solidFill>
                <a:latin typeface="+mn-lt"/>
              </a:rPr>
              <a:t>Bases das </a:t>
            </a:r>
            <a:r>
              <a:rPr lang="en-US" sz="2800" kern="0" dirty="0" err="1">
                <a:solidFill>
                  <a:prstClr val="black"/>
                </a:solidFill>
                <a:latin typeface="+mn-lt"/>
              </a:rPr>
              <a:t>estimativas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Atualizações</a:t>
            </a:r>
            <a:r>
              <a:rPr lang="en-US" sz="2800" kern="0" dirty="0">
                <a:solidFill>
                  <a:prstClr val="black"/>
                </a:solidFill>
                <a:latin typeface="+mn-lt"/>
              </a:rPr>
              <a:t> de </a:t>
            </a:r>
            <a:r>
              <a:rPr lang="en-US" sz="2800" kern="0" dirty="0" err="1">
                <a:solidFill>
                  <a:prstClr val="black"/>
                </a:solidFill>
                <a:latin typeface="+mn-lt"/>
              </a:rPr>
              <a:t>documentos</a:t>
            </a:r>
            <a:r>
              <a:rPr lang="en-US" sz="2800" kern="0" dirty="0">
                <a:solidFill>
                  <a:prstClr val="black"/>
                </a:solidFill>
                <a:latin typeface="+mn-lt"/>
              </a:rPr>
              <a:t> do </a:t>
            </a:r>
            <a:r>
              <a:rPr lang="en-US" sz="2800" kern="0" dirty="0" err="1">
                <a:solidFill>
                  <a:prstClr val="black"/>
                </a:solidFill>
                <a:latin typeface="+mn-lt"/>
              </a:rPr>
              <a:t>projeto</a:t>
            </a:r>
            <a:r>
              <a:rPr lang="en-US" sz="2800" kern="0" dirty="0">
                <a:solidFill>
                  <a:prstClr val="black"/>
                </a:solidFill>
                <a:latin typeface="+mn-lt"/>
              </a:rPr>
              <a:t>.</a:t>
            </a:r>
          </a:p>
        </p:txBody>
      </p:sp>
      <p:sp>
        <p:nvSpPr>
          <p:cNvPr id="77" name="TextBox 89">
            <a:extLst>
              <a:ext uri="{FF2B5EF4-FFF2-40B4-BE49-F238E27FC236}">
                <a16:creationId xmlns:a16="http://schemas.microsoft.com/office/drawing/2014/main" id="{38CD1A80-08F3-4FA4-87FD-9BA210297437}"/>
              </a:ext>
            </a:extLst>
          </p:cNvPr>
          <p:cNvSpPr txBox="1"/>
          <p:nvPr/>
        </p:nvSpPr>
        <p:spPr>
          <a:xfrm>
            <a:off x="6749989" y="7433585"/>
            <a:ext cx="2679611" cy="461665"/>
          </a:xfrm>
          <a:prstGeom prst="rect">
            <a:avLst/>
          </a:prstGeom>
          <a:noFill/>
        </p:spPr>
        <p:txBody>
          <a:bodyPr wrap="square" rtlCol="0">
            <a:spAutoFit/>
          </a:bodyPr>
          <a:lstStyle/>
          <a:p>
            <a:pPr fontAlgn="auto">
              <a:spcBef>
                <a:spcPts val="0"/>
              </a:spcBef>
              <a:spcAft>
                <a:spcPts val="0"/>
              </a:spcAft>
            </a:pPr>
            <a:r>
              <a:rPr lang="en-US" sz="2400" b="1" dirty="0" err="1">
                <a:solidFill>
                  <a:srgbClr val="0033CC"/>
                </a:solidFill>
                <a:latin typeface="+mn-lt"/>
                <a:cs typeface="Arial" panose="020B0604020202020204" pitchFamily="34" charset="0"/>
              </a:rPr>
              <a:t>Saídas</a:t>
            </a:r>
            <a:endParaRPr lang="en-US" sz="2400" b="1" dirty="0">
              <a:solidFill>
                <a:srgbClr val="0033CC"/>
              </a:solidFill>
              <a:latin typeface="+mn-lt"/>
              <a:cs typeface="Arial" panose="020B0604020202020204" pitchFamily="34" charset="0"/>
            </a:endParaRPr>
          </a:p>
        </p:txBody>
      </p:sp>
      <p:sp>
        <p:nvSpPr>
          <p:cNvPr id="82" name="Título 1">
            <a:extLst>
              <a:ext uri="{FF2B5EF4-FFF2-40B4-BE49-F238E27FC236}">
                <a16:creationId xmlns:a16="http://schemas.microsoft.com/office/drawing/2014/main" id="{C7B74A20-49E6-4A83-98A5-51B9C0BA900F}"/>
              </a:ext>
            </a:extLst>
          </p:cNvPr>
          <p:cNvSpPr txBox="1">
            <a:spLocks/>
          </p:cNvSpPr>
          <p:nvPr/>
        </p:nvSpPr>
        <p:spPr bwMode="auto">
          <a:xfrm>
            <a:off x="1" y="293351"/>
            <a:ext cx="14526851" cy="809928"/>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4: Estimar Durações das Atividades</a:t>
            </a:r>
          </a:p>
        </p:txBody>
      </p:sp>
    </p:spTree>
    <p:extLst>
      <p:ext uri="{BB962C8B-B14F-4D97-AF65-F5344CB8AC3E}">
        <p14:creationId xmlns:p14="http://schemas.microsoft.com/office/powerpoint/2010/main" val="22649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5000" fill="hold"/>
                                        <p:tgtEl>
                                          <p:spTgt spid="26"/>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5000" fill="hold"/>
                                        <p:tgtEl>
                                          <p:spTgt spid="4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500"/>
                            </p:stCondLst>
                            <p:childTnLst>
                              <p:par>
                                <p:cTn id="17" presetID="12" presetClass="entr" presetSubtype="4"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slide(fromBottom)">
                                      <p:cBhvr>
                                        <p:cTn id="19" dur="500"/>
                                        <p:tgtEl>
                                          <p:spTgt spid="6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slide(fromTop)">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slide(fromBottom)">
                                      <p:cBhvr>
                                        <p:cTn id="31" dur="500"/>
                                        <p:tgtEl>
                                          <p:spTgt spid="72"/>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slide(fromTop)">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left)">
                                      <p:cBhvr>
                                        <p:cTn id="39" dur="500"/>
                                        <p:tgtEl>
                                          <p:spTgt spid="73"/>
                                        </p:tgtEl>
                                      </p:cBhvr>
                                    </p:animEffect>
                                  </p:childTnLst>
                                </p:cTn>
                              </p:par>
                            </p:childTnLst>
                          </p:cTn>
                        </p:par>
                        <p:par>
                          <p:cTn id="40" fill="hold">
                            <p:stCondLst>
                              <p:cond delay="500"/>
                            </p:stCondLst>
                            <p:childTnLst>
                              <p:par>
                                <p:cTn id="41" presetID="12" presetClass="entr" presetSubtype="4" fill="hold" grpId="0" nodeType="after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slide(fromBottom)">
                                      <p:cBhvr>
                                        <p:cTn id="43" dur="500"/>
                                        <p:tgtEl>
                                          <p:spTgt spid="77"/>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slide(fromTop)">
                                      <p:cBhvr>
                                        <p:cTn id="4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71" grpId="0" animBg="1"/>
      <p:bldP spid="72" grpId="0"/>
      <p:bldP spid="76" grpId="0" animBg="1"/>
      <p:bldP spid="7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upo 1"/>
          <p:cNvGrpSpPr/>
          <p:nvPr/>
        </p:nvGrpSpPr>
        <p:grpSpPr>
          <a:xfrm>
            <a:off x="214824" y="4644790"/>
            <a:ext cx="8208168" cy="5660231"/>
            <a:chOff x="179785" y="1268413"/>
            <a:chExt cx="5472112" cy="3773487"/>
          </a:xfrm>
        </p:grpSpPr>
        <p:pic>
          <p:nvPicPr>
            <p:cNvPr id="28677" name="Picture 11"/>
            <p:cNvPicPr>
              <a:picLocks noChangeAspect="1" noChangeArrowheads="1"/>
            </p:cNvPicPr>
            <p:nvPr/>
          </p:nvPicPr>
          <p:blipFill>
            <a:blip r:embed="rId4" cstate="print"/>
            <a:srcRect/>
            <a:stretch>
              <a:fillRect/>
            </a:stretch>
          </p:blipFill>
          <p:spPr bwMode="auto">
            <a:xfrm>
              <a:off x="179785" y="1268413"/>
              <a:ext cx="5472112" cy="3773487"/>
            </a:xfrm>
            <a:prstGeom prst="rect">
              <a:avLst/>
            </a:prstGeom>
            <a:noFill/>
            <a:ln w="9525">
              <a:noFill/>
              <a:miter lim="800000"/>
              <a:headEnd/>
              <a:tailEnd/>
            </a:ln>
          </p:spPr>
        </p:pic>
        <p:sp>
          <p:nvSpPr>
            <p:cNvPr id="28678" name="Line 12"/>
            <p:cNvSpPr>
              <a:spLocks noChangeShapeType="1"/>
            </p:cNvSpPr>
            <p:nvPr/>
          </p:nvSpPr>
          <p:spPr bwMode="auto">
            <a:xfrm>
              <a:off x="828650" y="2492375"/>
              <a:ext cx="4608512" cy="0"/>
            </a:xfrm>
            <a:prstGeom prst="line">
              <a:avLst/>
            </a:prstGeom>
            <a:noFill/>
            <a:ln w="28575">
              <a:solidFill>
                <a:schemeClr val="tx1"/>
              </a:solidFill>
              <a:round/>
              <a:headEnd/>
              <a:tailEnd/>
            </a:ln>
          </p:spPr>
          <p:txBody>
            <a:bodyPr wrap="none" lIns="135732" tIns="66675" rIns="135732" bIns="66675" anchor="ctr"/>
            <a:lstStyle/>
            <a:p>
              <a:pPr defTabSz="1371600">
                <a:defRPr/>
              </a:pPr>
              <a:endParaRPr lang="pt-BR" sz="3600">
                <a:latin typeface="+mn-lt"/>
                <a:cs typeface="+mn-cs"/>
              </a:endParaRPr>
            </a:p>
          </p:txBody>
        </p:sp>
        <p:sp>
          <p:nvSpPr>
            <p:cNvPr id="28679" name="Rectangle 13"/>
            <p:cNvSpPr>
              <a:spLocks noChangeArrowheads="1"/>
            </p:cNvSpPr>
            <p:nvPr/>
          </p:nvSpPr>
          <p:spPr bwMode="auto">
            <a:xfrm>
              <a:off x="2486000" y="2132013"/>
              <a:ext cx="2159000" cy="433387"/>
            </a:xfrm>
            <a:prstGeom prst="rect">
              <a:avLst/>
            </a:prstGeom>
            <a:noFill/>
            <a:ln w="12700">
              <a:noFill/>
              <a:miter lim="800000"/>
              <a:headEnd/>
              <a:tailEnd/>
            </a:ln>
          </p:spPr>
          <p:txBody>
            <a:bodyPr wrap="none" lIns="135732" tIns="66675" rIns="135732" bIns="66675" anchor="ctr"/>
            <a:lstStyle/>
            <a:p>
              <a:pPr algn="ctr" defTabSz="1371600" eaLnBrk="0" hangingPunct="0">
                <a:defRPr/>
              </a:pPr>
              <a:r>
                <a:rPr lang="en-US" b="1" dirty="0">
                  <a:latin typeface="+mn-lt"/>
                </a:rPr>
                <a:t>DURAÇÃO FIXA</a:t>
              </a:r>
            </a:p>
          </p:txBody>
        </p:sp>
        <p:sp>
          <p:nvSpPr>
            <p:cNvPr id="28680" name="Rectangle 14"/>
            <p:cNvSpPr>
              <a:spLocks noChangeArrowheads="1"/>
            </p:cNvSpPr>
            <p:nvPr/>
          </p:nvSpPr>
          <p:spPr bwMode="auto">
            <a:xfrm>
              <a:off x="2630462" y="3573463"/>
              <a:ext cx="2159000" cy="433387"/>
            </a:xfrm>
            <a:prstGeom prst="rect">
              <a:avLst/>
            </a:prstGeom>
            <a:noFill/>
            <a:ln w="12700">
              <a:noFill/>
              <a:miter lim="800000"/>
              <a:headEnd/>
              <a:tailEnd/>
            </a:ln>
          </p:spPr>
          <p:txBody>
            <a:bodyPr wrap="none" lIns="135732" tIns="66675" rIns="135732" bIns="66675" anchor="ctr"/>
            <a:lstStyle/>
            <a:p>
              <a:pPr algn="ctr" defTabSz="1371600" eaLnBrk="0" hangingPunct="0">
                <a:defRPr/>
              </a:pPr>
              <a:r>
                <a:rPr lang="en-US" b="1" dirty="0">
                  <a:latin typeface="+mn-lt"/>
                </a:rPr>
                <a:t>DURAÇÃO ORIENTADA</a:t>
              </a:r>
            </a:p>
            <a:p>
              <a:pPr algn="ctr" defTabSz="1371600" eaLnBrk="0" hangingPunct="0">
                <a:defRPr/>
              </a:pPr>
              <a:r>
                <a:rPr lang="en-US" b="1" dirty="0">
                  <a:latin typeface="+mn-lt"/>
                </a:rPr>
                <a:t>A RECURSOS</a:t>
              </a:r>
            </a:p>
          </p:txBody>
        </p:sp>
        <p:sp>
          <p:nvSpPr>
            <p:cNvPr id="28681" name="Line 15"/>
            <p:cNvSpPr>
              <a:spLocks noChangeShapeType="1"/>
            </p:cNvSpPr>
            <p:nvPr/>
          </p:nvSpPr>
          <p:spPr bwMode="auto">
            <a:xfrm>
              <a:off x="828650" y="4221163"/>
              <a:ext cx="2881312" cy="0"/>
            </a:xfrm>
            <a:prstGeom prst="line">
              <a:avLst/>
            </a:prstGeom>
            <a:noFill/>
            <a:ln w="12700">
              <a:solidFill>
                <a:srgbClr val="FF0000"/>
              </a:solidFill>
              <a:round/>
              <a:headEnd type="diamond" w="med" len="med"/>
              <a:tailEnd type="diamond" w="med" len="med"/>
            </a:ln>
          </p:spPr>
          <p:txBody>
            <a:bodyPr wrap="none" lIns="135732" tIns="66675" rIns="135732" bIns="66675" anchor="ctr"/>
            <a:lstStyle/>
            <a:p>
              <a:pPr defTabSz="1371600">
                <a:defRPr/>
              </a:pPr>
              <a:endParaRPr lang="pt-BR" sz="3600">
                <a:latin typeface="+mn-lt"/>
                <a:cs typeface="+mn-cs"/>
              </a:endParaRPr>
            </a:p>
          </p:txBody>
        </p:sp>
        <p:sp>
          <p:nvSpPr>
            <p:cNvPr id="28682" name="Rectangle 16"/>
            <p:cNvSpPr>
              <a:spLocks noChangeArrowheads="1"/>
            </p:cNvSpPr>
            <p:nvPr/>
          </p:nvSpPr>
          <p:spPr bwMode="auto">
            <a:xfrm>
              <a:off x="685775" y="3716338"/>
              <a:ext cx="2159000" cy="433387"/>
            </a:xfrm>
            <a:prstGeom prst="rect">
              <a:avLst/>
            </a:prstGeom>
            <a:noFill/>
            <a:ln w="12700">
              <a:noFill/>
              <a:miter lim="800000"/>
              <a:headEnd/>
              <a:tailEnd/>
            </a:ln>
          </p:spPr>
          <p:txBody>
            <a:bodyPr wrap="none" lIns="135732" tIns="66675" rIns="135732" bIns="66675" anchor="ctr"/>
            <a:lstStyle/>
            <a:p>
              <a:pPr algn="ctr" defTabSz="1371600" eaLnBrk="0" hangingPunct="0">
                <a:defRPr/>
              </a:pPr>
              <a:r>
                <a:rPr lang="en-US" b="1">
                  <a:latin typeface="+mn-lt"/>
                </a:rPr>
                <a:t>LIMITE DE VALIDADE DA </a:t>
              </a:r>
            </a:p>
            <a:p>
              <a:pPr algn="ctr" defTabSz="1371600" eaLnBrk="0" hangingPunct="0">
                <a:defRPr/>
              </a:pPr>
              <a:r>
                <a:rPr lang="en-US" b="1">
                  <a:latin typeface="+mn-lt"/>
                </a:rPr>
                <a:t>ORIENTAÇÃO A RECURSOS</a:t>
              </a:r>
            </a:p>
          </p:txBody>
        </p:sp>
      </p:grpSp>
      <p:graphicFrame>
        <p:nvGraphicFramePr>
          <p:cNvPr id="12" name="Object 5"/>
          <p:cNvGraphicFramePr>
            <a:graphicFrameLocks noChangeAspect="1"/>
          </p:cNvGraphicFramePr>
          <p:nvPr>
            <p:extLst>
              <p:ext uri="{D42A27DB-BD31-4B8C-83A1-F6EECF244321}">
                <p14:modId xmlns:p14="http://schemas.microsoft.com/office/powerpoint/2010/main" val="144361499"/>
              </p:ext>
            </p:extLst>
          </p:nvPr>
        </p:nvGraphicFramePr>
        <p:xfrm>
          <a:off x="8154144" y="4063380"/>
          <a:ext cx="4748213" cy="2631282"/>
        </p:xfrm>
        <a:graphic>
          <a:graphicData uri="http://schemas.openxmlformats.org/presentationml/2006/ole">
            <mc:AlternateContent xmlns:mc="http://schemas.openxmlformats.org/markup-compatibility/2006">
              <mc:Choice xmlns:v="urn:schemas-microsoft-com:vml" Requires="v">
                <p:oleObj r:id="rId5" imgW="1954987" imgH="1088136" progId="">
                  <p:embed/>
                </p:oleObj>
              </mc:Choice>
              <mc:Fallback>
                <p:oleObj r:id="rId5" imgW="1954987" imgH="1088136" progId="">
                  <p:embed/>
                  <p:pic>
                    <p:nvPicPr>
                      <p:cNvPr id="1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4144" y="4063380"/>
                        <a:ext cx="4748213" cy="2631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ítulo 1"/>
          <p:cNvSpPr txBox="1">
            <a:spLocks/>
          </p:cNvSpPr>
          <p:nvPr/>
        </p:nvSpPr>
        <p:spPr>
          <a:xfrm>
            <a:off x="513803" y="1317592"/>
            <a:ext cx="12344400" cy="978695"/>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defTabSz="1371600">
              <a:defRPr/>
            </a:pPr>
            <a:r>
              <a:rPr lang="pt-BR" sz="4000" b="1" dirty="0">
                <a:latin typeface="+mn-lt"/>
                <a:cs typeface="Arial" panose="020B0604020202020204" pitchFamily="34" charset="0"/>
              </a:rPr>
              <a:t>Relação: Duração x Recursos x Trabalho</a:t>
            </a:r>
          </a:p>
        </p:txBody>
      </p:sp>
      <p:sp>
        <p:nvSpPr>
          <p:cNvPr id="15" name="Espaço Reservado para Conteúdo 2"/>
          <p:cNvSpPr txBox="1">
            <a:spLocks/>
          </p:cNvSpPr>
          <p:nvPr/>
        </p:nvSpPr>
        <p:spPr>
          <a:xfrm>
            <a:off x="1" y="2334494"/>
            <a:ext cx="13442417" cy="2203140"/>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1" indent="-514350" defTabSz="1371600">
              <a:buFont typeface="Arial" charset="0"/>
              <a:buChar char="•"/>
              <a:defRPr/>
            </a:pPr>
            <a:r>
              <a:rPr lang="pt-BR" sz="3300" dirty="0">
                <a:cs typeface="Arial" panose="020B0604020202020204" pitchFamily="34" charset="0"/>
              </a:rPr>
              <a:t>Esforço  = Duração Atividade x Número de Recursos Humanos </a:t>
            </a:r>
          </a:p>
          <a:p>
            <a:pPr marL="514350" indent="-514350" defTabSz="1371600">
              <a:defRPr/>
            </a:pPr>
            <a:r>
              <a:rPr lang="pt-BR" sz="3300" dirty="0">
                <a:cs typeface="Arial" panose="020B0604020202020204" pitchFamily="34" charset="0"/>
              </a:rPr>
              <a:t>Exemplo:      1 analista de sistemas trabalhando 4 dias        </a:t>
            </a:r>
          </a:p>
          <a:p>
            <a:pPr marL="914400" lvl="1" indent="-514350" defTabSz="1371600">
              <a:defRPr/>
            </a:pPr>
            <a:r>
              <a:rPr lang="pt-BR" sz="2900" dirty="0">
                <a:cs typeface="Arial" panose="020B0604020202020204" pitchFamily="34" charset="0"/>
              </a:rPr>
              <a:t>Esforço = 4 dias (4d x 8h=32h) x 1 Recurso = 32 horas</a:t>
            </a:r>
          </a:p>
        </p:txBody>
      </p:sp>
      <p:sp>
        <p:nvSpPr>
          <p:cNvPr id="16" name="Título 1">
            <a:extLst>
              <a:ext uri="{FF2B5EF4-FFF2-40B4-BE49-F238E27FC236}">
                <a16:creationId xmlns:a16="http://schemas.microsoft.com/office/drawing/2014/main" id="{1EA6E47B-BE42-4B06-AB56-E320677415DB}"/>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sp>
        <p:nvSpPr>
          <p:cNvPr id="3" name="CaixaDeTexto 2">
            <a:extLst>
              <a:ext uri="{FF2B5EF4-FFF2-40B4-BE49-F238E27FC236}">
                <a16:creationId xmlns:a16="http://schemas.microsoft.com/office/drawing/2014/main" id="{5C802341-74E6-4914-BE5A-BA6C8C427C53}"/>
              </a:ext>
            </a:extLst>
          </p:cNvPr>
          <p:cNvSpPr txBox="1"/>
          <p:nvPr/>
        </p:nvSpPr>
        <p:spPr>
          <a:xfrm>
            <a:off x="8658200" y="7672220"/>
            <a:ext cx="4373735" cy="923330"/>
          </a:xfrm>
          <a:prstGeom prst="rect">
            <a:avLst/>
          </a:prstGeom>
          <a:noFill/>
          <a:ln>
            <a:solidFill>
              <a:schemeClr val="tx1"/>
            </a:solidFill>
          </a:ln>
        </p:spPr>
        <p:txBody>
          <a:bodyPr wrap="square" rtlCol="0">
            <a:spAutoFit/>
          </a:bodyPr>
          <a:lstStyle/>
          <a:p>
            <a:r>
              <a:rPr lang="pt-BR" sz="2700" dirty="0" err="1">
                <a:latin typeface="+mn-lt"/>
              </a:rPr>
              <a:t>Dur</a:t>
            </a:r>
            <a:r>
              <a:rPr lang="pt-BR" sz="2700" dirty="0">
                <a:latin typeface="+mn-lt"/>
              </a:rPr>
              <a:t> =  </a:t>
            </a:r>
            <a:r>
              <a:rPr lang="pt-BR" sz="2700" u="sng" dirty="0">
                <a:latin typeface="+mn-lt"/>
              </a:rPr>
              <a:t>     Trabalho__       </a:t>
            </a:r>
            <a:br>
              <a:rPr lang="pt-BR" sz="2700" u="sng" dirty="0">
                <a:latin typeface="+mn-lt"/>
              </a:rPr>
            </a:br>
            <a:r>
              <a:rPr lang="pt-BR" sz="2700" dirty="0">
                <a:latin typeface="+mn-lt"/>
              </a:rPr>
              <a:t>            Nº de Recursos</a:t>
            </a:r>
            <a:r>
              <a:rPr lang="pt-BR" sz="2700" u="sng" dirty="0">
                <a:latin typeface="+mn-lt"/>
              </a:rPr>
              <a:t> </a:t>
            </a:r>
            <a:endParaRPr lang="pt-BR" sz="2700" dirty="0">
              <a:latin typeface="+mn-lt"/>
            </a:endParaRPr>
          </a:p>
        </p:txBody>
      </p:sp>
    </p:spTree>
    <p:extLst>
      <p:ext uri="{BB962C8B-B14F-4D97-AF65-F5344CB8AC3E}">
        <p14:creationId xmlns:p14="http://schemas.microsoft.com/office/powerpoint/2010/main" val="1943022923"/>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28" name="Rectangle 4"/>
          <p:cNvSpPr>
            <a:spLocks noChangeArrowheads="1"/>
          </p:cNvSpPr>
          <p:nvPr/>
        </p:nvSpPr>
        <p:spPr bwMode="auto">
          <a:xfrm>
            <a:off x="1" y="4402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29" name="Rectangle 5"/>
          <p:cNvSpPr>
            <a:spLocks noChangeArrowheads="1"/>
          </p:cNvSpPr>
          <p:nvPr/>
        </p:nvSpPr>
        <p:spPr bwMode="auto">
          <a:xfrm>
            <a:off x="1" y="2054729"/>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defTabSz="1371600"/>
            <a:endParaRPr lang="en-US" sz="3450">
              <a:latin typeface="+mn-lt"/>
              <a:ea typeface="Verdana" panose="020B0604030504040204" pitchFamily="34" charset="0"/>
            </a:endParaRPr>
          </a:p>
        </p:txBody>
      </p:sp>
      <p:sp>
        <p:nvSpPr>
          <p:cNvPr id="487432" name="Rectangle 8"/>
          <p:cNvSpPr>
            <a:spLocks noChangeArrowheads="1"/>
          </p:cNvSpPr>
          <p:nvPr/>
        </p:nvSpPr>
        <p:spPr bwMode="auto">
          <a:xfrm>
            <a:off x="1" y="2054729"/>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defTabSz="1371600"/>
            <a:endParaRPr lang="en-US" sz="3450">
              <a:latin typeface="+mn-lt"/>
              <a:ea typeface="Verdana" panose="020B0604030504040204" pitchFamily="34" charset="0"/>
            </a:endParaRPr>
          </a:p>
        </p:txBody>
      </p:sp>
      <p:sp>
        <p:nvSpPr>
          <p:cNvPr id="487434" name="Rectangle 10"/>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37" name="Rectangle 13"/>
          <p:cNvSpPr>
            <a:spLocks noChangeArrowheads="1"/>
          </p:cNvSpPr>
          <p:nvPr/>
        </p:nvSpPr>
        <p:spPr bwMode="auto">
          <a:xfrm>
            <a:off x="1" y="2069016"/>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defTabSz="1371600"/>
            <a:endParaRPr lang="en-US" sz="3450">
              <a:latin typeface="+mn-lt"/>
              <a:ea typeface="Verdana" panose="020B0604030504040204" pitchFamily="34" charset="0"/>
            </a:endParaRPr>
          </a:p>
        </p:txBody>
      </p:sp>
      <p:sp>
        <p:nvSpPr>
          <p:cNvPr id="487439" name="Rectangle 15"/>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41" name="Rectangle 17"/>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17" name="Espaço Reservado para Conteúdo 2"/>
          <p:cNvSpPr txBox="1">
            <a:spLocks/>
          </p:cNvSpPr>
          <p:nvPr/>
        </p:nvSpPr>
        <p:spPr>
          <a:xfrm>
            <a:off x="33744" y="1749028"/>
            <a:ext cx="13600425" cy="6788945"/>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ltLang="zh-CN" sz="3450" dirty="0">
                <a:ea typeface="Verdana" panose="020B0604030504040204" pitchFamily="34" charset="0"/>
                <a:cs typeface="Arial" panose="020B0604020202020204" pitchFamily="34" charset="0"/>
              </a:rPr>
              <a:t>Estimativa baseada na </a:t>
            </a:r>
            <a:r>
              <a:rPr lang="pt-BR" altLang="zh-CN" sz="3450" u="sng" dirty="0">
                <a:ea typeface="Verdana" panose="020B0604030504040204" pitchFamily="34" charset="0"/>
                <a:cs typeface="Arial" panose="020B0604020202020204" pitchFamily="34" charset="0"/>
              </a:rPr>
              <a:t>Produtividade</a:t>
            </a:r>
            <a:r>
              <a:rPr lang="pt-BR" altLang="zh-CN" sz="3450" dirty="0">
                <a:ea typeface="Verdana" panose="020B0604030504040204" pitchFamily="34" charset="0"/>
                <a:cs typeface="Arial" panose="020B0604020202020204" pitchFamily="34" charset="0"/>
              </a:rPr>
              <a:t>:</a:t>
            </a:r>
          </a:p>
          <a:p>
            <a:pPr lvl="1"/>
            <a:endParaRPr lang="pt-BR" altLang="zh-CN" sz="3450" dirty="0">
              <a:ea typeface="Verdana" panose="020B0604030504040204" pitchFamily="34" charset="0"/>
              <a:cs typeface="Arial" panose="020B0604020202020204" pitchFamily="34" charset="0"/>
            </a:endParaRPr>
          </a:p>
          <a:p>
            <a:pPr lvl="1"/>
            <a:endParaRPr lang="pt-BR" altLang="zh-CN" sz="3450" dirty="0">
              <a:ea typeface="Verdana" panose="020B0604030504040204" pitchFamily="34" charset="0"/>
              <a:cs typeface="Arial" panose="020B0604020202020204" pitchFamily="34" charset="0"/>
            </a:endParaRPr>
          </a:p>
          <a:p>
            <a:pPr lvl="1"/>
            <a:endParaRPr lang="pt-BR" altLang="zh-CN" sz="3450" dirty="0">
              <a:ea typeface="Verdana" panose="020B0604030504040204" pitchFamily="34" charset="0"/>
              <a:cs typeface="Arial" panose="020B0604020202020204" pitchFamily="34" charset="0"/>
            </a:endParaRPr>
          </a:p>
          <a:p>
            <a:pPr lvl="1"/>
            <a:endParaRPr lang="pt-BR" altLang="zh-CN" sz="3450" dirty="0">
              <a:ea typeface="Verdana" panose="020B0604030504040204" pitchFamily="34" charset="0"/>
              <a:cs typeface="Arial" panose="020B0604020202020204" pitchFamily="34" charset="0"/>
            </a:endParaRPr>
          </a:p>
          <a:p>
            <a:r>
              <a:rPr lang="pt-BR" altLang="zh-CN" sz="3450" dirty="0">
                <a:ea typeface="Verdana" panose="020B0604030504040204" pitchFamily="34" charset="0"/>
                <a:cs typeface="Arial" panose="020B0604020202020204" pitchFamily="34" charset="0"/>
              </a:rPr>
              <a:t>Exemplo: </a:t>
            </a:r>
            <a:r>
              <a:rPr lang="pt-BR" sz="3450" dirty="0">
                <a:ea typeface="Verdana" panose="020B0604030504040204" pitchFamily="34" charset="0"/>
                <a:cs typeface="Arial" panose="020B0604020202020204" pitchFamily="34" charset="0"/>
              </a:rPr>
              <a:t>Pavimentação de 1 Km de estrada. (trabalho)</a:t>
            </a:r>
          </a:p>
          <a:p>
            <a:pPr lvl="2"/>
            <a:r>
              <a:rPr lang="pt-BR" sz="3450" dirty="0">
                <a:ea typeface="Verdana" panose="020B0604030504040204" pitchFamily="34" charset="0"/>
                <a:cs typeface="Arial" panose="020B0604020202020204" pitchFamily="34" charset="0"/>
              </a:rPr>
              <a:t>Recurso previsto: produtividade individual de 40 metros por dia</a:t>
            </a:r>
          </a:p>
          <a:p>
            <a:pPr lvl="2"/>
            <a:r>
              <a:rPr lang="pt-BR" sz="3450" dirty="0">
                <a:ea typeface="Verdana" panose="020B0604030504040204" pitchFamily="34" charset="0"/>
                <a:cs typeface="Arial" panose="020B0604020202020204" pitchFamily="34" charset="0"/>
              </a:rPr>
              <a:t>Alocação de 5 recursos</a:t>
            </a:r>
          </a:p>
        </p:txBody>
      </p:sp>
      <p:sp>
        <p:nvSpPr>
          <p:cNvPr id="23" name="Título 1"/>
          <p:cNvSpPr txBox="1">
            <a:spLocks/>
          </p:cNvSpPr>
          <p:nvPr/>
        </p:nvSpPr>
        <p:spPr>
          <a:xfrm>
            <a:off x="-270792" y="1124240"/>
            <a:ext cx="13716000" cy="979401"/>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r>
              <a:rPr lang="pt-BR" sz="3450" dirty="0">
                <a:latin typeface="+mn-lt"/>
                <a:ea typeface="Verdana" panose="020B0604030504040204" pitchFamily="34" charset="0"/>
                <a:cs typeface="Arial" panose="020B0604020202020204" pitchFamily="34" charset="0"/>
              </a:rPr>
              <a:t>Estimativa por Produtividade (ideal)</a:t>
            </a:r>
          </a:p>
        </p:txBody>
      </p:sp>
      <p:graphicFrame>
        <p:nvGraphicFramePr>
          <p:cNvPr id="4" name="Diagrama 3">
            <a:extLst>
              <a:ext uri="{FF2B5EF4-FFF2-40B4-BE49-F238E27FC236}">
                <a16:creationId xmlns:a16="http://schemas.microsoft.com/office/drawing/2014/main" id="{30565520-2108-4E5F-9C09-A6C6496A5CF6}"/>
              </a:ext>
            </a:extLst>
          </p:cNvPr>
          <p:cNvGraphicFramePr/>
          <p:nvPr>
            <p:extLst>
              <p:ext uri="{D42A27DB-BD31-4B8C-83A1-F6EECF244321}">
                <p14:modId xmlns:p14="http://schemas.microsoft.com/office/powerpoint/2010/main" val="1292329057"/>
              </p:ext>
            </p:extLst>
          </p:nvPr>
        </p:nvGraphicFramePr>
        <p:xfrm>
          <a:off x="-115575" y="2844326"/>
          <a:ext cx="13831575" cy="1543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ítulo 1">
            <a:extLst>
              <a:ext uri="{FF2B5EF4-FFF2-40B4-BE49-F238E27FC236}">
                <a16:creationId xmlns:a16="http://schemas.microsoft.com/office/drawing/2014/main" id="{0C55B1F3-658C-4F60-92F6-A715A1171192}"/>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4: Estimar Durações das Atividades</a:t>
            </a:r>
          </a:p>
        </p:txBody>
      </p:sp>
      <p:pic>
        <p:nvPicPr>
          <p:cNvPr id="22" name="Picture 14">
            <a:extLst>
              <a:ext uri="{FF2B5EF4-FFF2-40B4-BE49-F238E27FC236}">
                <a16:creationId xmlns:a16="http://schemas.microsoft.com/office/drawing/2014/main" id="{E51ECDED-79E5-40A1-9C4D-CAF69D0B2B8E}"/>
              </a:ext>
            </a:extLst>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167155" y="7706949"/>
            <a:ext cx="8801100" cy="942975"/>
          </a:xfrm>
          <a:prstGeom prst="rect">
            <a:avLst/>
          </a:prstGeom>
          <a:noFill/>
        </p:spPr>
      </p:pic>
      <p:pic>
        <p:nvPicPr>
          <p:cNvPr id="24" name="Picture 16">
            <a:extLst>
              <a:ext uri="{FF2B5EF4-FFF2-40B4-BE49-F238E27FC236}">
                <a16:creationId xmlns:a16="http://schemas.microsoft.com/office/drawing/2014/main" id="{25676D92-0B4D-4552-AFBE-D90B176C0FBC}"/>
              </a:ext>
            </a:extLst>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186658" y="8665592"/>
            <a:ext cx="5029200" cy="1014413"/>
          </a:xfrm>
          <a:prstGeom prst="rect">
            <a:avLst/>
          </a:prstGeom>
          <a:noFill/>
        </p:spPr>
      </p:pic>
    </p:spTree>
    <p:extLst>
      <p:ext uri="{BB962C8B-B14F-4D97-AF65-F5344CB8AC3E}">
        <p14:creationId xmlns:p14="http://schemas.microsoft.com/office/powerpoint/2010/main" val="12076957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5" end="5"/>
                                            </p:txEl>
                                          </p:spTgt>
                                        </p:tgtEl>
                                        <p:attrNameLst>
                                          <p:attrName>style.visibility</p:attrName>
                                        </p:attrNameLst>
                                      </p:cBhvr>
                                      <p:to>
                                        <p:strVal val="visible"/>
                                      </p:to>
                                    </p:set>
                                    <p:animEffect transition="in" filter="fade">
                                      <p:cBhvr>
                                        <p:cTn id="7" dur="500"/>
                                        <p:tgtEl>
                                          <p:spTgt spid="1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6" end="6"/>
                                            </p:txEl>
                                          </p:spTgt>
                                        </p:tgtEl>
                                        <p:attrNameLst>
                                          <p:attrName>style.visibility</p:attrName>
                                        </p:attrNameLst>
                                      </p:cBhvr>
                                      <p:to>
                                        <p:strVal val="visible"/>
                                      </p:to>
                                    </p:set>
                                    <p:animEffect transition="in" filter="fade">
                                      <p:cBhvr>
                                        <p:cTn id="10" dur="500"/>
                                        <p:tgtEl>
                                          <p:spTgt spid="17">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Rectangle 5"/>
          <p:cNvSpPr>
            <a:spLocks noChangeArrowheads="1"/>
          </p:cNvSpPr>
          <p:nvPr/>
        </p:nvSpPr>
        <p:spPr bwMode="auto">
          <a:xfrm>
            <a:off x="5030282" y="6620155"/>
            <a:ext cx="3429024" cy="1057982"/>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000" b="1" dirty="0">
                <a:solidFill>
                  <a:srgbClr val="000066"/>
                </a:solidFill>
                <a:cs typeface="Arial" panose="020B0604020202020204" pitchFamily="34" charset="0"/>
              </a:rPr>
              <a:t>E = </a:t>
            </a:r>
            <a:r>
              <a:rPr lang="pt-BR" sz="3000" b="1" u="sng" dirty="0">
                <a:solidFill>
                  <a:srgbClr val="000066"/>
                </a:solidFill>
                <a:cs typeface="Arial" panose="020B0604020202020204" pitchFamily="34" charset="0"/>
              </a:rPr>
              <a:t>O + M + P</a:t>
            </a:r>
          </a:p>
          <a:p>
            <a:pPr algn="ctr" eaLnBrk="0" hangingPunct="0"/>
            <a:r>
              <a:rPr lang="pt-BR" sz="3000" b="1" dirty="0">
                <a:solidFill>
                  <a:srgbClr val="000066"/>
                </a:solidFill>
                <a:cs typeface="Arial" panose="020B0604020202020204" pitchFamily="34" charset="0"/>
              </a:rPr>
              <a:t>     3</a:t>
            </a:r>
          </a:p>
        </p:txBody>
      </p:sp>
      <p:sp>
        <p:nvSpPr>
          <p:cNvPr id="9" name="Espaço Reservado para Conteúdo 2"/>
          <p:cNvSpPr txBox="1">
            <a:spLocks/>
          </p:cNvSpPr>
          <p:nvPr/>
        </p:nvSpPr>
        <p:spPr>
          <a:xfrm>
            <a:off x="54768" y="2234470"/>
            <a:ext cx="13067928" cy="6788945"/>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2907" indent="-392907"/>
            <a:r>
              <a:rPr lang="pt-BR" sz="3000" dirty="0">
                <a:solidFill>
                  <a:srgbClr val="000066"/>
                </a:solidFill>
                <a:cs typeface="Arial" panose="020B0604020202020204" pitchFamily="34" charset="0"/>
              </a:rPr>
              <a:t>Frequentemente enfrentamos </a:t>
            </a:r>
            <a:r>
              <a:rPr lang="pt-BR" sz="3000" b="1" dirty="0">
                <a:solidFill>
                  <a:srgbClr val="000066"/>
                </a:solidFill>
                <a:cs typeface="Arial" panose="020B0604020202020204" pitchFamily="34" charset="0"/>
              </a:rPr>
              <a:t>dificuldade para estimar as durações das atividades </a:t>
            </a:r>
            <a:r>
              <a:rPr lang="pt-BR" sz="3000" dirty="0">
                <a:solidFill>
                  <a:srgbClr val="000066"/>
                </a:solidFill>
                <a:cs typeface="Arial" panose="020B0604020202020204" pitchFamily="34" charset="0"/>
              </a:rPr>
              <a:t>devido aos vários fatores que podem influenciá-las, como </a:t>
            </a:r>
            <a:r>
              <a:rPr lang="pt-BR" sz="3000" b="1" dirty="0">
                <a:solidFill>
                  <a:srgbClr val="000066"/>
                </a:solidFill>
                <a:cs typeface="Arial" panose="020B0604020202020204" pitchFamily="34" charset="0"/>
              </a:rPr>
              <a:t>diferentes</a:t>
            </a:r>
            <a:r>
              <a:rPr lang="pt-BR" sz="3000" dirty="0">
                <a:solidFill>
                  <a:srgbClr val="000066"/>
                </a:solidFill>
                <a:cs typeface="Arial" panose="020B0604020202020204" pitchFamily="34" charset="0"/>
              </a:rPr>
              <a:t> </a:t>
            </a:r>
            <a:r>
              <a:rPr lang="pt-BR" sz="3000" b="1" dirty="0">
                <a:solidFill>
                  <a:srgbClr val="000066"/>
                </a:solidFill>
                <a:cs typeface="Arial" panose="020B0604020202020204" pitchFamily="34" charset="0"/>
              </a:rPr>
              <a:t>níveis dos recursos </a:t>
            </a:r>
            <a:r>
              <a:rPr lang="pt-BR" sz="3000" dirty="0">
                <a:solidFill>
                  <a:srgbClr val="000066"/>
                </a:solidFill>
                <a:cs typeface="Arial" panose="020B0604020202020204" pitchFamily="34" charset="0"/>
              </a:rPr>
              <a:t>ou </a:t>
            </a:r>
            <a:r>
              <a:rPr lang="pt-BR" sz="3000" b="1" dirty="0">
                <a:solidFill>
                  <a:srgbClr val="000066"/>
                </a:solidFill>
                <a:cs typeface="Arial" panose="020B0604020202020204" pitchFamily="34" charset="0"/>
              </a:rPr>
              <a:t>produtividade dos recursos</a:t>
            </a:r>
            <a:r>
              <a:rPr lang="pt-BR" sz="3000" dirty="0">
                <a:solidFill>
                  <a:srgbClr val="000066"/>
                </a:solidFill>
                <a:cs typeface="Arial" panose="020B0604020202020204" pitchFamily="34" charset="0"/>
              </a:rPr>
              <a:t>.</a:t>
            </a:r>
          </a:p>
          <a:p>
            <a:pPr marL="392907" indent="-392907"/>
            <a:r>
              <a:rPr lang="pt-BR" sz="3000" b="1" dirty="0">
                <a:solidFill>
                  <a:srgbClr val="000066"/>
                </a:solidFill>
                <a:cs typeface="Arial" panose="020B0604020202020204" pitchFamily="34" charset="0"/>
              </a:rPr>
              <a:t>Técnicas de estimativa:</a:t>
            </a:r>
          </a:p>
          <a:p>
            <a:pPr marL="992982" lvl="1" indent="-392907"/>
            <a:r>
              <a:rPr lang="pt-BR" sz="2700" dirty="0">
                <a:solidFill>
                  <a:srgbClr val="000066"/>
                </a:solidFill>
                <a:cs typeface="Arial" panose="020B0604020202020204" pitchFamily="34" charset="0"/>
              </a:rPr>
              <a:t>Opinião Especializada</a:t>
            </a:r>
          </a:p>
          <a:p>
            <a:pPr marL="992982" lvl="1" indent="-392907"/>
            <a:r>
              <a:rPr lang="pt-BR" sz="2700" dirty="0">
                <a:solidFill>
                  <a:srgbClr val="000066"/>
                </a:solidFill>
                <a:cs typeface="Arial" panose="020B0604020202020204" pitchFamily="34" charset="0"/>
              </a:rPr>
              <a:t>Estimativa Análoga</a:t>
            </a:r>
          </a:p>
          <a:p>
            <a:pPr marL="992982" lvl="1" indent="-392907"/>
            <a:r>
              <a:rPr lang="pt-BR" sz="2700" dirty="0">
                <a:solidFill>
                  <a:srgbClr val="000066"/>
                </a:solidFill>
                <a:cs typeface="Arial" panose="020B0604020202020204" pitchFamily="34" charset="0"/>
              </a:rPr>
              <a:t>Estimativa Paramétrica</a:t>
            </a:r>
          </a:p>
          <a:p>
            <a:pPr marL="992982" lvl="1" indent="-392907"/>
            <a:r>
              <a:rPr lang="pt-BR" sz="2700" dirty="0">
                <a:solidFill>
                  <a:srgbClr val="000066"/>
                </a:solidFill>
                <a:cs typeface="Arial" panose="020B0604020202020204" pitchFamily="34" charset="0"/>
              </a:rPr>
              <a:t>Estimativa Triangular</a:t>
            </a:r>
          </a:p>
          <a:p>
            <a:pPr marL="1593057" lvl="2" indent="-392907"/>
            <a:r>
              <a:rPr lang="pt-BR" sz="2100" dirty="0">
                <a:solidFill>
                  <a:srgbClr val="000066"/>
                </a:solidFill>
                <a:cs typeface="Arial" panose="020B0604020202020204" pitchFamily="34" charset="0"/>
              </a:rPr>
              <a:t>Otimista</a:t>
            </a:r>
          </a:p>
          <a:p>
            <a:pPr marL="1593057" lvl="2" indent="-392907"/>
            <a:r>
              <a:rPr lang="pt-BR" sz="2100" dirty="0">
                <a:solidFill>
                  <a:srgbClr val="000066"/>
                </a:solidFill>
                <a:cs typeface="Arial" panose="020B0604020202020204" pitchFamily="34" charset="0"/>
              </a:rPr>
              <a:t>Mais Provável</a:t>
            </a:r>
          </a:p>
          <a:p>
            <a:pPr marL="1593057" lvl="2" indent="-392907"/>
            <a:r>
              <a:rPr lang="pt-BR" sz="2100" dirty="0">
                <a:solidFill>
                  <a:srgbClr val="000066"/>
                </a:solidFill>
                <a:cs typeface="Arial" panose="020B0604020202020204" pitchFamily="34" charset="0"/>
              </a:rPr>
              <a:t>Pessimista</a:t>
            </a:r>
          </a:p>
          <a:p>
            <a:pPr marL="1197770" lvl="1" indent="-533400"/>
            <a:r>
              <a:rPr lang="pt-BR" sz="2700" dirty="0">
                <a:solidFill>
                  <a:srgbClr val="000066"/>
                </a:solidFill>
                <a:cs typeface="Arial" panose="020B0604020202020204" pitchFamily="34" charset="0"/>
              </a:rPr>
              <a:t>Estimativa de três pontos (PERT)</a:t>
            </a:r>
          </a:p>
          <a:p>
            <a:pPr marL="1797845" lvl="2" indent="-533400"/>
            <a:r>
              <a:rPr lang="pt-BR" sz="2100" dirty="0">
                <a:solidFill>
                  <a:srgbClr val="000066"/>
                </a:solidFill>
                <a:cs typeface="Arial" panose="020B0604020202020204" pitchFamily="34" charset="0"/>
              </a:rPr>
              <a:t>Mais Provável</a:t>
            </a:r>
          </a:p>
          <a:p>
            <a:pPr marL="1797845" lvl="2" indent="-533400"/>
            <a:r>
              <a:rPr lang="pt-BR" sz="2100" dirty="0">
                <a:solidFill>
                  <a:srgbClr val="000066"/>
                </a:solidFill>
                <a:cs typeface="Arial" panose="020B0604020202020204" pitchFamily="34" charset="0"/>
              </a:rPr>
              <a:t>Otimista</a:t>
            </a:r>
          </a:p>
          <a:p>
            <a:pPr marL="1797845" lvl="2" indent="-533400"/>
            <a:r>
              <a:rPr lang="pt-BR" sz="2100" dirty="0">
                <a:solidFill>
                  <a:srgbClr val="000066"/>
                </a:solidFill>
                <a:cs typeface="Arial" panose="020B0604020202020204" pitchFamily="34" charset="0"/>
              </a:rPr>
              <a:t>Pessimista</a:t>
            </a:r>
          </a:p>
          <a:p>
            <a:pPr marL="0" indent="0">
              <a:buNone/>
            </a:pPr>
            <a:endParaRPr lang="pt-BR" sz="3000" dirty="0">
              <a:solidFill>
                <a:srgbClr val="000066"/>
              </a:solidFill>
              <a:cs typeface="Arial" panose="020B0604020202020204" pitchFamily="34" charset="0"/>
            </a:endParaRPr>
          </a:p>
        </p:txBody>
      </p:sp>
      <p:sp>
        <p:nvSpPr>
          <p:cNvPr id="10" name="Título 1"/>
          <p:cNvSpPr txBox="1">
            <a:spLocks/>
          </p:cNvSpPr>
          <p:nvPr/>
        </p:nvSpPr>
        <p:spPr>
          <a:xfrm>
            <a:off x="54768" y="1255068"/>
            <a:ext cx="13716000" cy="979401"/>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200" b="1" dirty="0">
                <a:solidFill>
                  <a:srgbClr val="000066"/>
                </a:solidFill>
                <a:latin typeface="+mn-lt"/>
                <a:cs typeface="Arial" panose="020B0604020202020204" pitchFamily="34" charset="0"/>
              </a:rPr>
              <a:t>Técnicas para Estimativa de Durações</a:t>
            </a:r>
          </a:p>
        </p:txBody>
      </p:sp>
      <p:sp>
        <p:nvSpPr>
          <p:cNvPr id="11" name="Rectangle 5"/>
          <p:cNvSpPr>
            <a:spLocks noChangeArrowheads="1"/>
          </p:cNvSpPr>
          <p:nvPr/>
        </p:nvSpPr>
        <p:spPr bwMode="auto">
          <a:xfrm>
            <a:off x="6858000" y="8863616"/>
            <a:ext cx="3429024" cy="1057982"/>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000" b="1" dirty="0">
                <a:solidFill>
                  <a:srgbClr val="000066"/>
                </a:solidFill>
                <a:cs typeface="Arial" panose="020B0604020202020204" pitchFamily="34" charset="0"/>
              </a:rPr>
              <a:t>De = </a:t>
            </a:r>
            <a:r>
              <a:rPr lang="pt-BR" sz="3000" b="1" u="sng" dirty="0">
                <a:solidFill>
                  <a:srgbClr val="000066"/>
                </a:solidFill>
                <a:cs typeface="Arial" panose="020B0604020202020204" pitchFamily="34" charset="0"/>
              </a:rPr>
              <a:t>O + 4M + P</a:t>
            </a:r>
          </a:p>
          <a:p>
            <a:pPr algn="ctr" eaLnBrk="0" hangingPunct="0"/>
            <a:r>
              <a:rPr lang="pt-BR" sz="3000" b="1" dirty="0">
                <a:solidFill>
                  <a:srgbClr val="000066"/>
                </a:solidFill>
                <a:cs typeface="Arial" panose="020B0604020202020204" pitchFamily="34" charset="0"/>
              </a:rPr>
              <a:t>     6</a:t>
            </a:r>
          </a:p>
        </p:txBody>
      </p:sp>
      <p:sp>
        <p:nvSpPr>
          <p:cNvPr id="12" name="Rectangle 7"/>
          <p:cNvSpPr>
            <a:spLocks noChangeArrowheads="1"/>
          </p:cNvSpPr>
          <p:nvPr/>
        </p:nvSpPr>
        <p:spPr bwMode="auto">
          <a:xfrm>
            <a:off x="11221563" y="8863616"/>
            <a:ext cx="1793121" cy="1057982"/>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000" b="1" dirty="0">
                <a:solidFill>
                  <a:srgbClr val="000066"/>
                </a:solidFill>
                <a:cs typeface="Arial" panose="020B0604020202020204" pitchFamily="34" charset="0"/>
                <a:sym typeface="Symbol" pitchFamily="18" charset="2"/>
              </a:rPr>
              <a:t></a:t>
            </a:r>
            <a:r>
              <a:rPr lang="pt-BR" sz="3000" b="1" dirty="0">
                <a:solidFill>
                  <a:srgbClr val="000066"/>
                </a:solidFill>
                <a:cs typeface="Arial" panose="020B0604020202020204" pitchFamily="34" charset="0"/>
              </a:rPr>
              <a:t> = </a:t>
            </a:r>
            <a:r>
              <a:rPr lang="pt-BR" sz="3000" b="1" u="sng" dirty="0">
                <a:solidFill>
                  <a:srgbClr val="000066"/>
                </a:solidFill>
                <a:cs typeface="Arial" panose="020B0604020202020204" pitchFamily="34" charset="0"/>
              </a:rPr>
              <a:t>P-O</a:t>
            </a:r>
          </a:p>
          <a:p>
            <a:pPr algn="ctr" eaLnBrk="0" hangingPunct="0"/>
            <a:r>
              <a:rPr lang="pt-BR" sz="3000" b="1" dirty="0">
                <a:solidFill>
                  <a:srgbClr val="000066"/>
                </a:solidFill>
                <a:cs typeface="Arial" panose="020B0604020202020204" pitchFamily="34" charset="0"/>
              </a:rPr>
              <a:t>     6</a:t>
            </a:r>
          </a:p>
        </p:txBody>
      </p:sp>
      <p:sp>
        <p:nvSpPr>
          <p:cNvPr id="13" name="Rectangle 12"/>
          <p:cNvSpPr>
            <a:spLocks noChangeArrowheads="1"/>
          </p:cNvSpPr>
          <p:nvPr/>
        </p:nvSpPr>
        <p:spPr bwMode="auto">
          <a:xfrm>
            <a:off x="10559126" y="8167836"/>
            <a:ext cx="3000396" cy="596317"/>
          </a:xfrm>
          <a:prstGeom prst="rect">
            <a:avLst/>
          </a:prstGeom>
          <a:noFill/>
          <a:ln w="12700">
            <a:noFill/>
            <a:miter lim="800000"/>
            <a:headEnd/>
            <a:tailEnd/>
          </a:ln>
          <a:effectLst/>
        </p:spPr>
        <p:txBody>
          <a:bodyPr wrap="square" lIns="135732" tIns="66675" rIns="135732" bIns="66675">
            <a:spAutoFit/>
          </a:bodyPr>
          <a:lstStyle/>
          <a:p>
            <a:pPr algn="ctr" eaLnBrk="0" hangingPunct="0"/>
            <a:r>
              <a:rPr lang="pt-BR" sz="3000" b="1" dirty="0">
                <a:solidFill>
                  <a:srgbClr val="000066"/>
                </a:solidFill>
                <a:latin typeface="+mn-lt"/>
              </a:rPr>
              <a:t>Desvio Padrão</a:t>
            </a:r>
            <a:r>
              <a:rPr lang="pt-BR" sz="3000" dirty="0">
                <a:solidFill>
                  <a:srgbClr val="000066"/>
                </a:solidFill>
                <a:latin typeface="+mn-lt"/>
              </a:rPr>
              <a:t>  </a:t>
            </a:r>
          </a:p>
        </p:txBody>
      </p:sp>
      <p:sp>
        <p:nvSpPr>
          <p:cNvPr id="14" name="Rectangle 14"/>
          <p:cNvSpPr>
            <a:spLocks noChangeArrowheads="1"/>
          </p:cNvSpPr>
          <p:nvPr/>
        </p:nvSpPr>
        <p:spPr bwMode="auto">
          <a:xfrm>
            <a:off x="6749989" y="8167836"/>
            <a:ext cx="3462338" cy="596317"/>
          </a:xfrm>
          <a:prstGeom prst="rect">
            <a:avLst/>
          </a:prstGeom>
          <a:noFill/>
          <a:ln w="12700">
            <a:noFill/>
            <a:miter lim="800000"/>
            <a:headEnd/>
            <a:tailEnd/>
          </a:ln>
          <a:effectLst/>
        </p:spPr>
        <p:txBody>
          <a:bodyPr lIns="135732" tIns="66675" rIns="135732" bIns="66675">
            <a:spAutoFit/>
          </a:bodyPr>
          <a:lstStyle/>
          <a:p>
            <a:pPr algn="ctr" eaLnBrk="0" hangingPunct="0"/>
            <a:r>
              <a:rPr lang="pt-BR" sz="3000" b="1" dirty="0">
                <a:solidFill>
                  <a:srgbClr val="000066"/>
                </a:solidFill>
                <a:latin typeface="+mn-lt"/>
              </a:rPr>
              <a:t>Fórmula PERT</a:t>
            </a:r>
            <a:r>
              <a:rPr lang="pt-BR" sz="3000" dirty="0">
                <a:solidFill>
                  <a:srgbClr val="000066"/>
                </a:solidFill>
                <a:latin typeface="+mn-lt"/>
              </a:rPr>
              <a:t>  </a:t>
            </a:r>
          </a:p>
        </p:txBody>
      </p:sp>
      <p:sp>
        <p:nvSpPr>
          <p:cNvPr id="17" name="Título 1">
            <a:extLst>
              <a:ext uri="{FF2B5EF4-FFF2-40B4-BE49-F238E27FC236}">
                <a16:creationId xmlns:a16="http://schemas.microsoft.com/office/drawing/2014/main" id="{14081C54-58CB-4944-BFB0-A99393D78DC0}"/>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spTree>
    <p:extLst>
      <p:ext uri="{BB962C8B-B14F-4D97-AF65-F5344CB8AC3E}">
        <p14:creationId xmlns:p14="http://schemas.microsoft.com/office/powerpoint/2010/main" val="4061901545"/>
      </p:ext>
    </p:extLst>
  </p:cSld>
  <p:clrMapOvr>
    <a:masterClrMapping/>
  </p:clrMapOvr>
  <p:transition spd="slow">
    <p:spli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10"/>
          <p:cNvSpPr>
            <a:spLocks noChangeArrowheads="1"/>
          </p:cNvSpPr>
          <p:nvPr/>
        </p:nvSpPr>
        <p:spPr bwMode="auto">
          <a:xfrm>
            <a:off x="161257" y="1255068"/>
            <a:ext cx="13177838" cy="787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40545" indent="-414338" eaLnBrk="0" hangingPunct="0">
              <a:spcBef>
                <a:spcPct val="20000"/>
              </a:spcBef>
              <a:buClr>
                <a:schemeClr val="accent2"/>
              </a:buClr>
              <a:buFont typeface="Monotype Sorts" charset="2"/>
              <a:buChar char="q"/>
            </a:pPr>
            <a:r>
              <a:rPr lang="pt-BR" sz="3200" b="1" dirty="0">
                <a:latin typeface="+mn-lt"/>
              </a:rPr>
              <a:t>Opinião Especializada: </a:t>
            </a:r>
            <a:r>
              <a:rPr lang="pt-BR" sz="3200" dirty="0">
                <a:latin typeface="+mn-lt"/>
              </a:rPr>
              <a:t>Podem ser obtidas a partir de especialistas no assunto, membros da equipe do projeto, outros recursos internos ou externos;</a:t>
            </a:r>
          </a:p>
          <a:p>
            <a:pPr marL="540545" indent="-414338" eaLnBrk="0" hangingPunct="0">
              <a:spcBef>
                <a:spcPct val="20000"/>
              </a:spcBef>
              <a:buClr>
                <a:schemeClr val="accent2"/>
              </a:buClr>
              <a:buFont typeface="Monotype Sorts" charset="2"/>
              <a:buChar char="q"/>
            </a:pPr>
            <a:r>
              <a:rPr lang="pt-BR" sz="3200" b="1" dirty="0">
                <a:latin typeface="+mn-lt"/>
              </a:rPr>
              <a:t>Estimativa Análoga: </a:t>
            </a:r>
          </a:p>
          <a:p>
            <a:pPr marL="540545" lvl="1" indent="-414338" eaLnBrk="0" hangingPunct="0">
              <a:spcBef>
                <a:spcPct val="20000"/>
              </a:spcBef>
              <a:buClr>
                <a:schemeClr val="accent2"/>
              </a:buClr>
              <a:buBlip>
                <a:blip r:embed="rId3"/>
              </a:buBlip>
            </a:pPr>
            <a:r>
              <a:rPr lang="pt-BR" sz="3200" dirty="0">
                <a:latin typeface="+mn-lt"/>
              </a:rPr>
              <a:t> Baseia-se em informações históricas</a:t>
            </a:r>
          </a:p>
          <a:p>
            <a:pPr marL="540545" lvl="1" indent="-414338" eaLnBrk="0" hangingPunct="0">
              <a:spcBef>
                <a:spcPct val="20000"/>
              </a:spcBef>
              <a:buClr>
                <a:schemeClr val="accent2"/>
              </a:buClr>
              <a:buBlip>
                <a:blip r:embed="rId3"/>
              </a:buBlip>
            </a:pPr>
            <a:r>
              <a:rPr lang="pt-BR" sz="3200" dirty="0">
                <a:latin typeface="+mn-lt"/>
              </a:rPr>
              <a:t> Os projetos precisam ser similares </a:t>
            </a:r>
          </a:p>
          <a:p>
            <a:pPr marL="540545" lvl="1" indent="-414338" eaLnBrk="0" hangingPunct="0">
              <a:spcBef>
                <a:spcPct val="20000"/>
              </a:spcBef>
              <a:buClr>
                <a:schemeClr val="accent2"/>
              </a:buClr>
              <a:buBlip>
                <a:blip r:embed="rId3"/>
              </a:buBlip>
            </a:pPr>
            <a:r>
              <a:rPr lang="pt-BR" sz="3200" dirty="0">
                <a:latin typeface="+mn-lt"/>
              </a:rPr>
              <a:t> Também conhecida como estimativa “top-</a:t>
            </a:r>
            <a:r>
              <a:rPr lang="pt-BR" sz="3200" dirty="0" err="1">
                <a:latin typeface="+mn-lt"/>
              </a:rPr>
              <a:t>down</a:t>
            </a:r>
            <a:r>
              <a:rPr lang="pt-BR" sz="3200" dirty="0">
                <a:latin typeface="+mn-lt"/>
              </a:rPr>
              <a:t>”</a:t>
            </a:r>
          </a:p>
          <a:p>
            <a:pPr marL="540545" lvl="1" indent="-414338" eaLnBrk="0" hangingPunct="0">
              <a:spcBef>
                <a:spcPct val="20000"/>
              </a:spcBef>
              <a:buClr>
                <a:schemeClr val="accent2"/>
              </a:buClr>
              <a:buBlip>
                <a:blip r:embed="rId3"/>
              </a:buBlip>
            </a:pPr>
            <a:r>
              <a:rPr lang="pt-BR" sz="3200" dirty="0">
                <a:latin typeface="+mn-lt"/>
              </a:rPr>
              <a:t> Informações detalhadas são limitadas</a:t>
            </a:r>
          </a:p>
          <a:p>
            <a:pPr marL="540545" lvl="1" indent="-414338" eaLnBrk="0" hangingPunct="0">
              <a:spcBef>
                <a:spcPct val="20000"/>
              </a:spcBef>
              <a:buClr>
                <a:schemeClr val="accent2"/>
              </a:buClr>
              <a:buBlip>
                <a:blip r:embed="rId3"/>
              </a:buBlip>
            </a:pPr>
            <a:r>
              <a:rPr lang="pt-BR" sz="3200" dirty="0">
                <a:latin typeface="+mn-lt"/>
              </a:rPr>
              <a:t> Mais confiáveis quando são feitas por pessoas com conhecimento no assunto, geralmente a equipe do projeto</a:t>
            </a:r>
          </a:p>
          <a:p>
            <a:pPr marL="540545" indent="-414338" eaLnBrk="0" hangingPunct="0">
              <a:spcBef>
                <a:spcPct val="20000"/>
              </a:spcBef>
              <a:buClr>
                <a:schemeClr val="accent2"/>
              </a:buClr>
              <a:buFont typeface="Monotype Sorts" charset="2"/>
              <a:buChar char="q"/>
            </a:pPr>
            <a:r>
              <a:rPr lang="pt-BR" sz="3200" b="1" dirty="0">
                <a:latin typeface="+mn-lt"/>
              </a:rPr>
              <a:t>Estimativas Paramétricas:</a:t>
            </a:r>
          </a:p>
          <a:p>
            <a:pPr marL="540545" lvl="1" indent="-414338" eaLnBrk="0" hangingPunct="0">
              <a:spcBef>
                <a:spcPct val="20000"/>
              </a:spcBef>
              <a:buClr>
                <a:schemeClr val="accent2"/>
              </a:buClr>
              <a:buBlip>
                <a:blip r:embed="rId3"/>
              </a:buBlip>
            </a:pPr>
            <a:r>
              <a:rPr lang="pt-BR" sz="3200" dirty="0">
                <a:latin typeface="+mn-lt"/>
              </a:rPr>
              <a:t> Fórmulas matemáticas para estimar o esforço necessário para a atividade</a:t>
            </a:r>
          </a:p>
          <a:p>
            <a:pPr marL="540545" lvl="1" indent="-414338" eaLnBrk="0" hangingPunct="0">
              <a:spcBef>
                <a:spcPct val="20000"/>
              </a:spcBef>
              <a:buClr>
                <a:schemeClr val="accent2"/>
              </a:buClr>
              <a:buBlip>
                <a:blip r:embed="rId3"/>
              </a:buBlip>
            </a:pPr>
            <a:r>
              <a:rPr lang="pt-BR" sz="3200" dirty="0">
                <a:latin typeface="+mn-lt"/>
              </a:rPr>
              <a:t> Fórmulas normalmente levam em conta a quantidade de esforço necessário e taxa de produtividade</a:t>
            </a:r>
          </a:p>
        </p:txBody>
      </p:sp>
      <p:sp>
        <p:nvSpPr>
          <p:cNvPr id="5" name="Título 1">
            <a:extLst>
              <a:ext uri="{FF2B5EF4-FFF2-40B4-BE49-F238E27FC236}">
                <a16:creationId xmlns:a16="http://schemas.microsoft.com/office/drawing/2014/main" id="{D8728198-47A1-462C-ACCC-00F8A372D57B}"/>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spTree>
    <p:extLst>
      <p:ext uri="{BB962C8B-B14F-4D97-AF65-F5344CB8AC3E}">
        <p14:creationId xmlns:p14="http://schemas.microsoft.com/office/powerpoint/2010/main" val="3649084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Ao final da disciplina você será capaz de...</a:t>
            </a:r>
          </a:p>
        </p:txBody>
      </p:sp>
      <p:sp>
        <p:nvSpPr>
          <p:cNvPr id="9" name="Espaço Reservado para Texto 8"/>
          <p:cNvSpPr>
            <a:spLocks noGrp="1"/>
          </p:cNvSpPr>
          <p:nvPr>
            <p:ph type="body" sz="quarter" idx="13"/>
          </p:nvPr>
        </p:nvSpPr>
        <p:spPr/>
        <p:txBody>
          <a:bodyPr>
            <a:normAutofit/>
          </a:bodyPr>
          <a:lstStyle/>
          <a:p>
            <a:pPr algn="just">
              <a:lnSpc>
                <a:spcPct val="150000"/>
              </a:lnSpc>
              <a:spcAft>
                <a:spcPts val="2400"/>
              </a:spcAft>
            </a:pPr>
            <a:r>
              <a:rPr lang="pt-BR" altLang="pt-BR" sz="3200" dirty="0"/>
              <a:t>Contextualizar e integrar o gerenciamento do cronograma e gerenciamento dos custos do projeto com as demais áreas de gerenciamento e a estratégia da organização;</a:t>
            </a:r>
          </a:p>
          <a:p>
            <a:pPr algn="just">
              <a:lnSpc>
                <a:spcPct val="150000"/>
              </a:lnSpc>
              <a:spcAft>
                <a:spcPts val="2400"/>
              </a:spcAft>
            </a:pPr>
            <a:r>
              <a:rPr lang="pt-BR" altLang="pt-BR" sz="3200" dirty="0"/>
              <a:t>Desenvolver o cronograma de um projeto;</a:t>
            </a:r>
          </a:p>
          <a:p>
            <a:pPr algn="just">
              <a:lnSpc>
                <a:spcPct val="150000"/>
              </a:lnSpc>
              <a:spcAft>
                <a:spcPts val="2400"/>
              </a:spcAft>
            </a:pPr>
            <a:r>
              <a:rPr lang="pt-BR" altLang="pt-BR" sz="3200" dirty="0"/>
              <a:t>Gerenciar a equipe e os recursos de um projeto;</a:t>
            </a:r>
          </a:p>
          <a:p>
            <a:pPr algn="just">
              <a:lnSpc>
                <a:spcPct val="150000"/>
              </a:lnSpc>
              <a:spcAft>
                <a:spcPts val="2400"/>
              </a:spcAft>
            </a:pPr>
            <a:r>
              <a:rPr lang="pt-BR" altLang="pt-BR" sz="3200" dirty="0"/>
              <a:t>Estimar os custos de um projeto;</a:t>
            </a:r>
          </a:p>
          <a:p>
            <a:pPr algn="just">
              <a:lnSpc>
                <a:spcPct val="150000"/>
              </a:lnSpc>
              <a:spcAft>
                <a:spcPts val="2400"/>
              </a:spcAft>
            </a:pPr>
            <a:r>
              <a:rPr lang="pt-BR" altLang="pt-BR" sz="3200" dirty="0"/>
              <a:t>Determinar o orçamento de um projeto;</a:t>
            </a:r>
          </a:p>
          <a:p>
            <a:pPr algn="just">
              <a:lnSpc>
                <a:spcPct val="150000"/>
              </a:lnSpc>
              <a:spcAft>
                <a:spcPts val="2400"/>
              </a:spcAft>
            </a:pPr>
            <a:r>
              <a:rPr lang="pt-BR" altLang="pt-BR" sz="3200" dirty="0"/>
              <a:t>Controlar os custos através do método de gerenciamento do valor agregado.</a:t>
            </a:r>
          </a:p>
        </p:txBody>
      </p:sp>
    </p:spTree>
    <p:extLst>
      <p:ext uri="{BB962C8B-B14F-4D97-AF65-F5344CB8AC3E}">
        <p14:creationId xmlns:p14="http://schemas.microsoft.com/office/powerpoint/2010/main" val="1522426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8"/>
          <p:cNvSpPr>
            <a:spLocks noChangeArrowheads="1"/>
          </p:cNvSpPr>
          <p:nvPr/>
        </p:nvSpPr>
        <p:spPr bwMode="auto">
          <a:xfrm>
            <a:off x="1154093" y="1742855"/>
            <a:ext cx="10880361" cy="318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0" hangingPunct="0">
              <a:spcBef>
                <a:spcPct val="20000"/>
              </a:spcBef>
              <a:buClr>
                <a:schemeClr val="accent2"/>
              </a:buClr>
            </a:pPr>
            <a:r>
              <a:rPr lang="pt-BR" sz="3600" b="1" dirty="0">
                <a:latin typeface="+mn-lt"/>
              </a:rPr>
              <a:t>Análise das reservas: </a:t>
            </a:r>
            <a:r>
              <a:rPr lang="pt-BR" sz="3300" dirty="0">
                <a:latin typeface="+mn-lt"/>
              </a:rPr>
              <a:t>Reservas para contingência no cronograma geral do projeto para considerar as incertezas do cronograma. A reserva para contingências pode ser uma porcentagem da duração estimada da atividade, um número fixo de períodos de trabalho, ou pode ser desenvolvida através do uso métodos de análise quantitativa.</a:t>
            </a:r>
          </a:p>
        </p:txBody>
      </p:sp>
      <p:sp>
        <p:nvSpPr>
          <p:cNvPr id="82947" name="Text Box 2"/>
          <p:cNvSpPr txBox="1">
            <a:spLocks noChangeArrowheads="1"/>
          </p:cNvSpPr>
          <p:nvPr/>
        </p:nvSpPr>
        <p:spPr bwMode="auto">
          <a:xfrm>
            <a:off x="243933" y="999980"/>
            <a:ext cx="70528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sz="4800" b="1" dirty="0">
                <a:latin typeface="+mn-lt"/>
                <a:cs typeface="Arial" panose="020B0604020202020204" pitchFamily="34" charset="0"/>
              </a:rPr>
              <a:t>Reservas</a:t>
            </a:r>
          </a:p>
        </p:txBody>
      </p:sp>
      <p:sp>
        <p:nvSpPr>
          <p:cNvPr id="5" name="Título 1">
            <a:extLst>
              <a:ext uri="{FF2B5EF4-FFF2-40B4-BE49-F238E27FC236}">
                <a16:creationId xmlns:a16="http://schemas.microsoft.com/office/drawing/2014/main" id="{96EF516B-E1C2-4968-A193-FD7531DEEB3B}"/>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grpSp>
        <p:nvGrpSpPr>
          <p:cNvPr id="6" name="Group 8">
            <a:extLst>
              <a:ext uri="{FF2B5EF4-FFF2-40B4-BE49-F238E27FC236}">
                <a16:creationId xmlns:a16="http://schemas.microsoft.com/office/drawing/2014/main" id="{B2F4CD6D-DFB3-4E27-BD26-0A093D94005C}"/>
              </a:ext>
            </a:extLst>
          </p:cNvPr>
          <p:cNvGrpSpPr>
            <a:grpSpLocks/>
          </p:cNvGrpSpPr>
          <p:nvPr/>
        </p:nvGrpSpPr>
        <p:grpSpPr bwMode="auto">
          <a:xfrm>
            <a:off x="2025859" y="5683560"/>
            <a:ext cx="10008596" cy="2169318"/>
            <a:chOff x="542" y="1022"/>
            <a:chExt cx="4505" cy="1310"/>
          </a:xfrm>
        </p:grpSpPr>
        <p:sp>
          <p:nvSpPr>
            <p:cNvPr id="7" name="Rectangle 9">
              <a:extLst>
                <a:ext uri="{FF2B5EF4-FFF2-40B4-BE49-F238E27FC236}">
                  <a16:creationId xmlns:a16="http://schemas.microsoft.com/office/drawing/2014/main" id="{9EA54321-72FD-449B-9959-AD92AE84B1C4}"/>
                </a:ext>
              </a:extLst>
            </p:cNvPr>
            <p:cNvSpPr>
              <a:spLocks noChangeArrowheads="1"/>
            </p:cNvSpPr>
            <p:nvPr/>
          </p:nvSpPr>
          <p:spPr bwMode="auto">
            <a:xfrm>
              <a:off x="542" y="1022"/>
              <a:ext cx="4505" cy="1310"/>
            </a:xfrm>
            <a:prstGeom prst="rect">
              <a:avLst/>
            </a:prstGeom>
            <a:solidFill>
              <a:schemeClr val="bg1"/>
            </a:solidFill>
            <a:ln w="9525">
              <a:solidFill>
                <a:schemeClr val="tx1"/>
              </a:solidFill>
              <a:miter lim="800000"/>
              <a:headEnd/>
              <a:tailEnd/>
            </a:ln>
          </p:spPr>
          <p:txBody>
            <a:bodyPr wrap="none" anchor="ctr"/>
            <a:lstStyle/>
            <a:p>
              <a:pPr algn="just"/>
              <a:endParaRPr lang="pt-BR">
                <a:latin typeface="+mn-lt"/>
              </a:endParaRPr>
            </a:p>
          </p:txBody>
        </p:sp>
        <p:sp>
          <p:nvSpPr>
            <p:cNvPr id="8" name="Rectangle 10">
              <a:extLst>
                <a:ext uri="{FF2B5EF4-FFF2-40B4-BE49-F238E27FC236}">
                  <a16:creationId xmlns:a16="http://schemas.microsoft.com/office/drawing/2014/main" id="{3D530B8B-DD20-41C0-9654-6F8B91B0FF92}"/>
                </a:ext>
              </a:extLst>
            </p:cNvPr>
            <p:cNvSpPr>
              <a:spLocks noChangeArrowheads="1"/>
            </p:cNvSpPr>
            <p:nvPr/>
          </p:nvSpPr>
          <p:spPr bwMode="auto">
            <a:xfrm>
              <a:off x="4641" y="1022"/>
              <a:ext cx="406"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sp>
          <p:nvSpPr>
            <p:cNvPr id="9" name="Rectangle 11">
              <a:extLst>
                <a:ext uri="{FF2B5EF4-FFF2-40B4-BE49-F238E27FC236}">
                  <a16:creationId xmlns:a16="http://schemas.microsoft.com/office/drawing/2014/main" id="{55DC1B45-9C4D-451D-8D39-696DD49B0EC7}"/>
                </a:ext>
              </a:extLst>
            </p:cNvPr>
            <p:cNvSpPr>
              <a:spLocks noChangeArrowheads="1"/>
            </p:cNvSpPr>
            <p:nvPr/>
          </p:nvSpPr>
          <p:spPr bwMode="auto">
            <a:xfrm>
              <a:off x="3349" y="1022"/>
              <a:ext cx="887"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sp>
          <p:nvSpPr>
            <p:cNvPr id="10" name="Rectangle 12">
              <a:extLst>
                <a:ext uri="{FF2B5EF4-FFF2-40B4-BE49-F238E27FC236}">
                  <a16:creationId xmlns:a16="http://schemas.microsoft.com/office/drawing/2014/main" id="{1026F55C-8D5C-408E-92F6-0E7F445CB3DB}"/>
                </a:ext>
              </a:extLst>
            </p:cNvPr>
            <p:cNvSpPr>
              <a:spLocks noChangeArrowheads="1"/>
            </p:cNvSpPr>
            <p:nvPr/>
          </p:nvSpPr>
          <p:spPr bwMode="auto">
            <a:xfrm>
              <a:off x="1893" y="1022"/>
              <a:ext cx="541"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sp>
          <p:nvSpPr>
            <p:cNvPr id="11" name="Rectangle 13">
              <a:extLst>
                <a:ext uri="{FF2B5EF4-FFF2-40B4-BE49-F238E27FC236}">
                  <a16:creationId xmlns:a16="http://schemas.microsoft.com/office/drawing/2014/main" id="{BC6A82EB-E6A9-4CF6-AC34-F84BDE5AA1BC}"/>
                </a:ext>
              </a:extLst>
            </p:cNvPr>
            <p:cNvSpPr>
              <a:spLocks noChangeArrowheads="1"/>
            </p:cNvSpPr>
            <p:nvPr/>
          </p:nvSpPr>
          <p:spPr bwMode="auto">
            <a:xfrm>
              <a:off x="1024" y="1022"/>
              <a:ext cx="329"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grpSp>
          <p:nvGrpSpPr>
            <p:cNvPr id="12" name="Group 14">
              <a:extLst>
                <a:ext uri="{FF2B5EF4-FFF2-40B4-BE49-F238E27FC236}">
                  <a16:creationId xmlns:a16="http://schemas.microsoft.com/office/drawing/2014/main" id="{A4F83404-C655-473D-B3FC-CB6E2A4CBF5D}"/>
                </a:ext>
              </a:extLst>
            </p:cNvPr>
            <p:cNvGrpSpPr>
              <a:grpSpLocks/>
            </p:cNvGrpSpPr>
            <p:nvPr/>
          </p:nvGrpSpPr>
          <p:grpSpPr bwMode="auto">
            <a:xfrm>
              <a:off x="2344" y="1771"/>
              <a:ext cx="135" cy="112"/>
              <a:chOff x="1728" y="2112"/>
              <a:chExt cx="144" cy="144"/>
            </a:xfrm>
          </p:grpSpPr>
          <p:sp>
            <p:nvSpPr>
              <p:cNvPr id="27" name="Line 15">
                <a:extLst>
                  <a:ext uri="{FF2B5EF4-FFF2-40B4-BE49-F238E27FC236}">
                    <a16:creationId xmlns:a16="http://schemas.microsoft.com/office/drawing/2014/main" id="{ABA5AF72-E5B5-4642-AA8C-DB9FFB9C5061}"/>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latin typeface="+mn-lt"/>
                </a:endParaRPr>
              </a:p>
            </p:txBody>
          </p:sp>
          <p:sp>
            <p:nvSpPr>
              <p:cNvPr id="28" name="Line 16">
                <a:extLst>
                  <a:ext uri="{FF2B5EF4-FFF2-40B4-BE49-F238E27FC236}">
                    <a16:creationId xmlns:a16="http://schemas.microsoft.com/office/drawing/2014/main" id="{8731A5E7-E64E-48AE-BD35-FCAABFCB0865}"/>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latin typeface="+mn-lt"/>
                </a:endParaRPr>
              </a:p>
            </p:txBody>
          </p:sp>
        </p:grpSp>
        <p:grpSp>
          <p:nvGrpSpPr>
            <p:cNvPr id="13" name="Group 17">
              <a:extLst>
                <a:ext uri="{FF2B5EF4-FFF2-40B4-BE49-F238E27FC236}">
                  <a16:creationId xmlns:a16="http://schemas.microsoft.com/office/drawing/2014/main" id="{424A8894-05C7-4448-9EB7-DD59C8F4A74C}"/>
                </a:ext>
              </a:extLst>
            </p:cNvPr>
            <p:cNvGrpSpPr>
              <a:grpSpLocks/>
            </p:cNvGrpSpPr>
            <p:nvPr/>
          </p:nvGrpSpPr>
          <p:grpSpPr bwMode="auto">
            <a:xfrm>
              <a:off x="1263" y="1584"/>
              <a:ext cx="135" cy="112"/>
              <a:chOff x="1728" y="2112"/>
              <a:chExt cx="144" cy="144"/>
            </a:xfrm>
          </p:grpSpPr>
          <p:sp>
            <p:nvSpPr>
              <p:cNvPr id="25" name="Line 18">
                <a:extLst>
                  <a:ext uri="{FF2B5EF4-FFF2-40B4-BE49-F238E27FC236}">
                    <a16:creationId xmlns:a16="http://schemas.microsoft.com/office/drawing/2014/main" id="{08B74C47-448B-4535-A9F1-73D97C446550}"/>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latin typeface="+mn-lt"/>
                </a:endParaRPr>
              </a:p>
            </p:txBody>
          </p:sp>
          <p:sp>
            <p:nvSpPr>
              <p:cNvPr id="26" name="Line 19">
                <a:extLst>
                  <a:ext uri="{FF2B5EF4-FFF2-40B4-BE49-F238E27FC236}">
                    <a16:creationId xmlns:a16="http://schemas.microsoft.com/office/drawing/2014/main" id="{D52A3F94-FF8B-4AD0-9C80-BF7D1AA4AEDD}"/>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latin typeface="+mn-lt"/>
                </a:endParaRPr>
              </a:p>
            </p:txBody>
          </p:sp>
        </p:grpSp>
        <p:sp>
          <p:nvSpPr>
            <p:cNvPr id="14" name="Freeform 20">
              <a:extLst>
                <a:ext uri="{FF2B5EF4-FFF2-40B4-BE49-F238E27FC236}">
                  <a16:creationId xmlns:a16="http://schemas.microsoft.com/office/drawing/2014/main" id="{CCD4D376-2977-482F-AA12-6FBB1943AB0A}"/>
                </a:ext>
              </a:extLst>
            </p:cNvPr>
            <p:cNvSpPr>
              <a:spLocks/>
            </p:cNvSpPr>
            <p:nvPr/>
          </p:nvSpPr>
          <p:spPr bwMode="auto">
            <a:xfrm>
              <a:off x="635" y="1134"/>
              <a:ext cx="72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5" name="Freeform 21">
              <a:extLst>
                <a:ext uri="{FF2B5EF4-FFF2-40B4-BE49-F238E27FC236}">
                  <a16:creationId xmlns:a16="http://schemas.microsoft.com/office/drawing/2014/main" id="{088E112B-221C-4054-9776-DA1208144CB6}"/>
                </a:ext>
              </a:extLst>
            </p:cNvPr>
            <p:cNvSpPr>
              <a:spLocks/>
            </p:cNvSpPr>
            <p:nvPr/>
          </p:nvSpPr>
          <p:spPr bwMode="auto">
            <a:xfrm>
              <a:off x="1356" y="1322"/>
              <a:ext cx="1103" cy="359"/>
            </a:xfrm>
            <a:custGeom>
              <a:avLst/>
              <a:gdLst>
                <a:gd name="T0" fmla="*/ 0 w 3441"/>
                <a:gd name="T1" fmla="*/ 70 h 1756"/>
                <a:gd name="T2" fmla="*/ 10 w 3441"/>
                <a:gd name="T3" fmla="*/ 62 h 1756"/>
                <a:gd name="T4" fmla="*/ 56 w 3441"/>
                <a:gd name="T5" fmla="*/ 1 h 1756"/>
                <a:gd name="T6" fmla="*/ 157 w 3441"/>
                <a:gd name="T7" fmla="*/ 57 h 1756"/>
                <a:gd name="T8" fmla="*/ 43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6" name="Freeform 22">
              <a:extLst>
                <a:ext uri="{FF2B5EF4-FFF2-40B4-BE49-F238E27FC236}">
                  <a16:creationId xmlns:a16="http://schemas.microsoft.com/office/drawing/2014/main" id="{6AF1D2D8-8C97-4483-AEDB-CECDFA5E57D5}"/>
                </a:ext>
              </a:extLst>
            </p:cNvPr>
            <p:cNvSpPr>
              <a:spLocks/>
            </p:cNvSpPr>
            <p:nvPr/>
          </p:nvSpPr>
          <p:spPr bwMode="auto">
            <a:xfrm>
              <a:off x="2425" y="1509"/>
              <a:ext cx="1811" cy="359"/>
            </a:xfrm>
            <a:custGeom>
              <a:avLst/>
              <a:gdLst>
                <a:gd name="T0" fmla="*/ 0 w 3441"/>
                <a:gd name="T1" fmla="*/ 70 h 1756"/>
                <a:gd name="T2" fmla="*/ 19 w 3441"/>
                <a:gd name="T3" fmla="*/ 62 h 1756"/>
                <a:gd name="T4" fmla="*/ 111 w 3441"/>
                <a:gd name="T5" fmla="*/ 1 h 1756"/>
                <a:gd name="T6" fmla="*/ 311 w 3441"/>
                <a:gd name="T7" fmla="*/ 57 h 1756"/>
                <a:gd name="T8" fmla="*/ 852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7" name="Freeform 23">
              <a:extLst>
                <a:ext uri="{FF2B5EF4-FFF2-40B4-BE49-F238E27FC236}">
                  <a16:creationId xmlns:a16="http://schemas.microsoft.com/office/drawing/2014/main" id="{64F0F0E6-3B61-4F27-A654-484A2D29DC95}"/>
                </a:ext>
              </a:extLst>
            </p:cNvPr>
            <p:cNvSpPr>
              <a:spLocks/>
            </p:cNvSpPr>
            <p:nvPr/>
          </p:nvSpPr>
          <p:spPr bwMode="auto">
            <a:xfrm>
              <a:off x="4233" y="1696"/>
              <a:ext cx="81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8" name="Rectangle 24">
              <a:extLst>
                <a:ext uri="{FF2B5EF4-FFF2-40B4-BE49-F238E27FC236}">
                  <a16:creationId xmlns:a16="http://schemas.microsoft.com/office/drawing/2014/main" id="{35E8038B-9719-4472-8EB8-3DB918B7096E}"/>
                </a:ext>
              </a:extLst>
            </p:cNvPr>
            <p:cNvSpPr>
              <a:spLocks noChangeArrowheads="1"/>
            </p:cNvSpPr>
            <p:nvPr/>
          </p:nvSpPr>
          <p:spPr bwMode="auto">
            <a:xfrm>
              <a:off x="542" y="1509"/>
              <a:ext cx="811" cy="112"/>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sp>
          <p:nvSpPr>
            <p:cNvPr id="19" name="Rectangle 25">
              <a:extLst>
                <a:ext uri="{FF2B5EF4-FFF2-40B4-BE49-F238E27FC236}">
                  <a16:creationId xmlns:a16="http://schemas.microsoft.com/office/drawing/2014/main" id="{E309BE78-4EE8-4EEC-A95F-0912A48A2814}"/>
                </a:ext>
              </a:extLst>
            </p:cNvPr>
            <p:cNvSpPr>
              <a:spLocks noChangeArrowheads="1"/>
            </p:cNvSpPr>
            <p:nvPr/>
          </p:nvSpPr>
          <p:spPr bwMode="auto">
            <a:xfrm>
              <a:off x="1353" y="1696"/>
              <a:ext cx="1081" cy="112"/>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grpSp>
          <p:nvGrpSpPr>
            <p:cNvPr id="20" name="Group 26">
              <a:extLst>
                <a:ext uri="{FF2B5EF4-FFF2-40B4-BE49-F238E27FC236}">
                  <a16:creationId xmlns:a16="http://schemas.microsoft.com/office/drawing/2014/main" id="{E5BEE8F7-0865-47F8-A365-7E3EDF6C113D}"/>
                </a:ext>
              </a:extLst>
            </p:cNvPr>
            <p:cNvGrpSpPr>
              <a:grpSpLocks/>
            </p:cNvGrpSpPr>
            <p:nvPr/>
          </p:nvGrpSpPr>
          <p:grpSpPr bwMode="auto">
            <a:xfrm>
              <a:off x="4146" y="1958"/>
              <a:ext cx="135" cy="112"/>
              <a:chOff x="1728" y="2112"/>
              <a:chExt cx="144" cy="144"/>
            </a:xfrm>
          </p:grpSpPr>
          <p:sp>
            <p:nvSpPr>
              <p:cNvPr id="23" name="Line 27">
                <a:extLst>
                  <a:ext uri="{FF2B5EF4-FFF2-40B4-BE49-F238E27FC236}">
                    <a16:creationId xmlns:a16="http://schemas.microsoft.com/office/drawing/2014/main" id="{C65847F3-50AA-4A17-9F65-34E8E39A1B65}"/>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latin typeface="+mn-lt"/>
                </a:endParaRPr>
              </a:p>
            </p:txBody>
          </p:sp>
          <p:sp>
            <p:nvSpPr>
              <p:cNvPr id="24" name="Line 28">
                <a:extLst>
                  <a:ext uri="{FF2B5EF4-FFF2-40B4-BE49-F238E27FC236}">
                    <a16:creationId xmlns:a16="http://schemas.microsoft.com/office/drawing/2014/main" id="{09C2A0D6-558B-400B-907A-50652ADB61C6}"/>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latin typeface="+mn-lt"/>
                </a:endParaRPr>
              </a:p>
            </p:txBody>
          </p:sp>
        </p:grpSp>
        <p:sp>
          <p:nvSpPr>
            <p:cNvPr id="21" name="Rectangle 29">
              <a:extLst>
                <a:ext uri="{FF2B5EF4-FFF2-40B4-BE49-F238E27FC236}">
                  <a16:creationId xmlns:a16="http://schemas.microsoft.com/office/drawing/2014/main" id="{DD59C4F2-1455-43A5-AB37-8B9EC393E2FD}"/>
                </a:ext>
              </a:extLst>
            </p:cNvPr>
            <p:cNvSpPr>
              <a:spLocks noChangeArrowheads="1"/>
            </p:cNvSpPr>
            <p:nvPr/>
          </p:nvSpPr>
          <p:spPr bwMode="auto">
            <a:xfrm>
              <a:off x="2434" y="1883"/>
              <a:ext cx="1802" cy="112"/>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sp>
          <p:nvSpPr>
            <p:cNvPr id="22" name="Rectangle 30">
              <a:extLst>
                <a:ext uri="{FF2B5EF4-FFF2-40B4-BE49-F238E27FC236}">
                  <a16:creationId xmlns:a16="http://schemas.microsoft.com/office/drawing/2014/main" id="{E3F546B9-0D78-4008-8FDA-34890EAD0226}"/>
                </a:ext>
              </a:extLst>
            </p:cNvPr>
            <p:cNvSpPr>
              <a:spLocks noChangeArrowheads="1"/>
            </p:cNvSpPr>
            <p:nvPr/>
          </p:nvSpPr>
          <p:spPr bwMode="auto">
            <a:xfrm>
              <a:off x="4236" y="2070"/>
              <a:ext cx="811" cy="113"/>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grpSp>
      <p:sp>
        <p:nvSpPr>
          <p:cNvPr id="29" name="CaixaDeTexto 48">
            <a:extLst>
              <a:ext uri="{FF2B5EF4-FFF2-40B4-BE49-F238E27FC236}">
                <a16:creationId xmlns:a16="http://schemas.microsoft.com/office/drawing/2014/main" id="{8005453F-875D-4E8D-81F9-40A49F923FF3}"/>
              </a:ext>
            </a:extLst>
          </p:cNvPr>
          <p:cNvSpPr txBox="1">
            <a:spLocks noChangeArrowheads="1"/>
          </p:cNvSpPr>
          <p:nvPr/>
        </p:nvSpPr>
        <p:spPr bwMode="auto">
          <a:xfrm>
            <a:off x="3511188" y="6104052"/>
            <a:ext cx="324128" cy="415498"/>
          </a:xfrm>
          <a:prstGeom prst="rect">
            <a:avLst/>
          </a:prstGeom>
          <a:noFill/>
          <a:ln w="9525">
            <a:noFill/>
            <a:miter lim="800000"/>
            <a:headEnd/>
            <a:tailEnd/>
          </a:ln>
        </p:spPr>
        <p:txBody>
          <a:bodyPr wrap="none">
            <a:spAutoFit/>
          </a:bodyPr>
          <a:lstStyle/>
          <a:p>
            <a:r>
              <a:rPr lang="en-US" sz="2100" dirty="0">
                <a:latin typeface="+mn-lt"/>
              </a:rPr>
              <a:t>P</a:t>
            </a:r>
            <a:endParaRPr lang="pt-BR" sz="2100" dirty="0">
              <a:latin typeface="+mn-lt"/>
            </a:endParaRPr>
          </a:p>
        </p:txBody>
      </p:sp>
      <p:sp>
        <p:nvSpPr>
          <p:cNvPr id="30" name="CaixaDeTexto 49">
            <a:extLst>
              <a:ext uri="{FF2B5EF4-FFF2-40B4-BE49-F238E27FC236}">
                <a16:creationId xmlns:a16="http://schemas.microsoft.com/office/drawing/2014/main" id="{DB729E7B-7A25-4007-9EB5-991B69D1355A}"/>
              </a:ext>
            </a:extLst>
          </p:cNvPr>
          <p:cNvSpPr txBox="1">
            <a:spLocks noChangeArrowheads="1"/>
          </p:cNvSpPr>
          <p:nvPr/>
        </p:nvSpPr>
        <p:spPr bwMode="auto">
          <a:xfrm>
            <a:off x="1903871" y="6147179"/>
            <a:ext cx="362600" cy="415498"/>
          </a:xfrm>
          <a:prstGeom prst="rect">
            <a:avLst/>
          </a:prstGeom>
          <a:noFill/>
          <a:ln w="9525">
            <a:noFill/>
            <a:miter lim="800000"/>
            <a:headEnd/>
            <a:tailEnd/>
          </a:ln>
        </p:spPr>
        <p:txBody>
          <a:bodyPr wrap="none">
            <a:spAutoFit/>
          </a:bodyPr>
          <a:lstStyle/>
          <a:p>
            <a:r>
              <a:rPr lang="en-US" sz="2100" dirty="0">
                <a:latin typeface="+mn-lt"/>
              </a:rPr>
              <a:t>O</a:t>
            </a:r>
            <a:endParaRPr lang="pt-BR" sz="2100" dirty="0">
              <a:latin typeface="+mn-lt"/>
            </a:endParaRPr>
          </a:p>
        </p:txBody>
      </p:sp>
      <p:sp>
        <p:nvSpPr>
          <p:cNvPr id="31" name="CaixaDeTexto 50">
            <a:extLst>
              <a:ext uri="{FF2B5EF4-FFF2-40B4-BE49-F238E27FC236}">
                <a16:creationId xmlns:a16="http://schemas.microsoft.com/office/drawing/2014/main" id="{9298D720-0DFD-4730-BF09-11BF95C6448B}"/>
              </a:ext>
            </a:extLst>
          </p:cNvPr>
          <p:cNvSpPr txBox="1">
            <a:spLocks noChangeArrowheads="1"/>
          </p:cNvSpPr>
          <p:nvPr/>
        </p:nvSpPr>
        <p:spPr bwMode="auto">
          <a:xfrm>
            <a:off x="2471643" y="5568365"/>
            <a:ext cx="415498" cy="415498"/>
          </a:xfrm>
          <a:prstGeom prst="rect">
            <a:avLst/>
          </a:prstGeom>
          <a:noFill/>
          <a:ln w="9525">
            <a:noFill/>
            <a:miter lim="800000"/>
            <a:headEnd/>
            <a:tailEnd/>
          </a:ln>
        </p:spPr>
        <p:txBody>
          <a:bodyPr wrap="none">
            <a:spAutoFit/>
          </a:bodyPr>
          <a:lstStyle/>
          <a:p>
            <a:r>
              <a:rPr lang="en-US" sz="2100" dirty="0">
                <a:latin typeface="+mn-lt"/>
              </a:rPr>
              <a:t>M</a:t>
            </a:r>
            <a:endParaRPr lang="pt-BR" sz="2100" dirty="0">
              <a:latin typeface="+mn-lt"/>
            </a:endParaRPr>
          </a:p>
        </p:txBody>
      </p:sp>
      <p:sp>
        <p:nvSpPr>
          <p:cNvPr id="2" name="CaixaDeTexto 1">
            <a:extLst>
              <a:ext uri="{FF2B5EF4-FFF2-40B4-BE49-F238E27FC236}">
                <a16:creationId xmlns:a16="http://schemas.microsoft.com/office/drawing/2014/main" id="{E02E7364-0F46-4C74-B2A5-E433B16927C1}"/>
              </a:ext>
            </a:extLst>
          </p:cNvPr>
          <p:cNvSpPr txBox="1"/>
          <p:nvPr/>
        </p:nvSpPr>
        <p:spPr>
          <a:xfrm>
            <a:off x="1192353" y="8396145"/>
            <a:ext cx="6048672" cy="1338828"/>
          </a:xfrm>
          <a:prstGeom prst="rect">
            <a:avLst/>
          </a:prstGeom>
          <a:noFill/>
        </p:spPr>
        <p:txBody>
          <a:bodyPr wrap="square" rtlCol="0">
            <a:spAutoFit/>
          </a:bodyPr>
          <a:lstStyle/>
          <a:p>
            <a:r>
              <a:rPr lang="pt-BR" sz="2700" b="1" dirty="0">
                <a:latin typeface="+mn-lt"/>
              </a:rPr>
              <a:t>O</a:t>
            </a:r>
            <a:r>
              <a:rPr lang="pt-BR" sz="2700" dirty="0">
                <a:latin typeface="+mn-lt"/>
              </a:rPr>
              <a:t> = Duração otimista;</a:t>
            </a:r>
          </a:p>
          <a:p>
            <a:r>
              <a:rPr lang="pt-BR" sz="2700" b="1" dirty="0">
                <a:latin typeface="+mn-lt"/>
              </a:rPr>
              <a:t>M</a:t>
            </a:r>
            <a:r>
              <a:rPr lang="pt-BR" sz="2700" dirty="0">
                <a:latin typeface="+mn-lt"/>
              </a:rPr>
              <a:t>= Duração Mais provável;</a:t>
            </a:r>
          </a:p>
          <a:p>
            <a:r>
              <a:rPr lang="pt-BR" sz="2700" b="1" dirty="0">
                <a:latin typeface="+mn-lt"/>
              </a:rPr>
              <a:t>P</a:t>
            </a:r>
            <a:r>
              <a:rPr lang="pt-BR" sz="2700" dirty="0">
                <a:latin typeface="+mn-lt"/>
              </a:rPr>
              <a:t> = Duração pessimista.</a:t>
            </a:r>
          </a:p>
        </p:txBody>
      </p:sp>
      <p:sp>
        <p:nvSpPr>
          <p:cNvPr id="32" name="Rectangle 33">
            <a:extLst>
              <a:ext uri="{FF2B5EF4-FFF2-40B4-BE49-F238E27FC236}">
                <a16:creationId xmlns:a16="http://schemas.microsoft.com/office/drawing/2014/main" id="{873E9389-9C71-46FA-83AC-21BDB05C0328}"/>
              </a:ext>
            </a:extLst>
          </p:cNvPr>
          <p:cNvSpPr>
            <a:spLocks noChangeArrowheads="1"/>
          </p:cNvSpPr>
          <p:nvPr/>
        </p:nvSpPr>
        <p:spPr bwMode="auto">
          <a:xfrm>
            <a:off x="6393950" y="8584191"/>
            <a:ext cx="869475" cy="519975"/>
          </a:xfrm>
          <a:prstGeom prst="rect">
            <a:avLst/>
          </a:prstGeom>
          <a:solidFill>
            <a:srgbClr val="00CC66"/>
          </a:solidFill>
          <a:ln w="9525">
            <a:solidFill>
              <a:schemeClr val="tx1"/>
            </a:solidFill>
            <a:miter lim="800000"/>
            <a:headEnd/>
            <a:tailEnd/>
          </a:ln>
        </p:spPr>
        <p:txBody>
          <a:bodyPr wrap="none" anchor="ctr"/>
          <a:lstStyle/>
          <a:p>
            <a:endParaRPr lang="pt-BR">
              <a:latin typeface="+mn-lt"/>
            </a:endParaRPr>
          </a:p>
        </p:txBody>
      </p:sp>
      <p:sp>
        <p:nvSpPr>
          <p:cNvPr id="3" name="CaixaDeTexto 2">
            <a:extLst>
              <a:ext uri="{FF2B5EF4-FFF2-40B4-BE49-F238E27FC236}">
                <a16:creationId xmlns:a16="http://schemas.microsoft.com/office/drawing/2014/main" id="{17F56B6F-ADBC-4F2D-8157-649EDF7ADB70}"/>
              </a:ext>
            </a:extLst>
          </p:cNvPr>
          <p:cNvSpPr txBox="1"/>
          <p:nvPr/>
        </p:nvSpPr>
        <p:spPr>
          <a:xfrm>
            <a:off x="7296756" y="8584191"/>
            <a:ext cx="6149976" cy="507831"/>
          </a:xfrm>
          <a:prstGeom prst="rect">
            <a:avLst/>
          </a:prstGeom>
          <a:noFill/>
        </p:spPr>
        <p:txBody>
          <a:bodyPr wrap="square" rtlCol="0">
            <a:spAutoFit/>
          </a:bodyPr>
          <a:lstStyle/>
          <a:p>
            <a:r>
              <a:rPr lang="pt-BR" sz="2700" dirty="0">
                <a:latin typeface="+mn-lt"/>
              </a:rPr>
              <a:t>Reserva para contingência</a:t>
            </a:r>
          </a:p>
        </p:txBody>
      </p:sp>
    </p:spTree>
    <p:extLst>
      <p:ext uri="{BB962C8B-B14F-4D97-AF65-F5344CB8AC3E}">
        <p14:creationId xmlns:p14="http://schemas.microsoft.com/office/powerpoint/2010/main" val="2841347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61256" y="1268124"/>
            <a:ext cx="7560468" cy="1059135"/>
          </a:xfrm>
        </p:spPr>
        <p:txBody>
          <a:bodyPr/>
          <a:lstStyle/>
          <a:p>
            <a:pPr algn="l"/>
            <a:r>
              <a:rPr lang="pt-BR" sz="4200" dirty="0">
                <a:solidFill>
                  <a:schemeClr val="tx1"/>
                </a:solidFill>
                <a:latin typeface="+mn-lt"/>
                <a:cs typeface="Arial" panose="020B0604020202020204" pitchFamily="34" charset="0"/>
              </a:rPr>
              <a:t>Desenvolver Cronograma</a:t>
            </a:r>
          </a:p>
        </p:txBody>
      </p:sp>
      <p:sp>
        <p:nvSpPr>
          <p:cNvPr id="5" name="Subtítulo 4"/>
          <p:cNvSpPr>
            <a:spLocks noGrp="1"/>
          </p:cNvSpPr>
          <p:nvPr>
            <p:ph sz="quarter" idx="10"/>
          </p:nvPr>
        </p:nvSpPr>
        <p:spPr>
          <a:xfrm>
            <a:off x="704472" y="2193581"/>
            <a:ext cx="12097344" cy="2925095"/>
          </a:xfrm>
        </p:spPr>
        <p:txBody>
          <a:bodyPr>
            <a:noAutofit/>
          </a:bodyPr>
          <a:lstStyle/>
          <a:p>
            <a:pPr marL="0" indent="0" algn="just">
              <a:lnSpc>
                <a:spcPct val="120000"/>
              </a:lnSpc>
              <a:spcBef>
                <a:spcPts val="450"/>
              </a:spcBef>
              <a:spcAft>
                <a:spcPts val="450"/>
              </a:spcAft>
              <a:buNone/>
            </a:pPr>
            <a:r>
              <a:rPr lang="pt-BR" sz="3600" dirty="0">
                <a:solidFill>
                  <a:schemeClr val="tx1"/>
                </a:solidFill>
                <a:latin typeface="+mn-lt"/>
                <a:cs typeface="Arial" panose="020B0604020202020204" pitchFamily="34" charset="0"/>
              </a:rPr>
              <a:t>“Analisar as sequências das atividades, durações, requisitos e restrições de cronograma para criar o modelo de cronograma para execução, monitoramento e controle do projeto” (PMBOK ®, </a:t>
            </a:r>
            <a:r>
              <a:rPr lang="pt-BR" sz="3600" i="1" dirty="0">
                <a:solidFill>
                  <a:schemeClr val="tx1"/>
                </a:solidFill>
                <a:latin typeface="+mn-lt"/>
                <a:cs typeface="Arial" panose="020B0604020202020204" pitchFamily="34" charset="0"/>
              </a:rPr>
              <a:t>6th </a:t>
            </a:r>
            <a:r>
              <a:rPr lang="pt-BR" sz="3600" i="1" dirty="0" err="1">
                <a:solidFill>
                  <a:schemeClr val="tx1"/>
                </a:solidFill>
                <a:latin typeface="+mn-lt"/>
                <a:cs typeface="Arial" panose="020B0604020202020204" pitchFamily="34" charset="0"/>
              </a:rPr>
              <a:t>edition</a:t>
            </a:r>
            <a:r>
              <a:rPr lang="pt-BR" sz="3600" dirty="0">
                <a:solidFill>
                  <a:schemeClr val="tx1"/>
                </a:solidFill>
                <a:latin typeface="+mn-lt"/>
                <a:cs typeface="Arial" panose="020B0604020202020204" pitchFamily="34" charset="0"/>
              </a:rPr>
              <a:t>)</a:t>
            </a:r>
          </a:p>
        </p:txBody>
      </p:sp>
      <p:sp>
        <p:nvSpPr>
          <p:cNvPr id="7" name="CaixaDeTexto 6"/>
          <p:cNvSpPr txBox="1"/>
          <p:nvPr/>
        </p:nvSpPr>
        <p:spPr>
          <a:xfrm>
            <a:off x="323274" y="5900544"/>
            <a:ext cx="12478542" cy="1200329"/>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600" b="1" dirty="0">
                <a:solidFill>
                  <a:schemeClr val="tx1"/>
                </a:solidFill>
                <a:cs typeface="Arial" panose="020B0604020202020204" pitchFamily="34" charset="0"/>
              </a:rPr>
              <a:t>Este processo é realizado ao longo do projeto, requerendo  atualizações periódicas, através do processo de controle.</a:t>
            </a:r>
          </a:p>
        </p:txBody>
      </p:sp>
      <p:sp>
        <p:nvSpPr>
          <p:cNvPr id="6" name="Título 1">
            <a:extLst>
              <a:ext uri="{FF2B5EF4-FFF2-40B4-BE49-F238E27FC236}">
                <a16:creationId xmlns:a16="http://schemas.microsoft.com/office/drawing/2014/main" id="{55364453-08E9-422E-828D-E52CE228556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5: Desenvolver o Cronograma</a:t>
            </a:r>
          </a:p>
        </p:txBody>
      </p:sp>
      <p:graphicFrame>
        <p:nvGraphicFramePr>
          <p:cNvPr id="8" name="Diagrama 7">
            <a:extLst>
              <a:ext uri="{FF2B5EF4-FFF2-40B4-BE49-F238E27FC236}">
                <a16:creationId xmlns:a16="http://schemas.microsoft.com/office/drawing/2014/main" id="{19060BD1-3C2D-4A5C-A8A0-8AA530FB5EBF}"/>
              </a:ext>
            </a:extLst>
          </p:cNvPr>
          <p:cNvGraphicFramePr/>
          <p:nvPr>
            <p:extLst>
              <p:ext uri="{D42A27DB-BD31-4B8C-83A1-F6EECF244321}">
                <p14:modId xmlns:p14="http://schemas.microsoft.com/office/powerpoint/2010/main" val="2885520312"/>
              </p:ext>
            </p:extLst>
          </p:nvPr>
        </p:nvGraphicFramePr>
        <p:xfrm>
          <a:off x="-2859924" y="8275848"/>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16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481585"/>
            <a:ext cx="11610528" cy="1059135"/>
          </a:xfrm>
        </p:spPr>
        <p:txBody>
          <a:bodyPr/>
          <a:lstStyle/>
          <a:p>
            <a:r>
              <a:rPr lang="pt-BR" sz="4000" dirty="0">
                <a:solidFill>
                  <a:srgbClr val="000066"/>
                </a:solidFill>
                <a:latin typeface="+mn-lt"/>
                <a:cs typeface="Arial" panose="020B0604020202020204" pitchFamily="34" charset="0"/>
              </a:rPr>
              <a:t>Caminho Crítico</a:t>
            </a:r>
          </a:p>
        </p:txBody>
      </p:sp>
      <p:sp>
        <p:nvSpPr>
          <p:cNvPr id="3" name="Espaço Reservado para Conteúdo 2"/>
          <p:cNvSpPr>
            <a:spLocks noGrp="1"/>
          </p:cNvSpPr>
          <p:nvPr>
            <p:ph sz="quarter" idx="10"/>
          </p:nvPr>
        </p:nvSpPr>
        <p:spPr>
          <a:xfrm>
            <a:off x="0" y="2335188"/>
            <a:ext cx="13050688" cy="7668852"/>
          </a:xfrm>
          <a:prstGeom prst="rect">
            <a:avLst/>
          </a:prstGeom>
        </p:spPr>
        <p:txBody>
          <a:bodyPr>
            <a:noAutofit/>
          </a:bodyPr>
          <a:lstStyle/>
          <a:p>
            <a:r>
              <a:rPr lang="pt-BR" altLang="zh-CN" sz="3200" dirty="0">
                <a:solidFill>
                  <a:srgbClr val="000066"/>
                </a:solidFill>
                <a:latin typeface="+mn-lt"/>
                <a:cs typeface="Arial" panose="020B0604020202020204" pitchFamily="34" charset="0"/>
              </a:rPr>
              <a:t>É o caminho </a:t>
            </a:r>
            <a:r>
              <a:rPr lang="pt-BR" altLang="zh-CN" sz="3200" b="1" dirty="0">
                <a:solidFill>
                  <a:srgbClr val="000066"/>
                </a:solidFill>
                <a:latin typeface="+mn-lt"/>
                <a:cs typeface="Arial" panose="020B0604020202020204" pitchFamily="34" charset="0"/>
              </a:rPr>
              <a:t>mais longo </a:t>
            </a:r>
            <a:r>
              <a:rPr lang="pt-BR" altLang="zh-CN" sz="3200" dirty="0">
                <a:solidFill>
                  <a:srgbClr val="000066"/>
                </a:solidFill>
                <a:latin typeface="+mn-lt"/>
                <a:cs typeface="Arial" panose="020B0604020202020204" pitchFamily="34" charset="0"/>
              </a:rPr>
              <a:t>da rede de precedências.</a:t>
            </a:r>
          </a:p>
          <a:p>
            <a:r>
              <a:rPr lang="pt-BR" altLang="zh-CN" sz="3200" dirty="0">
                <a:solidFill>
                  <a:srgbClr val="000066"/>
                </a:solidFill>
                <a:latin typeface="+mn-lt"/>
                <a:cs typeface="Arial" panose="020B0604020202020204" pitchFamily="34" charset="0"/>
              </a:rPr>
              <a:t>Determina a data </a:t>
            </a:r>
            <a:r>
              <a:rPr lang="pt-BR" altLang="zh-CN" sz="3200" b="1" dirty="0">
                <a:solidFill>
                  <a:srgbClr val="000066"/>
                </a:solidFill>
                <a:latin typeface="+mn-lt"/>
                <a:cs typeface="Arial" panose="020B0604020202020204" pitchFamily="34" charset="0"/>
              </a:rPr>
              <a:t>mais cedo </a:t>
            </a:r>
            <a:r>
              <a:rPr lang="pt-BR" altLang="zh-CN" sz="3200" dirty="0">
                <a:solidFill>
                  <a:srgbClr val="000066"/>
                </a:solidFill>
                <a:latin typeface="+mn-lt"/>
                <a:cs typeface="Arial" panose="020B0604020202020204" pitchFamily="34" charset="0"/>
              </a:rPr>
              <a:t>para a conclusão do projeto (</a:t>
            </a:r>
            <a:r>
              <a:rPr lang="pt-BR" altLang="zh-CN" sz="3200" b="1" dirty="0">
                <a:solidFill>
                  <a:srgbClr val="000066"/>
                </a:solidFill>
                <a:latin typeface="+mn-lt"/>
                <a:cs typeface="Arial" panose="020B0604020202020204" pitchFamily="34" charset="0"/>
              </a:rPr>
              <a:t>duração do projeto</a:t>
            </a:r>
            <a:r>
              <a:rPr lang="pt-BR" altLang="zh-CN" sz="3200" dirty="0">
                <a:solidFill>
                  <a:srgbClr val="000066"/>
                </a:solidFill>
                <a:latin typeface="+mn-lt"/>
                <a:cs typeface="Arial" panose="020B0604020202020204" pitchFamily="34" charset="0"/>
              </a:rPr>
              <a:t>).</a:t>
            </a:r>
          </a:p>
          <a:p>
            <a:r>
              <a:rPr lang="pt-BR" altLang="zh-CN" sz="3200" dirty="0">
                <a:solidFill>
                  <a:srgbClr val="000066"/>
                </a:solidFill>
                <a:latin typeface="+mn-lt"/>
                <a:cs typeface="Arial" panose="020B0604020202020204" pitchFamily="34" charset="0"/>
              </a:rPr>
              <a:t>É aquele que tem a </a:t>
            </a:r>
            <a:r>
              <a:rPr lang="pt-BR" altLang="zh-CN" sz="3200" b="1" dirty="0">
                <a:solidFill>
                  <a:srgbClr val="000066"/>
                </a:solidFill>
                <a:latin typeface="+mn-lt"/>
                <a:cs typeface="Arial" panose="020B0604020202020204" pitchFamily="34" charset="0"/>
              </a:rPr>
              <a:t>menor folga total </a:t>
            </a:r>
            <a:r>
              <a:rPr lang="pt-BR" altLang="zh-CN" sz="3200" dirty="0">
                <a:solidFill>
                  <a:srgbClr val="000066"/>
                </a:solidFill>
                <a:latin typeface="+mn-lt"/>
                <a:cs typeface="Arial" panose="020B0604020202020204" pitchFamily="34" charset="0"/>
              </a:rPr>
              <a:t>(geralmente </a:t>
            </a:r>
            <a:r>
              <a:rPr lang="pt-BR" altLang="zh-CN" sz="3200" b="1" dirty="0">
                <a:solidFill>
                  <a:srgbClr val="000066"/>
                </a:solidFill>
                <a:latin typeface="+mn-lt"/>
                <a:cs typeface="Arial" panose="020B0604020202020204" pitchFamily="34" charset="0"/>
              </a:rPr>
              <a:t>folga zero</a:t>
            </a:r>
            <a:r>
              <a:rPr lang="pt-BR" altLang="zh-CN" sz="3200" dirty="0">
                <a:solidFill>
                  <a:srgbClr val="000066"/>
                </a:solidFill>
                <a:latin typeface="+mn-lt"/>
                <a:cs typeface="Arial" panose="020B0604020202020204" pitchFamily="34" charset="0"/>
              </a:rPr>
              <a:t>).</a:t>
            </a:r>
          </a:p>
          <a:p>
            <a:r>
              <a:rPr lang="pt-BR" altLang="zh-CN" sz="3200" dirty="0">
                <a:solidFill>
                  <a:srgbClr val="000066"/>
                </a:solidFill>
                <a:latin typeface="+mn-lt"/>
                <a:cs typeface="Arial" panose="020B0604020202020204" pitchFamily="34" charset="0"/>
              </a:rPr>
              <a:t>Pode haver mais de um caminho crítico.</a:t>
            </a:r>
          </a:p>
          <a:p>
            <a:r>
              <a:rPr lang="pt-BR" altLang="zh-CN" sz="3200" dirty="0">
                <a:solidFill>
                  <a:srgbClr val="000066"/>
                </a:solidFill>
                <a:latin typeface="+mn-lt"/>
                <a:cs typeface="Arial" panose="020B0604020202020204" pitchFamily="34" charset="0"/>
              </a:rPr>
              <a:t>Indica atividades </a:t>
            </a:r>
            <a:r>
              <a:rPr lang="pt-BR" altLang="zh-CN" sz="3200" b="1" dirty="0">
                <a:solidFill>
                  <a:srgbClr val="000066"/>
                </a:solidFill>
                <a:latin typeface="+mn-lt"/>
                <a:cs typeface="Arial" panose="020B0604020202020204" pitchFamily="34" charset="0"/>
              </a:rPr>
              <a:t>mais críticas </a:t>
            </a:r>
            <a:r>
              <a:rPr lang="pt-BR" altLang="zh-CN" sz="3200" dirty="0">
                <a:solidFill>
                  <a:srgbClr val="000066"/>
                </a:solidFill>
                <a:latin typeface="+mn-lt"/>
                <a:cs typeface="Arial" panose="020B0604020202020204" pitchFamily="34" charset="0"/>
              </a:rPr>
              <a:t>a serem monitoradas.</a:t>
            </a:r>
          </a:p>
          <a:p>
            <a:pPr lvl="1"/>
            <a:r>
              <a:rPr lang="pt-BR" altLang="zh-CN" sz="3200" dirty="0">
                <a:solidFill>
                  <a:srgbClr val="000066"/>
                </a:solidFill>
                <a:latin typeface="+mn-lt"/>
                <a:cs typeface="Arial" panose="020B0604020202020204" pitchFamily="34" charset="0"/>
              </a:rPr>
              <a:t>Qualquer atraso nestas atividades impacta a data de término do projeto.</a:t>
            </a:r>
          </a:p>
          <a:p>
            <a:pPr lvl="1"/>
            <a:r>
              <a:rPr lang="pt-BR" altLang="zh-CN" sz="3200" dirty="0">
                <a:solidFill>
                  <a:srgbClr val="000066"/>
                </a:solidFill>
                <a:latin typeface="+mn-lt"/>
                <a:cs typeface="Arial" panose="020B0604020202020204" pitchFamily="34" charset="0"/>
              </a:rPr>
              <a:t>São as atividades que possuem o </a:t>
            </a:r>
            <a:r>
              <a:rPr lang="pt-BR" altLang="zh-CN" sz="3200" b="1" dirty="0">
                <a:solidFill>
                  <a:srgbClr val="000066"/>
                </a:solidFill>
                <a:latin typeface="+mn-lt"/>
                <a:cs typeface="Arial" panose="020B0604020202020204" pitchFamily="34" charset="0"/>
              </a:rPr>
              <a:t>maior risco</a:t>
            </a:r>
            <a:r>
              <a:rPr lang="pt-BR" altLang="zh-CN" sz="3200" dirty="0">
                <a:solidFill>
                  <a:srgbClr val="000066"/>
                </a:solidFill>
                <a:latin typeface="+mn-lt"/>
                <a:cs typeface="Arial" panose="020B0604020202020204" pitchFamily="34" charset="0"/>
              </a:rPr>
              <a:t>.</a:t>
            </a:r>
          </a:p>
          <a:p>
            <a:pPr lvl="1"/>
            <a:r>
              <a:rPr lang="pt-BR" altLang="zh-CN" sz="3200" dirty="0">
                <a:solidFill>
                  <a:srgbClr val="000066"/>
                </a:solidFill>
                <a:latin typeface="+mn-lt"/>
                <a:cs typeface="Arial" panose="020B0604020202020204" pitchFamily="34" charset="0"/>
              </a:rPr>
              <a:t>Pode mudar ao longo do projeto.</a:t>
            </a:r>
          </a:p>
          <a:p>
            <a:pPr lvl="1"/>
            <a:r>
              <a:rPr lang="pt-BR" altLang="zh-CN" sz="3200" dirty="0">
                <a:solidFill>
                  <a:srgbClr val="000066"/>
                </a:solidFill>
                <a:latin typeface="+mn-lt"/>
                <a:cs typeface="Arial" panose="020B0604020202020204" pitchFamily="34" charset="0"/>
              </a:rPr>
              <a:t>As técnicas de </a:t>
            </a:r>
            <a:r>
              <a:rPr lang="pt-BR" altLang="zh-CN" sz="3200" b="1" dirty="0">
                <a:solidFill>
                  <a:srgbClr val="000066"/>
                </a:solidFill>
                <a:latin typeface="+mn-lt"/>
                <a:cs typeface="Arial" panose="020B0604020202020204" pitchFamily="34" charset="0"/>
              </a:rPr>
              <a:t>redução da duração </a:t>
            </a:r>
            <a:r>
              <a:rPr lang="pt-BR" altLang="zh-CN" sz="3200" dirty="0">
                <a:solidFill>
                  <a:srgbClr val="000066"/>
                </a:solidFill>
                <a:latin typeface="+mn-lt"/>
                <a:cs typeface="Arial" panose="020B0604020202020204" pitchFamily="34" charset="0"/>
              </a:rPr>
              <a:t>do projeto são aplicadas nessas atividades.</a:t>
            </a:r>
            <a:endParaRPr lang="pt-BR" sz="3200" dirty="0">
              <a:solidFill>
                <a:srgbClr val="000066"/>
              </a:solidFill>
              <a:latin typeface="+mn-lt"/>
              <a:cs typeface="Arial" panose="020B0604020202020204" pitchFamily="34" charset="0"/>
            </a:endParaRPr>
          </a:p>
        </p:txBody>
      </p:sp>
      <p:sp>
        <p:nvSpPr>
          <p:cNvPr id="6" name="Título 1">
            <a:extLst>
              <a:ext uri="{FF2B5EF4-FFF2-40B4-BE49-F238E27FC236}">
                <a16:creationId xmlns:a16="http://schemas.microsoft.com/office/drawing/2014/main" id="{EC2B3C88-E301-4F55-A696-C1FAA4CD877E}"/>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7835449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sz="quarter" idx="10"/>
          </p:nvPr>
        </p:nvSpPr>
        <p:spPr>
          <a:xfrm>
            <a:off x="-91386" y="2119164"/>
            <a:ext cx="13538117" cy="7668852"/>
          </a:xfrm>
          <a:prstGeom prst="rect">
            <a:avLst/>
          </a:prstGeom>
        </p:spPr>
        <p:txBody>
          <a:bodyPr/>
          <a:lstStyle/>
          <a:p>
            <a:r>
              <a:rPr lang="pt-BR" sz="4000" dirty="0">
                <a:solidFill>
                  <a:srgbClr val="000066"/>
                </a:solidFill>
                <a:latin typeface="+mn-lt"/>
                <a:cs typeface="Arial" panose="020B0604020202020204" pitchFamily="34" charset="0"/>
              </a:rPr>
              <a:t>Exemplo de Representação Adotada:</a:t>
            </a: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r>
              <a:rPr lang="pt-BR" sz="4000" dirty="0">
                <a:solidFill>
                  <a:srgbClr val="000066"/>
                </a:solidFill>
                <a:latin typeface="+mn-lt"/>
                <a:cs typeface="Arial" panose="020B0604020202020204" pitchFamily="34" charset="0"/>
              </a:rPr>
              <a:t>Calcula-se as datas teóricas de início e Término:</a:t>
            </a: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pPr lvl="2"/>
            <a:endParaRPr lang="pt-BR" sz="2800" dirty="0">
              <a:solidFill>
                <a:srgbClr val="000066"/>
              </a:solidFill>
              <a:latin typeface="+mn-lt"/>
              <a:cs typeface="Arial" panose="020B0604020202020204" pitchFamily="34" charset="0"/>
            </a:endParaRPr>
          </a:p>
          <a:p>
            <a:pPr lvl="2"/>
            <a:endParaRPr lang="pt-BR" sz="2800" dirty="0">
              <a:solidFill>
                <a:srgbClr val="000066"/>
              </a:solidFill>
              <a:latin typeface="+mn-lt"/>
              <a:cs typeface="Arial" panose="020B0604020202020204" pitchFamily="34" charset="0"/>
            </a:endParaRPr>
          </a:p>
        </p:txBody>
      </p:sp>
      <p:sp>
        <p:nvSpPr>
          <p:cNvPr id="8" name="Text Box 2"/>
          <p:cNvSpPr txBox="1">
            <a:spLocks noChangeArrowheads="1"/>
          </p:cNvSpPr>
          <p:nvPr/>
        </p:nvSpPr>
        <p:spPr bwMode="auto">
          <a:xfrm>
            <a:off x="507984" y="1133667"/>
            <a:ext cx="10261140" cy="707886"/>
          </a:xfrm>
          <a:prstGeom prst="rect">
            <a:avLst/>
          </a:prstGeom>
          <a:noFill/>
          <a:ln w="9525">
            <a:noFill/>
            <a:miter lim="800000"/>
            <a:headEnd/>
            <a:tailEnd/>
          </a:ln>
        </p:spPr>
        <p:txBody>
          <a:bodyPr wrap="square">
            <a:spAutoFit/>
          </a:bodyPr>
          <a:lstStyle/>
          <a:p>
            <a:pPr eaLnBrk="0" hangingPunct="0"/>
            <a:r>
              <a:rPr lang="pt-BR" sz="4000" b="1" dirty="0">
                <a:latin typeface="+mn-lt"/>
              </a:rPr>
              <a:t>Método do Caminho Crítico</a:t>
            </a:r>
          </a:p>
        </p:txBody>
      </p:sp>
      <p:grpSp>
        <p:nvGrpSpPr>
          <p:cNvPr id="24" name="Group 23">
            <a:extLst>
              <a:ext uri="{FF2B5EF4-FFF2-40B4-BE49-F238E27FC236}">
                <a16:creationId xmlns:a16="http://schemas.microsoft.com/office/drawing/2014/main" id="{585B1C9E-DEF6-4625-AE0F-C4A91514AA70}"/>
              </a:ext>
            </a:extLst>
          </p:cNvPr>
          <p:cNvGrpSpPr>
            <a:grpSpLocks/>
          </p:cNvGrpSpPr>
          <p:nvPr/>
        </p:nvGrpSpPr>
        <p:grpSpPr bwMode="auto">
          <a:xfrm>
            <a:off x="658994" y="3061276"/>
            <a:ext cx="5056273" cy="2456289"/>
            <a:chOff x="0" y="3555"/>
            <a:chExt cx="1805" cy="692"/>
          </a:xfrm>
          <a:solidFill>
            <a:schemeClr val="bg1"/>
          </a:solidFill>
        </p:grpSpPr>
        <p:sp>
          <p:nvSpPr>
            <p:cNvPr id="25" name="Rectangle 24">
              <a:extLst>
                <a:ext uri="{FF2B5EF4-FFF2-40B4-BE49-F238E27FC236}">
                  <a16:creationId xmlns:a16="http://schemas.microsoft.com/office/drawing/2014/main" id="{65998AB6-D4B6-4CCE-856E-BB707B04FED0}"/>
                </a:ext>
              </a:extLst>
            </p:cNvPr>
            <p:cNvSpPr>
              <a:spLocks noChangeArrowheads="1"/>
            </p:cNvSpPr>
            <p:nvPr/>
          </p:nvSpPr>
          <p:spPr bwMode="auto">
            <a:xfrm>
              <a:off x="0" y="3566"/>
              <a:ext cx="1805" cy="681"/>
            </a:xfrm>
            <a:prstGeom prst="rect">
              <a:avLst/>
            </a:prstGeom>
            <a:grpFill/>
            <a:ln w="12700">
              <a:solidFill>
                <a:schemeClr val="tx1"/>
              </a:solidFill>
              <a:miter lim="800000"/>
              <a:headEnd/>
              <a:tailEnd/>
            </a:ln>
          </p:spPr>
          <p:txBody>
            <a:bodyPr/>
            <a:lstStyle/>
            <a:p>
              <a:pPr eaLnBrk="0" hangingPunct="0"/>
              <a:endParaRPr lang="pt-BR" sz="2800">
                <a:latin typeface="+mn-lt"/>
                <a:ea typeface="Verdana" panose="020B0604030504040204" pitchFamily="34" charset="0"/>
              </a:endParaRPr>
            </a:p>
          </p:txBody>
        </p:sp>
        <p:sp>
          <p:nvSpPr>
            <p:cNvPr id="26" name="Rectangle 25">
              <a:extLst>
                <a:ext uri="{FF2B5EF4-FFF2-40B4-BE49-F238E27FC236}">
                  <a16:creationId xmlns:a16="http://schemas.microsoft.com/office/drawing/2014/main" id="{E781C7C3-0360-4CBF-B8F3-ABF60C50683B}"/>
                </a:ext>
              </a:extLst>
            </p:cNvPr>
            <p:cNvSpPr>
              <a:spLocks noChangeArrowheads="1"/>
            </p:cNvSpPr>
            <p:nvPr/>
          </p:nvSpPr>
          <p:spPr bwMode="auto">
            <a:xfrm>
              <a:off x="7" y="3555"/>
              <a:ext cx="0" cy="121"/>
            </a:xfrm>
            <a:prstGeom prst="rect">
              <a:avLst/>
            </a:prstGeom>
            <a:grp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endParaRPr lang="en-US" sz="2800" dirty="0">
                <a:latin typeface="+mn-lt"/>
                <a:ea typeface="Verdana" panose="020B0604030504040204" pitchFamily="34" charset="0"/>
              </a:endParaRPr>
            </a:p>
          </p:txBody>
        </p:sp>
        <p:sp>
          <p:nvSpPr>
            <p:cNvPr id="27" name="Rectangle 26">
              <a:extLst>
                <a:ext uri="{FF2B5EF4-FFF2-40B4-BE49-F238E27FC236}">
                  <a16:creationId xmlns:a16="http://schemas.microsoft.com/office/drawing/2014/main" id="{DD786539-3CBF-4EFF-9E96-7E780DFF5DB7}"/>
                </a:ext>
              </a:extLst>
            </p:cNvPr>
            <p:cNvSpPr>
              <a:spLocks noChangeArrowheads="1"/>
            </p:cNvSpPr>
            <p:nvPr/>
          </p:nvSpPr>
          <p:spPr bwMode="auto">
            <a:xfrm>
              <a:off x="83" y="3579"/>
              <a:ext cx="1188"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FF0000"/>
                  </a:solidFill>
                  <a:latin typeface="+mn-lt"/>
                  <a:ea typeface="Verdana" panose="020B0604030504040204" pitchFamily="34" charset="0"/>
                </a:rPr>
                <a:t>IMC = </a:t>
              </a:r>
              <a:r>
                <a:rPr lang="en-US" sz="2800" dirty="0" err="1">
                  <a:solidFill>
                    <a:srgbClr val="FF0000"/>
                  </a:solidFill>
                  <a:latin typeface="+mn-lt"/>
                  <a:ea typeface="Verdana" panose="020B0604030504040204" pitchFamily="34" charset="0"/>
                </a:rPr>
                <a:t>Início</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Mais</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Cedo</a:t>
              </a:r>
              <a:endParaRPr lang="en-US" sz="2800" dirty="0">
                <a:solidFill>
                  <a:srgbClr val="FF0000"/>
                </a:solidFill>
                <a:latin typeface="+mn-lt"/>
                <a:ea typeface="Verdana" panose="020B0604030504040204" pitchFamily="34" charset="0"/>
              </a:endParaRPr>
            </a:p>
          </p:txBody>
        </p:sp>
        <p:sp>
          <p:nvSpPr>
            <p:cNvPr id="28" name="Rectangle 27">
              <a:extLst>
                <a:ext uri="{FF2B5EF4-FFF2-40B4-BE49-F238E27FC236}">
                  <a16:creationId xmlns:a16="http://schemas.microsoft.com/office/drawing/2014/main" id="{E6DD848B-5CB2-4B8C-80CB-4AAD27287A1E}"/>
                </a:ext>
              </a:extLst>
            </p:cNvPr>
            <p:cNvSpPr>
              <a:spLocks noChangeArrowheads="1"/>
            </p:cNvSpPr>
            <p:nvPr/>
          </p:nvSpPr>
          <p:spPr bwMode="auto">
            <a:xfrm>
              <a:off x="83" y="3707"/>
              <a:ext cx="1203" cy="121"/>
            </a:xfrm>
            <a:prstGeom prst="rect">
              <a:avLst/>
            </a:prstGeom>
            <a:grp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0000FF"/>
                  </a:solidFill>
                  <a:latin typeface="+mn-lt"/>
                  <a:ea typeface="Verdana" panose="020B0604030504040204" pitchFamily="34" charset="0"/>
                </a:rPr>
                <a:t>IMT=  </a:t>
              </a:r>
              <a:r>
                <a:rPr lang="en-US" sz="2800" dirty="0" err="1">
                  <a:solidFill>
                    <a:srgbClr val="0000FF"/>
                  </a:solidFill>
                  <a:latin typeface="+mn-lt"/>
                  <a:ea typeface="Verdana" panose="020B0604030504040204" pitchFamily="34" charset="0"/>
                </a:rPr>
                <a:t>Início</a:t>
              </a:r>
              <a:r>
                <a:rPr lang="en-US" sz="2800" dirty="0">
                  <a:solidFill>
                    <a:srgbClr val="0000FF"/>
                  </a:solidFill>
                  <a:latin typeface="+mn-lt"/>
                  <a:ea typeface="Verdana" panose="020B0604030504040204" pitchFamily="34" charset="0"/>
                </a:rPr>
                <a:t> </a:t>
              </a:r>
              <a:r>
                <a:rPr lang="en-US" sz="2800" dirty="0" err="1">
                  <a:solidFill>
                    <a:srgbClr val="0000FF"/>
                  </a:solidFill>
                  <a:latin typeface="+mn-lt"/>
                  <a:ea typeface="Verdana" panose="020B0604030504040204" pitchFamily="34" charset="0"/>
                </a:rPr>
                <a:t>Mais</a:t>
              </a:r>
              <a:r>
                <a:rPr lang="en-US" sz="2800" dirty="0">
                  <a:solidFill>
                    <a:srgbClr val="0000FF"/>
                  </a:solidFill>
                  <a:latin typeface="+mn-lt"/>
                  <a:ea typeface="Verdana" panose="020B0604030504040204" pitchFamily="34" charset="0"/>
                </a:rPr>
                <a:t> Tarde</a:t>
              </a:r>
            </a:p>
          </p:txBody>
        </p:sp>
        <p:sp>
          <p:nvSpPr>
            <p:cNvPr id="29" name="Rectangle 28">
              <a:extLst>
                <a:ext uri="{FF2B5EF4-FFF2-40B4-BE49-F238E27FC236}">
                  <a16:creationId xmlns:a16="http://schemas.microsoft.com/office/drawing/2014/main" id="{1A2323BB-0981-4DA6-91F1-0F204A258369}"/>
                </a:ext>
              </a:extLst>
            </p:cNvPr>
            <p:cNvSpPr>
              <a:spLocks noChangeArrowheads="1"/>
            </p:cNvSpPr>
            <p:nvPr/>
          </p:nvSpPr>
          <p:spPr bwMode="auto">
            <a:xfrm>
              <a:off x="83" y="3821"/>
              <a:ext cx="1364"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FF0000"/>
                  </a:solidFill>
                  <a:latin typeface="+mn-lt"/>
                  <a:ea typeface="Verdana" panose="020B0604030504040204" pitchFamily="34" charset="0"/>
                </a:rPr>
                <a:t>TMC = </a:t>
              </a:r>
              <a:r>
                <a:rPr lang="en-US" sz="2800" dirty="0" err="1">
                  <a:solidFill>
                    <a:srgbClr val="FF0000"/>
                  </a:solidFill>
                  <a:latin typeface="+mn-lt"/>
                  <a:ea typeface="Verdana" panose="020B0604030504040204" pitchFamily="34" charset="0"/>
                </a:rPr>
                <a:t>Término</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Mais</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Cedo</a:t>
              </a:r>
              <a:endParaRPr lang="en-US" sz="2800" dirty="0">
                <a:solidFill>
                  <a:srgbClr val="FF0000"/>
                </a:solidFill>
                <a:latin typeface="+mn-lt"/>
                <a:ea typeface="Verdana" panose="020B0604030504040204" pitchFamily="34" charset="0"/>
              </a:endParaRPr>
            </a:p>
          </p:txBody>
        </p:sp>
        <p:sp>
          <p:nvSpPr>
            <p:cNvPr id="30" name="Rectangle 29">
              <a:extLst>
                <a:ext uri="{FF2B5EF4-FFF2-40B4-BE49-F238E27FC236}">
                  <a16:creationId xmlns:a16="http://schemas.microsoft.com/office/drawing/2014/main" id="{BCD934BE-7650-4F6D-9F74-D59E86AB57EF}"/>
                </a:ext>
              </a:extLst>
            </p:cNvPr>
            <p:cNvSpPr>
              <a:spLocks noChangeArrowheads="1"/>
            </p:cNvSpPr>
            <p:nvPr/>
          </p:nvSpPr>
          <p:spPr bwMode="auto">
            <a:xfrm>
              <a:off x="83" y="3962"/>
              <a:ext cx="1379"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0000FF"/>
                  </a:solidFill>
                  <a:latin typeface="+mn-lt"/>
                  <a:ea typeface="Verdana" panose="020B0604030504040204" pitchFamily="34" charset="0"/>
                </a:rPr>
                <a:t>TMT=  </a:t>
              </a:r>
              <a:r>
                <a:rPr lang="en-US" sz="2800" dirty="0" err="1">
                  <a:solidFill>
                    <a:srgbClr val="0000FF"/>
                  </a:solidFill>
                  <a:latin typeface="+mn-lt"/>
                  <a:ea typeface="Verdana" panose="020B0604030504040204" pitchFamily="34" charset="0"/>
                </a:rPr>
                <a:t>Término</a:t>
              </a:r>
              <a:r>
                <a:rPr lang="en-US" sz="2800" dirty="0">
                  <a:solidFill>
                    <a:srgbClr val="0000FF"/>
                  </a:solidFill>
                  <a:latin typeface="+mn-lt"/>
                  <a:ea typeface="Verdana" panose="020B0604030504040204" pitchFamily="34" charset="0"/>
                </a:rPr>
                <a:t> </a:t>
              </a:r>
              <a:r>
                <a:rPr lang="en-US" sz="2800" dirty="0" err="1">
                  <a:solidFill>
                    <a:srgbClr val="0000FF"/>
                  </a:solidFill>
                  <a:latin typeface="+mn-lt"/>
                  <a:ea typeface="Verdana" panose="020B0604030504040204" pitchFamily="34" charset="0"/>
                </a:rPr>
                <a:t>Mais</a:t>
              </a:r>
              <a:r>
                <a:rPr lang="en-US" sz="2800" dirty="0">
                  <a:solidFill>
                    <a:srgbClr val="0000FF"/>
                  </a:solidFill>
                  <a:latin typeface="+mn-lt"/>
                  <a:ea typeface="Verdana" panose="020B0604030504040204" pitchFamily="34" charset="0"/>
                </a:rPr>
                <a:t> Tarde</a:t>
              </a:r>
            </a:p>
          </p:txBody>
        </p:sp>
        <p:sp>
          <p:nvSpPr>
            <p:cNvPr id="31" name="Rectangle 30">
              <a:extLst>
                <a:ext uri="{FF2B5EF4-FFF2-40B4-BE49-F238E27FC236}">
                  <a16:creationId xmlns:a16="http://schemas.microsoft.com/office/drawing/2014/main" id="{F3F934D6-902E-4B2B-8B8F-9030579F22CC}"/>
                </a:ext>
              </a:extLst>
            </p:cNvPr>
            <p:cNvSpPr>
              <a:spLocks noChangeArrowheads="1"/>
            </p:cNvSpPr>
            <p:nvPr/>
          </p:nvSpPr>
          <p:spPr bwMode="auto">
            <a:xfrm>
              <a:off x="83" y="4085"/>
              <a:ext cx="1452"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000000"/>
                  </a:solidFill>
                  <a:latin typeface="+mn-lt"/>
                  <a:ea typeface="Verdana" panose="020B0604030504040204" pitchFamily="34" charset="0"/>
                </a:rPr>
                <a:t>Dur =  </a:t>
              </a:r>
              <a:r>
                <a:rPr lang="en-US" sz="2800" dirty="0" err="1">
                  <a:solidFill>
                    <a:srgbClr val="000000"/>
                  </a:solidFill>
                  <a:latin typeface="+mn-lt"/>
                  <a:ea typeface="Verdana" panose="020B0604030504040204" pitchFamily="34" charset="0"/>
                </a:rPr>
                <a:t>Duração</a:t>
              </a:r>
              <a:r>
                <a:rPr lang="en-US" sz="2800" dirty="0">
                  <a:solidFill>
                    <a:srgbClr val="000000"/>
                  </a:solidFill>
                  <a:latin typeface="+mn-lt"/>
                  <a:ea typeface="Verdana" panose="020B0604030504040204" pitchFamily="34" charset="0"/>
                </a:rPr>
                <a:t> da </a:t>
              </a:r>
              <a:r>
                <a:rPr lang="en-US" sz="2800" dirty="0" err="1">
                  <a:solidFill>
                    <a:srgbClr val="000000"/>
                  </a:solidFill>
                  <a:latin typeface="+mn-lt"/>
                  <a:ea typeface="Verdana" panose="020B0604030504040204" pitchFamily="34" charset="0"/>
                </a:rPr>
                <a:t>Atividade</a:t>
              </a:r>
              <a:endParaRPr lang="en-US" sz="2800" dirty="0">
                <a:latin typeface="+mn-lt"/>
                <a:ea typeface="Verdana" panose="020B0604030504040204" pitchFamily="34" charset="0"/>
              </a:endParaRPr>
            </a:p>
          </p:txBody>
        </p:sp>
      </p:grpSp>
      <p:sp>
        <p:nvSpPr>
          <p:cNvPr id="4" name="Seta: para a Direita 3">
            <a:extLst>
              <a:ext uri="{FF2B5EF4-FFF2-40B4-BE49-F238E27FC236}">
                <a16:creationId xmlns:a16="http://schemas.microsoft.com/office/drawing/2014/main" id="{80859B2C-67E2-4D97-BE2A-22C3A75511E2}"/>
              </a:ext>
            </a:extLst>
          </p:cNvPr>
          <p:cNvSpPr/>
          <p:nvPr/>
        </p:nvSpPr>
        <p:spPr bwMode="auto">
          <a:xfrm>
            <a:off x="5638554" y="7255731"/>
            <a:ext cx="4668435" cy="123678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IMC + DUR = TMC</a:t>
            </a:r>
          </a:p>
        </p:txBody>
      </p:sp>
      <p:sp>
        <p:nvSpPr>
          <p:cNvPr id="5" name="Seta: para a Esquerda 4">
            <a:extLst>
              <a:ext uri="{FF2B5EF4-FFF2-40B4-BE49-F238E27FC236}">
                <a16:creationId xmlns:a16="http://schemas.microsoft.com/office/drawing/2014/main" id="{32DDFC88-3F70-43F3-9C15-EB80705B8EA9}"/>
              </a:ext>
            </a:extLst>
          </p:cNvPr>
          <p:cNvSpPr/>
          <p:nvPr/>
        </p:nvSpPr>
        <p:spPr bwMode="auto">
          <a:xfrm>
            <a:off x="7967075" y="8454402"/>
            <a:ext cx="4759197" cy="1167621"/>
          </a:xfrm>
          <a:prstGeom prst="lef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IMT = TMT – DUR </a:t>
            </a:r>
          </a:p>
        </p:txBody>
      </p:sp>
      <p:grpSp>
        <p:nvGrpSpPr>
          <p:cNvPr id="34" name="Agrupar 33">
            <a:extLst>
              <a:ext uri="{FF2B5EF4-FFF2-40B4-BE49-F238E27FC236}">
                <a16:creationId xmlns:a16="http://schemas.microsoft.com/office/drawing/2014/main" id="{64531CCF-C029-4347-AA40-BC17764CF08B}"/>
              </a:ext>
            </a:extLst>
          </p:cNvPr>
          <p:cNvGrpSpPr/>
          <p:nvPr/>
        </p:nvGrpSpPr>
        <p:grpSpPr>
          <a:xfrm>
            <a:off x="996407" y="7553111"/>
            <a:ext cx="3571920" cy="1802582"/>
            <a:chOff x="3009900" y="5181600"/>
            <a:chExt cx="2857880" cy="1447800"/>
          </a:xfrm>
        </p:grpSpPr>
        <p:sp>
          <p:nvSpPr>
            <p:cNvPr id="35" name="Seta: para a Direita 34">
              <a:extLst>
                <a:ext uri="{FF2B5EF4-FFF2-40B4-BE49-F238E27FC236}">
                  <a16:creationId xmlns:a16="http://schemas.microsoft.com/office/drawing/2014/main" id="{9C33198C-222F-4237-9FEA-5CC2FFB53A7E}"/>
                </a:ext>
              </a:extLst>
            </p:cNvPr>
            <p:cNvSpPr/>
            <p:nvPr/>
          </p:nvSpPr>
          <p:spPr>
            <a:xfrm>
              <a:off x="3009900" y="5288947"/>
              <a:ext cx="2210180" cy="619644"/>
            </a:xfrm>
            <a:prstGeom prst="rightArrow">
              <a:avLst/>
            </a:prstGeom>
            <a:noFill/>
            <a:ln w="28575">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4000" dirty="0">
                  <a:solidFill>
                    <a:schemeClr val="tx1"/>
                  </a:solidFill>
                  <a:ea typeface="Verdana" panose="020B0604030504040204" pitchFamily="34" charset="0"/>
                  <a:cs typeface="Arial" panose="020B0604020202020204" pitchFamily="34" charset="0"/>
                </a:rPr>
                <a:t>Cedo</a:t>
              </a:r>
            </a:p>
          </p:txBody>
        </p:sp>
        <p:sp>
          <p:nvSpPr>
            <p:cNvPr id="36" name="Seta: para a Esquerda 35">
              <a:extLst>
                <a:ext uri="{FF2B5EF4-FFF2-40B4-BE49-F238E27FC236}">
                  <a16:creationId xmlns:a16="http://schemas.microsoft.com/office/drawing/2014/main" id="{36C2858D-2928-4376-81BC-BA2CF7046F2B}"/>
                </a:ext>
              </a:extLst>
            </p:cNvPr>
            <p:cNvSpPr/>
            <p:nvPr/>
          </p:nvSpPr>
          <p:spPr>
            <a:xfrm>
              <a:off x="3657600" y="5995603"/>
              <a:ext cx="2210180" cy="630575"/>
            </a:xfrm>
            <a:prstGeom prst="leftArrow">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4000" dirty="0">
                  <a:solidFill>
                    <a:schemeClr val="tx1"/>
                  </a:solidFill>
                  <a:ea typeface="Verdana" panose="020B0604030504040204" pitchFamily="34" charset="0"/>
                  <a:cs typeface="Arial" panose="020B0604020202020204" pitchFamily="34" charset="0"/>
                </a:rPr>
                <a:t>Tarde</a:t>
              </a:r>
            </a:p>
          </p:txBody>
        </p:sp>
        <p:cxnSp>
          <p:nvCxnSpPr>
            <p:cNvPr id="37" name="Conector reto 36">
              <a:extLst>
                <a:ext uri="{FF2B5EF4-FFF2-40B4-BE49-F238E27FC236}">
                  <a16:creationId xmlns:a16="http://schemas.microsoft.com/office/drawing/2014/main" id="{E55C7FB7-3284-4977-81BF-A8F84145DBC7}"/>
                </a:ext>
              </a:extLst>
            </p:cNvPr>
            <p:cNvCxnSpPr/>
            <p:nvPr/>
          </p:nvCxnSpPr>
          <p:spPr>
            <a:xfrm>
              <a:off x="3009900" y="5181600"/>
              <a:ext cx="0" cy="14478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8" name="Conector reto 37">
              <a:extLst>
                <a:ext uri="{FF2B5EF4-FFF2-40B4-BE49-F238E27FC236}">
                  <a16:creationId xmlns:a16="http://schemas.microsoft.com/office/drawing/2014/main" id="{9E678783-E61F-46F6-B7FB-B59598336B89}"/>
                </a:ext>
              </a:extLst>
            </p:cNvPr>
            <p:cNvCxnSpPr/>
            <p:nvPr/>
          </p:nvCxnSpPr>
          <p:spPr>
            <a:xfrm>
              <a:off x="5867400" y="5181600"/>
              <a:ext cx="0" cy="14478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 name="Agrupar 20">
            <a:extLst>
              <a:ext uri="{FF2B5EF4-FFF2-40B4-BE49-F238E27FC236}">
                <a16:creationId xmlns:a16="http://schemas.microsoft.com/office/drawing/2014/main" id="{F7F30248-BF4D-4EF4-96FC-C7A33D88B5A0}"/>
              </a:ext>
            </a:extLst>
          </p:cNvPr>
          <p:cNvGrpSpPr/>
          <p:nvPr/>
        </p:nvGrpSpPr>
        <p:grpSpPr>
          <a:xfrm>
            <a:off x="8362787" y="3100326"/>
            <a:ext cx="4363485" cy="2395917"/>
            <a:chOff x="228600" y="2919166"/>
            <a:chExt cx="2306998" cy="1371600"/>
          </a:xfrm>
        </p:grpSpPr>
        <p:sp>
          <p:nvSpPr>
            <p:cNvPr id="22" name="Retângulo 21">
              <a:extLst>
                <a:ext uri="{FF2B5EF4-FFF2-40B4-BE49-F238E27FC236}">
                  <a16:creationId xmlns:a16="http://schemas.microsoft.com/office/drawing/2014/main" id="{39485EC2-AE76-448A-90EA-A1C8F2D56DB7}"/>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23" name="Conector reto 22">
              <a:extLst>
                <a:ext uri="{FF2B5EF4-FFF2-40B4-BE49-F238E27FC236}">
                  <a16:creationId xmlns:a16="http://schemas.microsoft.com/office/drawing/2014/main" id="{2265FE3C-D0BB-416F-B8C1-ACB02E2200F6}"/>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2" name="Conector reto 31">
              <a:extLst>
                <a:ext uri="{FF2B5EF4-FFF2-40B4-BE49-F238E27FC236}">
                  <a16:creationId xmlns:a16="http://schemas.microsoft.com/office/drawing/2014/main" id="{6E7674F4-E31D-4DF2-B640-A59C83DCF83F}"/>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33" name="Conector reto 32">
              <a:extLst>
                <a:ext uri="{FF2B5EF4-FFF2-40B4-BE49-F238E27FC236}">
                  <a16:creationId xmlns:a16="http://schemas.microsoft.com/office/drawing/2014/main" id="{99E50EEC-DD07-49A5-A88D-AAF663342647}"/>
                </a:ext>
              </a:extLst>
            </p:cNvPr>
            <p:cNvCxnSpPr>
              <a:cxnSpLocks/>
              <a:stCxn id="22"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Conector reto 38">
              <a:extLst>
                <a:ext uri="{FF2B5EF4-FFF2-40B4-BE49-F238E27FC236}">
                  <a16:creationId xmlns:a16="http://schemas.microsoft.com/office/drawing/2014/main" id="{B1335B22-3DA1-4C6B-9C09-DD9B63A3E138}"/>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40" name="CaixaDeTexto 39">
              <a:extLst>
                <a:ext uri="{FF2B5EF4-FFF2-40B4-BE49-F238E27FC236}">
                  <a16:creationId xmlns:a16="http://schemas.microsoft.com/office/drawing/2014/main" id="{0B809C05-9F13-4D0A-8077-1CDBB3B41232}"/>
                </a:ext>
              </a:extLst>
            </p:cNvPr>
            <p:cNvSpPr txBox="1"/>
            <p:nvPr/>
          </p:nvSpPr>
          <p:spPr>
            <a:xfrm>
              <a:off x="249597" y="2968104"/>
              <a:ext cx="1070441" cy="264291"/>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cs typeface="Arial" panose="020B0604020202020204" pitchFamily="34" charset="0"/>
                </a:rPr>
                <a:t>IMC= </a:t>
              </a:r>
            </a:p>
          </p:txBody>
        </p:sp>
        <p:sp>
          <p:nvSpPr>
            <p:cNvPr id="41" name="CaixaDeTexto 40">
              <a:extLst>
                <a:ext uri="{FF2B5EF4-FFF2-40B4-BE49-F238E27FC236}">
                  <a16:creationId xmlns:a16="http://schemas.microsoft.com/office/drawing/2014/main" id="{A9C781A4-0132-4036-8C53-BFEB50E8468A}"/>
                </a:ext>
              </a:extLst>
            </p:cNvPr>
            <p:cNvSpPr txBox="1"/>
            <p:nvPr/>
          </p:nvSpPr>
          <p:spPr>
            <a:xfrm>
              <a:off x="1392597" y="2971799"/>
              <a:ext cx="1105668" cy="264291"/>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cs typeface="Arial" panose="020B0604020202020204" pitchFamily="34" charset="0"/>
                </a:rPr>
                <a:t>TMC=</a:t>
              </a:r>
            </a:p>
          </p:txBody>
        </p:sp>
        <p:sp>
          <p:nvSpPr>
            <p:cNvPr id="42" name="CaixaDeTexto 41">
              <a:extLst>
                <a:ext uri="{FF2B5EF4-FFF2-40B4-BE49-F238E27FC236}">
                  <a16:creationId xmlns:a16="http://schemas.microsoft.com/office/drawing/2014/main" id="{D793D4C7-B264-428A-B825-D1C16399B008}"/>
                </a:ext>
              </a:extLst>
            </p:cNvPr>
            <p:cNvSpPr txBox="1"/>
            <p:nvPr/>
          </p:nvSpPr>
          <p:spPr>
            <a:xfrm>
              <a:off x="249598" y="3429000"/>
              <a:ext cx="2286000" cy="264291"/>
            </a:xfrm>
            <a:prstGeom prst="rect">
              <a:avLst/>
            </a:prstGeom>
            <a:noFill/>
          </p:spPr>
          <p:txBody>
            <a:bodyPr wrap="square" rtlCol="0">
              <a:spAutoFit/>
            </a:bodyPr>
            <a:lstStyle/>
            <a:p>
              <a:r>
                <a:rPr lang="pt-BR" sz="2400" dirty="0">
                  <a:latin typeface="+mn-lt"/>
                  <a:ea typeface="Verdana" panose="020B0604030504040204" pitchFamily="34" charset="0"/>
                  <a:cs typeface="Arial" panose="020B0604020202020204" pitchFamily="34" charset="0"/>
                </a:rPr>
                <a:t>Nome        	   Duração</a:t>
              </a:r>
            </a:p>
          </p:txBody>
        </p:sp>
        <p:sp>
          <p:nvSpPr>
            <p:cNvPr id="43" name="CaixaDeTexto 42">
              <a:extLst>
                <a:ext uri="{FF2B5EF4-FFF2-40B4-BE49-F238E27FC236}">
                  <a16:creationId xmlns:a16="http://schemas.microsoft.com/office/drawing/2014/main" id="{B6B55329-19A9-4018-BB65-3D1CF7830EDB}"/>
                </a:ext>
              </a:extLst>
            </p:cNvPr>
            <p:cNvSpPr txBox="1"/>
            <p:nvPr/>
          </p:nvSpPr>
          <p:spPr>
            <a:xfrm>
              <a:off x="228600" y="3910900"/>
              <a:ext cx="1005840" cy="264291"/>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cs typeface="Arial" panose="020B0604020202020204" pitchFamily="34" charset="0"/>
                </a:rPr>
                <a:t>IMT=</a:t>
              </a:r>
            </a:p>
          </p:txBody>
        </p:sp>
        <p:sp>
          <p:nvSpPr>
            <p:cNvPr id="44" name="CaixaDeTexto 43">
              <a:extLst>
                <a:ext uri="{FF2B5EF4-FFF2-40B4-BE49-F238E27FC236}">
                  <a16:creationId xmlns:a16="http://schemas.microsoft.com/office/drawing/2014/main" id="{D87FC8EC-FEB1-4AED-AFBD-36EBBE7C4756}"/>
                </a:ext>
              </a:extLst>
            </p:cNvPr>
            <p:cNvSpPr txBox="1"/>
            <p:nvPr/>
          </p:nvSpPr>
          <p:spPr>
            <a:xfrm>
              <a:off x="1429435" y="3914596"/>
              <a:ext cx="1062486" cy="264291"/>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cs typeface="Arial" panose="020B0604020202020204" pitchFamily="34" charset="0"/>
                </a:rPr>
                <a:t>TMT=</a:t>
              </a:r>
            </a:p>
          </p:txBody>
        </p:sp>
      </p:grpSp>
      <p:sp>
        <p:nvSpPr>
          <p:cNvPr id="45" name="Título 1">
            <a:extLst>
              <a:ext uri="{FF2B5EF4-FFF2-40B4-BE49-F238E27FC236}">
                <a16:creationId xmlns:a16="http://schemas.microsoft.com/office/drawing/2014/main" id="{402FE6F8-7120-4B79-B508-BA60615A6C89}"/>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73062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ext uri="{D42A27DB-BD31-4B8C-83A1-F6EECF244321}">
                <p14:modId xmlns:p14="http://schemas.microsoft.com/office/powerpoint/2010/main" val="553266743"/>
              </p:ext>
            </p:extLst>
          </p:nvPr>
        </p:nvGraphicFramePr>
        <p:xfrm>
          <a:off x="377280" y="4387416"/>
          <a:ext cx="12961440" cy="251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1863712734"/>
              </p:ext>
            </p:extLst>
          </p:nvPr>
        </p:nvGraphicFramePr>
        <p:xfrm>
          <a:off x="123174" y="1344918"/>
          <a:ext cx="13539582" cy="33147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a 7"/>
          <p:cNvGraphicFramePr/>
          <p:nvPr>
            <p:extLst>
              <p:ext uri="{D42A27DB-BD31-4B8C-83A1-F6EECF244321}">
                <p14:modId xmlns:p14="http://schemas.microsoft.com/office/powerpoint/2010/main" val="876579553"/>
              </p:ext>
            </p:extLst>
          </p:nvPr>
        </p:nvGraphicFramePr>
        <p:xfrm>
          <a:off x="53244" y="6515202"/>
          <a:ext cx="13550799" cy="33147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Seta: para a Direita 8">
            <a:extLst>
              <a:ext uri="{FF2B5EF4-FFF2-40B4-BE49-F238E27FC236}">
                <a16:creationId xmlns:a16="http://schemas.microsoft.com/office/drawing/2014/main" id="{EC9F7E19-82D0-49A3-9101-D8C9497F7A37}"/>
              </a:ext>
            </a:extLst>
          </p:cNvPr>
          <p:cNvSpPr/>
          <p:nvPr/>
        </p:nvSpPr>
        <p:spPr>
          <a:xfrm>
            <a:off x="5067716" y="1239665"/>
            <a:ext cx="2762393" cy="771488"/>
          </a:xfrm>
          <a:prstGeom prst="rightArrow">
            <a:avLst/>
          </a:prstGeom>
          <a:noFill/>
          <a:ln w="28575">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3600" dirty="0">
                <a:solidFill>
                  <a:schemeClr val="tx1"/>
                </a:solidFill>
                <a:ea typeface="Verdana" panose="020B0604030504040204" pitchFamily="34" charset="0"/>
                <a:cs typeface="Arial" panose="020B0604020202020204" pitchFamily="34" charset="0"/>
              </a:rPr>
              <a:t>Cedo</a:t>
            </a:r>
          </a:p>
        </p:txBody>
      </p:sp>
      <p:sp>
        <p:nvSpPr>
          <p:cNvPr id="10" name="Seta: para a Esquerda 9">
            <a:extLst>
              <a:ext uri="{FF2B5EF4-FFF2-40B4-BE49-F238E27FC236}">
                <a16:creationId xmlns:a16="http://schemas.microsoft.com/office/drawing/2014/main" id="{4094DA6E-0B70-4E46-B4DF-EB020A282CAD}"/>
              </a:ext>
            </a:extLst>
          </p:cNvPr>
          <p:cNvSpPr/>
          <p:nvPr/>
        </p:nvSpPr>
        <p:spPr>
          <a:xfrm>
            <a:off x="5237821" y="9139944"/>
            <a:ext cx="2762393" cy="785097"/>
          </a:xfrm>
          <a:prstGeom prst="leftArrow">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3600" dirty="0">
                <a:solidFill>
                  <a:schemeClr val="tx1"/>
                </a:solidFill>
                <a:ea typeface="Verdana" panose="020B0604030504040204" pitchFamily="34" charset="0"/>
                <a:cs typeface="Arial" panose="020B0604020202020204" pitchFamily="34" charset="0"/>
              </a:rPr>
              <a:t>Tarde</a:t>
            </a:r>
          </a:p>
        </p:txBody>
      </p:sp>
      <p:sp>
        <p:nvSpPr>
          <p:cNvPr id="11" name="Título 1">
            <a:extLst>
              <a:ext uri="{FF2B5EF4-FFF2-40B4-BE49-F238E27FC236}">
                <a16:creationId xmlns:a16="http://schemas.microsoft.com/office/drawing/2014/main" id="{B5691D2E-C684-4FF1-856B-B0427F61FC13}"/>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326092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sz="quarter" idx="10"/>
          </p:nvPr>
        </p:nvSpPr>
        <p:spPr>
          <a:xfrm>
            <a:off x="53245" y="1147056"/>
            <a:ext cx="13538117" cy="7668852"/>
          </a:xfrm>
          <a:prstGeom prst="rect">
            <a:avLst/>
          </a:prstGeom>
        </p:spPr>
        <p:txBody>
          <a:bodyPr/>
          <a:lstStyle/>
          <a:p>
            <a:r>
              <a:rPr lang="pt-BR" sz="3600" dirty="0">
                <a:solidFill>
                  <a:srgbClr val="000066"/>
                </a:solidFill>
                <a:latin typeface="+mn-lt"/>
                <a:cs typeface="Arial" panose="020B0604020202020204" pitchFamily="34" charset="0"/>
              </a:rPr>
              <a:t>Determinação das Folgas:</a:t>
            </a:r>
          </a:p>
          <a:p>
            <a:pPr marL="812007" lvl="1" indent="-485775" defTabSz="1478757"/>
            <a:r>
              <a:rPr lang="pt-BR" sz="3200" b="1" dirty="0">
                <a:solidFill>
                  <a:srgbClr val="000066"/>
                </a:solidFill>
                <a:latin typeface="+mn-lt"/>
                <a:cs typeface="Arial" panose="020B0604020202020204" pitchFamily="34" charset="0"/>
              </a:rPr>
              <a:t>FT</a:t>
            </a:r>
            <a:r>
              <a:rPr lang="pt-BR" sz="3200" dirty="0">
                <a:solidFill>
                  <a:srgbClr val="000066"/>
                </a:solidFill>
                <a:latin typeface="+mn-lt"/>
                <a:cs typeface="Arial" panose="020B0604020202020204" pitchFamily="34" charset="0"/>
              </a:rPr>
              <a:t> = </a:t>
            </a:r>
            <a:r>
              <a:rPr lang="pt-BR" sz="3200" b="1" dirty="0">
                <a:solidFill>
                  <a:srgbClr val="000066"/>
                </a:solidFill>
                <a:latin typeface="+mn-lt"/>
                <a:cs typeface="Arial" panose="020B0604020202020204" pitchFamily="34" charset="0"/>
              </a:rPr>
              <a:t>folga total</a:t>
            </a:r>
            <a:r>
              <a:rPr lang="pt-BR" sz="3200" dirty="0">
                <a:solidFill>
                  <a:srgbClr val="000066"/>
                </a:solidFill>
                <a:latin typeface="+mn-lt"/>
                <a:cs typeface="Arial" panose="020B0604020202020204" pitchFamily="34" charset="0"/>
              </a:rPr>
              <a:t> =</a:t>
            </a:r>
            <a:r>
              <a:rPr lang="pt-BR" sz="3200" b="1" i="1" dirty="0">
                <a:solidFill>
                  <a:srgbClr val="000066"/>
                </a:solidFill>
                <a:latin typeface="+mn-lt"/>
                <a:cs typeface="Arial" panose="020B0604020202020204" pitchFamily="34" charset="0"/>
              </a:rPr>
              <a:t>Total </a:t>
            </a:r>
            <a:r>
              <a:rPr lang="pt-BR" sz="3200" b="1" i="1" dirty="0" err="1">
                <a:solidFill>
                  <a:srgbClr val="000066"/>
                </a:solidFill>
                <a:latin typeface="+mn-lt"/>
                <a:cs typeface="Arial" panose="020B0604020202020204" pitchFamily="34" charset="0"/>
              </a:rPr>
              <a:t>Float</a:t>
            </a:r>
            <a:r>
              <a:rPr lang="pt-BR" sz="3200" b="1" i="1" dirty="0">
                <a:solidFill>
                  <a:srgbClr val="000066"/>
                </a:solidFill>
                <a:latin typeface="+mn-lt"/>
                <a:cs typeface="Arial" panose="020B0604020202020204" pitchFamily="34" charset="0"/>
              </a:rPr>
              <a:t>  (Slack</a:t>
            </a:r>
            <a:r>
              <a:rPr lang="pt-BR" sz="3200" b="1" dirty="0">
                <a:solidFill>
                  <a:srgbClr val="000066"/>
                </a:solidFill>
                <a:latin typeface="+mn-lt"/>
                <a:cs typeface="Arial" panose="020B0604020202020204" pitchFamily="34" charset="0"/>
              </a:rPr>
              <a:t>)</a:t>
            </a:r>
            <a:r>
              <a:rPr lang="pt-BR" sz="3200" dirty="0">
                <a:solidFill>
                  <a:srgbClr val="000066"/>
                </a:solidFill>
                <a:latin typeface="+mn-lt"/>
                <a:cs typeface="Arial" panose="020B0604020202020204" pitchFamily="34" charset="0"/>
              </a:rPr>
              <a:t> </a:t>
            </a:r>
          </a:p>
          <a:p>
            <a:pPr marL="812007" lvl="2" indent="-485775" defTabSz="1478757"/>
            <a:r>
              <a:rPr lang="pt-BR" sz="2400" dirty="0">
                <a:solidFill>
                  <a:srgbClr val="000066"/>
                </a:solidFill>
                <a:latin typeface="+mn-lt"/>
                <a:cs typeface="Arial" panose="020B0604020202020204" pitchFamily="34" charset="0"/>
              </a:rPr>
              <a:t>indica o intervalo de tempo que uma atividade pode atrasar sem atrasar o projeto, ou seja, ela é calculada usando os dados da própria atividade (</a:t>
            </a:r>
            <a:r>
              <a:rPr lang="pt-BR" sz="2400" dirty="0" err="1">
                <a:solidFill>
                  <a:srgbClr val="000066"/>
                </a:solidFill>
                <a:latin typeface="+mn-lt"/>
                <a:cs typeface="Arial" panose="020B0604020202020204" pitchFamily="34" charset="0"/>
              </a:rPr>
              <a:t>TMT</a:t>
            </a:r>
            <a:r>
              <a:rPr lang="pt-BR" sz="2400" baseline="-25000" dirty="0" err="1">
                <a:solidFill>
                  <a:srgbClr val="000066"/>
                </a:solidFill>
                <a:latin typeface="+mn-lt"/>
                <a:cs typeface="Arial" panose="020B0604020202020204" pitchFamily="34" charset="0"/>
              </a:rPr>
              <a:t>i</a:t>
            </a:r>
            <a:r>
              <a:rPr lang="pt-BR" sz="2400" dirty="0">
                <a:solidFill>
                  <a:srgbClr val="000066"/>
                </a:solidFill>
                <a:latin typeface="+mn-lt"/>
                <a:cs typeface="Arial" panose="020B0604020202020204" pitchFamily="34" charset="0"/>
              </a:rPr>
              <a:t> e </a:t>
            </a:r>
            <a:r>
              <a:rPr lang="pt-BR" sz="2400" dirty="0" err="1">
                <a:solidFill>
                  <a:srgbClr val="000066"/>
                </a:solidFill>
                <a:latin typeface="+mn-lt"/>
                <a:cs typeface="Arial" panose="020B0604020202020204" pitchFamily="34" charset="0"/>
              </a:rPr>
              <a:t>TMC</a:t>
            </a:r>
            <a:r>
              <a:rPr lang="pt-BR" sz="2400" baseline="-25000" dirty="0" err="1">
                <a:solidFill>
                  <a:srgbClr val="000066"/>
                </a:solidFill>
                <a:latin typeface="+mn-lt"/>
                <a:cs typeface="Arial" panose="020B0604020202020204" pitchFamily="34" charset="0"/>
              </a:rPr>
              <a:t>i</a:t>
            </a:r>
            <a:r>
              <a:rPr lang="pt-BR" sz="2400" dirty="0">
                <a:solidFill>
                  <a:srgbClr val="000066"/>
                </a:solidFill>
                <a:latin typeface="+mn-lt"/>
                <a:cs typeface="Arial" panose="020B0604020202020204" pitchFamily="34" charset="0"/>
              </a:rPr>
              <a:t>)</a:t>
            </a:r>
          </a:p>
          <a:p>
            <a:pPr marL="812007" lvl="1" indent="-485775" defTabSz="1478757"/>
            <a:r>
              <a:rPr lang="pt-BR" sz="3200" b="1" dirty="0">
                <a:solidFill>
                  <a:srgbClr val="000066"/>
                </a:solidFill>
                <a:latin typeface="+mn-lt"/>
                <a:cs typeface="Arial" panose="020B0604020202020204" pitchFamily="34" charset="0"/>
              </a:rPr>
              <a:t>FL</a:t>
            </a:r>
            <a:r>
              <a:rPr lang="pt-BR" sz="3200" dirty="0">
                <a:solidFill>
                  <a:srgbClr val="000066"/>
                </a:solidFill>
                <a:latin typeface="+mn-lt"/>
                <a:cs typeface="Arial" panose="020B0604020202020204" pitchFamily="34" charset="0"/>
              </a:rPr>
              <a:t> = </a:t>
            </a:r>
            <a:r>
              <a:rPr lang="pt-BR" sz="3200" b="1" dirty="0">
                <a:solidFill>
                  <a:srgbClr val="000066"/>
                </a:solidFill>
                <a:latin typeface="+mn-lt"/>
                <a:cs typeface="Arial" panose="020B0604020202020204" pitchFamily="34" charset="0"/>
              </a:rPr>
              <a:t>folga livre = </a:t>
            </a:r>
            <a:r>
              <a:rPr lang="pt-BR" sz="3200" b="1" i="1" dirty="0" err="1">
                <a:solidFill>
                  <a:srgbClr val="000066"/>
                </a:solidFill>
                <a:latin typeface="+mn-lt"/>
                <a:cs typeface="Arial" panose="020B0604020202020204" pitchFamily="34" charset="0"/>
              </a:rPr>
              <a:t>Free</a:t>
            </a:r>
            <a:r>
              <a:rPr lang="pt-BR" sz="3200" b="1" i="1" dirty="0">
                <a:solidFill>
                  <a:srgbClr val="000066"/>
                </a:solidFill>
                <a:latin typeface="+mn-lt"/>
                <a:cs typeface="Arial" panose="020B0604020202020204" pitchFamily="34" charset="0"/>
              </a:rPr>
              <a:t> </a:t>
            </a:r>
            <a:r>
              <a:rPr lang="pt-BR" sz="3200" b="1" i="1" dirty="0" err="1">
                <a:solidFill>
                  <a:srgbClr val="000066"/>
                </a:solidFill>
                <a:latin typeface="+mn-lt"/>
                <a:cs typeface="Arial" panose="020B0604020202020204" pitchFamily="34" charset="0"/>
              </a:rPr>
              <a:t>Float</a:t>
            </a:r>
            <a:r>
              <a:rPr lang="pt-BR" sz="3200" b="1" i="1" dirty="0">
                <a:solidFill>
                  <a:srgbClr val="000066"/>
                </a:solidFill>
                <a:latin typeface="+mn-lt"/>
                <a:cs typeface="Arial" panose="020B0604020202020204" pitchFamily="34" charset="0"/>
              </a:rPr>
              <a:t> (Slack</a:t>
            </a:r>
            <a:r>
              <a:rPr lang="pt-BR" sz="3200" b="1" dirty="0">
                <a:solidFill>
                  <a:srgbClr val="000066"/>
                </a:solidFill>
                <a:latin typeface="+mn-lt"/>
                <a:cs typeface="Arial" panose="020B0604020202020204" pitchFamily="34" charset="0"/>
              </a:rPr>
              <a:t>)</a:t>
            </a:r>
          </a:p>
          <a:p>
            <a:pPr marL="812007" lvl="2" indent="-485775" defTabSz="1478757"/>
            <a:r>
              <a:rPr lang="pt-BR" sz="2400" dirty="0">
                <a:solidFill>
                  <a:srgbClr val="000066"/>
                </a:solidFill>
                <a:latin typeface="+mn-lt"/>
                <a:cs typeface="Arial" panose="020B0604020202020204" pitchFamily="34" charset="0"/>
              </a:rPr>
              <a:t>indica o tempo que uma atividade pode atrasar sem atrasar nenhuma de suas atividades sucessoras, ou seja, ela é calculada usando os dados da atividade e da sua sucessora</a:t>
            </a:r>
          </a:p>
        </p:txBody>
      </p:sp>
      <p:sp>
        <p:nvSpPr>
          <p:cNvPr id="32" name="Text Box 75">
            <a:extLst>
              <a:ext uri="{FF2B5EF4-FFF2-40B4-BE49-F238E27FC236}">
                <a16:creationId xmlns:a16="http://schemas.microsoft.com/office/drawing/2014/main" id="{1132B5BD-5CF4-4748-AB8E-5B7B0F714B1F}"/>
              </a:ext>
            </a:extLst>
          </p:cNvPr>
          <p:cNvSpPr txBox="1">
            <a:spLocks noChangeArrowheads="1"/>
          </p:cNvSpPr>
          <p:nvPr/>
        </p:nvSpPr>
        <p:spPr bwMode="auto">
          <a:xfrm>
            <a:off x="7770782" y="3199285"/>
            <a:ext cx="3169136" cy="565539"/>
          </a:xfrm>
          <a:prstGeom prst="rect">
            <a:avLst/>
          </a:prstGeom>
          <a:noFill/>
          <a:ln w="28575" algn="ctr">
            <a:solidFill>
              <a:srgbClr val="0000FF"/>
            </a:solidFill>
            <a:miter lim="800000"/>
            <a:headEnd/>
            <a:tailEnd/>
          </a:ln>
          <a:effectLst/>
        </p:spPr>
        <p:txBody>
          <a:bodyPr wrap="none" lIns="135731" tIns="66675" rIns="135731" bIns="66675">
            <a:spAutoFit/>
          </a:bodyPr>
          <a:lstStyle/>
          <a:p>
            <a:pPr defTabSz="1143000" eaLnBrk="0" hangingPunct="0">
              <a:defRPr/>
            </a:pPr>
            <a:r>
              <a:rPr lang="pt-BR" sz="2800" dirty="0">
                <a:solidFill>
                  <a:srgbClr val="0000FF"/>
                </a:solidFill>
                <a:effectLst>
                  <a:outerShdw blurRad="38100" dist="38100" dir="2700000" algn="tl">
                    <a:srgbClr val="C0C0C0"/>
                  </a:outerShdw>
                </a:effectLst>
                <a:latin typeface="+mn-lt"/>
                <a:ea typeface="Verdana" panose="020B0604030504040204" pitchFamily="34" charset="0"/>
              </a:rPr>
              <a:t>FL= IMC (</a:t>
            </a:r>
            <a:r>
              <a:rPr lang="pt-BR" sz="2800" dirty="0" err="1">
                <a:solidFill>
                  <a:srgbClr val="0000FF"/>
                </a:solidFill>
                <a:effectLst>
                  <a:outerShdw blurRad="38100" dist="38100" dir="2700000" algn="tl">
                    <a:srgbClr val="C0C0C0"/>
                  </a:outerShdw>
                </a:effectLst>
                <a:latin typeface="+mn-lt"/>
                <a:ea typeface="Verdana" panose="020B0604030504040204" pitchFamily="34" charset="0"/>
              </a:rPr>
              <a:t>suc</a:t>
            </a:r>
            <a:r>
              <a:rPr lang="pt-BR" sz="2800" dirty="0">
                <a:solidFill>
                  <a:srgbClr val="0000FF"/>
                </a:solidFill>
                <a:effectLst>
                  <a:outerShdw blurRad="38100" dist="38100" dir="2700000" algn="tl">
                    <a:srgbClr val="C0C0C0"/>
                  </a:outerShdw>
                </a:effectLst>
                <a:latin typeface="+mn-lt"/>
                <a:ea typeface="Verdana" panose="020B0604030504040204" pitchFamily="34" charset="0"/>
              </a:rPr>
              <a:t>) - TMC</a:t>
            </a:r>
          </a:p>
        </p:txBody>
      </p:sp>
      <p:sp>
        <p:nvSpPr>
          <p:cNvPr id="33" name="Rectangle 71">
            <a:extLst>
              <a:ext uri="{FF2B5EF4-FFF2-40B4-BE49-F238E27FC236}">
                <a16:creationId xmlns:a16="http://schemas.microsoft.com/office/drawing/2014/main" id="{FEDB30AF-D2F5-40E1-BA95-F51692CD2580}"/>
              </a:ext>
            </a:extLst>
          </p:cNvPr>
          <p:cNvSpPr>
            <a:spLocks noChangeArrowheads="1"/>
          </p:cNvSpPr>
          <p:nvPr/>
        </p:nvSpPr>
        <p:spPr bwMode="auto">
          <a:xfrm>
            <a:off x="8245529" y="1795129"/>
            <a:ext cx="2643351" cy="565539"/>
          </a:xfrm>
          <a:prstGeom prst="rect">
            <a:avLst/>
          </a:prstGeom>
          <a:noFill/>
          <a:ln w="28575">
            <a:solidFill>
              <a:srgbClr val="FF0000"/>
            </a:solidFill>
            <a:miter lim="800000"/>
            <a:headEnd/>
            <a:tailEnd/>
          </a:ln>
          <a:effectLst/>
        </p:spPr>
        <p:txBody>
          <a:bodyPr wrap="none" lIns="135731" tIns="66675" rIns="135731" bIns="66675">
            <a:spAutoFit/>
          </a:bodyPr>
          <a:lstStyle/>
          <a:p>
            <a:pPr defTabSz="1143000" eaLnBrk="0" hangingPunct="0">
              <a:defRPr/>
            </a:pPr>
            <a:r>
              <a:rPr lang="en-US" sz="2800" dirty="0" err="1">
                <a:solidFill>
                  <a:srgbClr val="FF0000"/>
                </a:solidFill>
                <a:effectLst>
                  <a:outerShdw blurRad="38100" dist="38100" dir="2700000" algn="tl">
                    <a:srgbClr val="C0C0C0"/>
                  </a:outerShdw>
                </a:effectLst>
                <a:latin typeface="+mn-lt"/>
                <a:ea typeface="Verdana" panose="020B0604030504040204" pitchFamily="34" charset="0"/>
              </a:rPr>
              <a:t>FT</a:t>
            </a:r>
            <a:r>
              <a:rPr lang="en-US" sz="2800" baseline="-25000" dirty="0" err="1">
                <a:solidFill>
                  <a:srgbClr val="FF0000"/>
                </a:solidFill>
                <a:effectLst>
                  <a:outerShdw blurRad="38100" dist="38100" dir="2700000" algn="tl">
                    <a:srgbClr val="C0C0C0"/>
                  </a:outerShdw>
                </a:effectLst>
                <a:latin typeface="+mn-lt"/>
                <a:ea typeface="Verdana" panose="020B0604030504040204" pitchFamily="34" charset="0"/>
              </a:rPr>
              <a:t>i</a:t>
            </a:r>
            <a:r>
              <a:rPr lang="en-US" sz="2800" dirty="0">
                <a:solidFill>
                  <a:srgbClr val="FF0000"/>
                </a:solidFill>
                <a:effectLst>
                  <a:outerShdw blurRad="38100" dist="38100" dir="2700000" algn="tl">
                    <a:srgbClr val="C0C0C0"/>
                  </a:outerShdw>
                </a:effectLst>
                <a:latin typeface="+mn-lt"/>
                <a:ea typeface="Verdana" panose="020B0604030504040204" pitchFamily="34" charset="0"/>
              </a:rPr>
              <a:t>= </a:t>
            </a:r>
            <a:r>
              <a:rPr lang="en-US" sz="2800" dirty="0" err="1">
                <a:solidFill>
                  <a:srgbClr val="FF0000"/>
                </a:solidFill>
                <a:effectLst>
                  <a:outerShdw blurRad="38100" dist="38100" dir="2700000" algn="tl">
                    <a:srgbClr val="C0C0C0"/>
                  </a:outerShdw>
                </a:effectLst>
                <a:latin typeface="+mn-lt"/>
                <a:ea typeface="Verdana" panose="020B0604030504040204" pitchFamily="34" charset="0"/>
              </a:rPr>
              <a:t>TMT</a:t>
            </a:r>
            <a:r>
              <a:rPr lang="en-US" sz="2800" baseline="-25000" dirty="0" err="1">
                <a:solidFill>
                  <a:srgbClr val="FF0000"/>
                </a:solidFill>
                <a:effectLst>
                  <a:outerShdw blurRad="38100" dist="38100" dir="2700000" algn="tl">
                    <a:srgbClr val="C0C0C0"/>
                  </a:outerShdw>
                </a:effectLst>
                <a:latin typeface="+mn-lt"/>
                <a:ea typeface="Verdana" panose="020B0604030504040204" pitchFamily="34" charset="0"/>
              </a:rPr>
              <a:t>i</a:t>
            </a:r>
            <a:r>
              <a:rPr lang="en-US" sz="2800" dirty="0">
                <a:solidFill>
                  <a:srgbClr val="FF0000"/>
                </a:solidFill>
                <a:effectLst>
                  <a:outerShdw blurRad="38100" dist="38100" dir="2700000" algn="tl">
                    <a:srgbClr val="C0C0C0"/>
                  </a:outerShdw>
                </a:effectLst>
                <a:latin typeface="+mn-lt"/>
                <a:ea typeface="Verdana" panose="020B0604030504040204" pitchFamily="34" charset="0"/>
              </a:rPr>
              <a:t> - </a:t>
            </a:r>
            <a:r>
              <a:rPr lang="en-US" sz="2800" dirty="0" err="1">
                <a:solidFill>
                  <a:srgbClr val="FF0000"/>
                </a:solidFill>
                <a:effectLst>
                  <a:outerShdw blurRad="38100" dist="38100" dir="2700000" algn="tl">
                    <a:srgbClr val="C0C0C0"/>
                  </a:outerShdw>
                </a:effectLst>
                <a:latin typeface="+mn-lt"/>
                <a:ea typeface="Verdana" panose="020B0604030504040204" pitchFamily="34" charset="0"/>
              </a:rPr>
              <a:t>TMC</a:t>
            </a:r>
            <a:r>
              <a:rPr lang="en-US" sz="2800" baseline="-25000" dirty="0" err="1">
                <a:solidFill>
                  <a:srgbClr val="FF0000"/>
                </a:solidFill>
                <a:effectLst>
                  <a:outerShdw blurRad="38100" dist="38100" dir="2700000" algn="tl">
                    <a:srgbClr val="C0C0C0"/>
                  </a:outerShdw>
                </a:effectLst>
                <a:latin typeface="+mn-lt"/>
                <a:ea typeface="Verdana" panose="020B0604030504040204" pitchFamily="34" charset="0"/>
              </a:rPr>
              <a:t>i</a:t>
            </a:r>
            <a:endParaRPr lang="en-US" sz="2800" baseline="-25000" dirty="0">
              <a:solidFill>
                <a:srgbClr val="FF0000"/>
              </a:solidFill>
              <a:effectLst>
                <a:outerShdw blurRad="38100" dist="38100" dir="2700000" algn="tl">
                  <a:srgbClr val="C0C0C0"/>
                </a:outerShdw>
              </a:effectLst>
              <a:latin typeface="+mn-lt"/>
              <a:ea typeface="Verdana" panose="020B0604030504040204" pitchFamily="34" charset="0"/>
            </a:endParaRPr>
          </a:p>
        </p:txBody>
      </p:sp>
      <p:grpSp>
        <p:nvGrpSpPr>
          <p:cNvPr id="42" name="Agrupar 41">
            <a:extLst>
              <a:ext uri="{FF2B5EF4-FFF2-40B4-BE49-F238E27FC236}">
                <a16:creationId xmlns:a16="http://schemas.microsoft.com/office/drawing/2014/main" id="{AAC78B9A-A25C-49F0-A4E7-C25F84BBF490}"/>
              </a:ext>
            </a:extLst>
          </p:cNvPr>
          <p:cNvGrpSpPr/>
          <p:nvPr/>
        </p:nvGrpSpPr>
        <p:grpSpPr>
          <a:xfrm>
            <a:off x="5349755" y="5143501"/>
            <a:ext cx="3114447" cy="1793452"/>
            <a:chOff x="228600" y="2919166"/>
            <a:chExt cx="2306998" cy="1371600"/>
          </a:xfrm>
        </p:grpSpPr>
        <p:sp>
          <p:nvSpPr>
            <p:cNvPr id="43" name="Retângulo 42">
              <a:extLst>
                <a:ext uri="{FF2B5EF4-FFF2-40B4-BE49-F238E27FC236}">
                  <a16:creationId xmlns:a16="http://schemas.microsoft.com/office/drawing/2014/main" id="{FB871118-B10A-432F-845C-5D20EE0C4488}"/>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44" name="Conector reto 43">
              <a:extLst>
                <a:ext uri="{FF2B5EF4-FFF2-40B4-BE49-F238E27FC236}">
                  <a16:creationId xmlns:a16="http://schemas.microsoft.com/office/drawing/2014/main" id="{E18DF8F6-FE75-4614-982B-9D923A47050D}"/>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5" name="Conector reto 44">
              <a:extLst>
                <a:ext uri="{FF2B5EF4-FFF2-40B4-BE49-F238E27FC236}">
                  <a16:creationId xmlns:a16="http://schemas.microsoft.com/office/drawing/2014/main" id="{941E390A-A044-4E98-BD60-11888F3D4662}"/>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46" name="Conector reto 45">
              <a:extLst>
                <a:ext uri="{FF2B5EF4-FFF2-40B4-BE49-F238E27FC236}">
                  <a16:creationId xmlns:a16="http://schemas.microsoft.com/office/drawing/2014/main" id="{E2DA109F-ECAD-4753-A91E-BE317E59F6B1}"/>
                </a:ext>
              </a:extLst>
            </p:cNvPr>
            <p:cNvCxnSpPr>
              <a:cxnSpLocks/>
              <a:stCxn id="43"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Conector reto 46">
              <a:extLst>
                <a:ext uri="{FF2B5EF4-FFF2-40B4-BE49-F238E27FC236}">
                  <a16:creationId xmlns:a16="http://schemas.microsoft.com/office/drawing/2014/main" id="{097766CC-DB22-48B5-848F-2F78CD8D58DD}"/>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48" name="CaixaDeTexto 47">
              <a:extLst>
                <a:ext uri="{FF2B5EF4-FFF2-40B4-BE49-F238E27FC236}">
                  <a16:creationId xmlns:a16="http://schemas.microsoft.com/office/drawing/2014/main" id="{62CA20E8-26EF-40AD-A51A-1CBDAA4F062C}"/>
                </a:ext>
              </a:extLst>
            </p:cNvPr>
            <p:cNvSpPr txBox="1"/>
            <p:nvPr/>
          </p:nvSpPr>
          <p:spPr>
            <a:xfrm>
              <a:off x="249597" y="2968104"/>
              <a:ext cx="1070441"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IMC**=3</a:t>
              </a:r>
            </a:p>
          </p:txBody>
        </p:sp>
        <p:sp>
          <p:nvSpPr>
            <p:cNvPr id="49" name="CaixaDeTexto 48">
              <a:extLst>
                <a:ext uri="{FF2B5EF4-FFF2-40B4-BE49-F238E27FC236}">
                  <a16:creationId xmlns:a16="http://schemas.microsoft.com/office/drawing/2014/main" id="{1A1FB816-061F-42E5-A914-2D6D7ACFA9A1}"/>
                </a:ext>
              </a:extLst>
            </p:cNvPr>
            <p:cNvSpPr txBox="1"/>
            <p:nvPr/>
          </p:nvSpPr>
          <p:spPr>
            <a:xfrm>
              <a:off x="1392597" y="2971799"/>
              <a:ext cx="1105668"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TMC=6</a:t>
              </a:r>
            </a:p>
          </p:txBody>
        </p:sp>
        <p:sp>
          <p:nvSpPr>
            <p:cNvPr id="50" name="CaixaDeTexto 49">
              <a:extLst>
                <a:ext uri="{FF2B5EF4-FFF2-40B4-BE49-F238E27FC236}">
                  <a16:creationId xmlns:a16="http://schemas.microsoft.com/office/drawing/2014/main" id="{5132EC91-E0B2-4E18-B470-73C0EE77E153}"/>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B                     Dur.=4</a:t>
              </a:r>
            </a:p>
          </p:txBody>
        </p:sp>
        <p:sp>
          <p:nvSpPr>
            <p:cNvPr id="51" name="CaixaDeTexto 50">
              <a:extLst>
                <a:ext uri="{FF2B5EF4-FFF2-40B4-BE49-F238E27FC236}">
                  <a16:creationId xmlns:a16="http://schemas.microsoft.com/office/drawing/2014/main" id="{B57A971E-59A3-46A5-9592-1FDB4676B174}"/>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IMT=6</a:t>
              </a:r>
            </a:p>
          </p:txBody>
        </p:sp>
        <p:sp>
          <p:nvSpPr>
            <p:cNvPr id="52" name="CaixaDeTexto 51">
              <a:extLst>
                <a:ext uri="{FF2B5EF4-FFF2-40B4-BE49-F238E27FC236}">
                  <a16:creationId xmlns:a16="http://schemas.microsoft.com/office/drawing/2014/main" id="{5987FF97-7EFB-4751-BEA9-280FB9AF1F85}"/>
                </a:ext>
              </a:extLst>
            </p:cNvPr>
            <p:cNvSpPr txBox="1"/>
            <p:nvPr/>
          </p:nvSpPr>
          <p:spPr>
            <a:xfrm>
              <a:off x="1451863" y="3914596"/>
              <a:ext cx="1062486"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TMT=9</a:t>
              </a:r>
            </a:p>
          </p:txBody>
        </p:sp>
      </p:grpSp>
      <p:grpSp>
        <p:nvGrpSpPr>
          <p:cNvPr id="53" name="Agrupar 52">
            <a:extLst>
              <a:ext uri="{FF2B5EF4-FFF2-40B4-BE49-F238E27FC236}">
                <a16:creationId xmlns:a16="http://schemas.microsoft.com/office/drawing/2014/main" id="{C9754934-1E54-405F-9CDB-9FECA5C44DB8}"/>
              </a:ext>
            </a:extLst>
          </p:cNvPr>
          <p:cNvGrpSpPr/>
          <p:nvPr/>
        </p:nvGrpSpPr>
        <p:grpSpPr>
          <a:xfrm>
            <a:off x="1463783" y="6466432"/>
            <a:ext cx="3167385" cy="1793452"/>
            <a:chOff x="228600" y="2919166"/>
            <a:chExt cx="2346211" cy="1371600"/>
          </a:xfrm>
        </p:grpSpPr>
        <p:sp>
          <p:nvSpPr>
            <p:cNvPr id="54" name="Retângulo 53">
              <a:extLst>
                <a:ext uri="{FF2B5EF4-FFF2-40B4-BE49-F238E27FC236}">
                  <a16:creationId xmlns:a16="http://schemas.microsoft.com/office/drawing/2014/main" id="{EC09B555-018C-4DCB-8E41-6B6F867BA9B6}"/>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55" name="Conector reto 54">
              <a:extLst>
                <a:ext uri="{FF2B5EF4-FFF2-40B4-BE49-F238E27FC236}">
                  <a16:creationId xmlns:a16="http://schemas.microsoft.com/office/drawing/2014/main" id="{D051234A-A32F-440E-8906-0839D8FDE16D}"/>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6" name="Conector reto 55">
              <a:extLst>
                <a:ext uri="{FF2B5EF4-FFF2-40B4-BE49-F238E27FC236}">
                  <a16:creationId xmlns:a16="http://schemas.microsoft.com/office/drawing/2014/main" id="{A21FB6B9-BBDE-41F9-B33D-6E7E8EDE9BA7}"/>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57" name="Conector reto 56">
              <a:extLst>
                <a:ext uri="{FF2B5EF4-FFF2-40B4-BE49-F238E27FC236}">
                  <a16:creationId xmlns:a16="http://schemas.microsoft.com/office/drawing/2014/main" id="{C32AF076-4BF3-4E44-B7C3-AD00DF32E004}"/>
                </a:ext>
              </a:extLst>
            </p:cNvPr>
            <p:cNvCxnSpPr>
              <a:cxnSpLocks/>
              <a:stCxn id="54"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Conector reto 57">
              <a:extLst>
                <a:ext uri="{FF2B5EF4-FFF2-40B4-BE49-F238E27FC236}">
                  <a16:creationId xmlns:a16="http://schemas.microsoft.com/office/drawing/2014/main" id="{C35BCEF1-904E-404B-A0A8-46D205EFF445}"/>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9" name="CaixaDeTexto 58">
              <a:extLst>
                <a:ext uri="{FF2B5EF4-FFF2-40B4-BE49-F238E27FC236}">
                  <a16:creationId xmlns:a16="http://schemas.microsoft.com/office/drawing/2014/main" id="{979C8983-81DE-46E0-9399-1905B8C29714}"/>
                </a:ext>
              </a:extLst>
            </p:cNvPr>
            <p:cNvSpPr txBox="1"/>
            <p:nvPr/>
          </p:nvSpPr>
          <p:spPr>
            <a:xfrm>
              <a:off x="249598" y="2968104"/>
              <a:ext cx="1005840"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IMC*=1</a:t>
              </a:r>
            </a:p>
          </p:txBody>
        </p:sp>
        <p:sp>
          <p:nvSpPr>
            <p:cNvPr id="60" name="CaixaDeTexto 59">
              <a:extLst>
                <a:ext uri="{FF2B5EF4-FFF2-40B4-BE49-F238E27FC236}">
                  <a16:creationId xmlns:a16="http://schemas.microsoft.com/office/drawing/2014/main" id="{AEF9AEAB-5E46-4222-A077-C8FF9F80FCB7}"/>
                </a:ext>
              </a:extLst>
            </p:cNvPr>
            <p:cNvSpPr txBox="1"/>
            <p:nvPr/>
          </p:nvSpPr>
          <p:spPr>
            <a:xfrm>
              <a:off x="1392597" y="2971799"/>
              <a:ext cx="1026836"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TMC=2</a:t>
              </a:r>
            </a:p>
          </p:txBody>
        </p:sp>
        <p:sp>
          <p:nvSpPr>
            <p:cNvPr id="61" name="CaixaDeTexto 60">
              <a:extLst>
                <a:ext uri="{FF2B5EF4-FFF2-40B4-BE49-F238E27FC236}">
                  <a16:creationId xmlns:a16="http://schemas.microsoft.com/office/drawing/2014/main" id="{FE69177B-C0CE-41BD-BC29-28FE73ADB6F7}"/>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A                     Dur.=2</a:t>
              </a:r>
            </a:p>
          </p:txBody>
        </p:sp>
        <p:sp>
          <p:nvSpPr>
            <p:cNvPr id="62" name="CaixaDeTexto 61">
              <a:extLst>
                <a:ext uri="{FF2B5EF4-FFF2-40B4-BE49-F238E27FC236}">
                  <a16:creationId xmlns:a16="http://schemas.microsoft.com/office/drawing/2014/main" id="{FDE9D137-C1E9-4CF5-B6FA-CA4058453CFC}"/>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IMT=1</a:t>
              </a:r>
            </a:p>
          </p:txBody>
        </p:sp>
        <p:sp>
          <p:nvSpPr>
            <p:cNvPr id="63" name="CaixaDeTexto 62">
              <a:extLst>
                <a:ext uri="{FF2B5EF4-FFF2-40B4-BE49-F238E27FC236}">
                  <a16:creationId xmlns:a16="http://schemas.microsoft.com/office/drawing/2014/main" id="{26C38960-6212-4490-B474-D4662994BD9F}"/>
                </a:ext>
              </a:extLst>
            </p:cNvPr>
            <p:cNvSpPr txBox="1"/>
            <p:nvPr/>
          </p:nvSpPr>
          <p:spPr>
            <a:xfrm>
              <a:off x="1451863" y="3914596"/>
              <a:ext cx="1122948"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TMT=2</a:t>
              </a:r>
            </a:p>
          </p:txBody>
        </p:sp>
      </p:grpSp>
      <p:grpSp>
        <p:nvGrpSpPr>
          <p:cNvPr id="64" name="Agrupar 63">
            <a:extLst>
              <a:ext uri="{FF2B5EF4-FFF2-40B4-BE49-F238E27FC236}">
                <a16:creationId xmlns:a16="http://schemas.microsoft.com/office/drawing/2014/main" id="{6AC1ADDF-627B-4304-9743-941A89184ABC}"/>
              </a:ext>
            </a:extLst>
          </p:cNvPr>
          <p:cNvGrpSpPr/>
          <p:nvPr/>
        </p:nvGrpSpPr>
        <p:grpSpPr>
          <a:xfrm>
            <a:off x="9266535" y="6481822"/>
            <a:ext cx="3271266" cy="1793452"/>
            <a:chOff x="228600" y="2919166"/>
            <a:chExt cx="2423161" cy="1371600"/>
          </a:xfrm>
        </p:grpSpPr>
        <p:sp>
          <p:nvSpPr>
            <p:cNvPr id="65" name="Retângulo 64">
              <a:extLst>
                <a:ext uri="{FF2B5EF4-FFF2-40B4-BE49-F238E27FC236}">
                  <a16:creationId xmlns:a16="http://schemas.microsoft.com/office/drawing/2014/main" id="{0D9E6013-0E9D-4353-9324-88A726B87232}"/>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66" name="Conector reto 65">
              <a:extLst>
                <a:ext uri="{FF2B5EF4-FFF2-40B4-BE49-F238E27FC236}">
                  <a16:creationId xmlns:a16="http://schemas.microsoft.com/office/drawing/2014/main" id="{A3997B23-3FDB-45E8-A49A-AF64414340E0}"/>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7" name="Conector reto 66">
              <a:extLst>
                <a:ext uri="{FF2B5EF4-FFF2-40B4-BE49-F238E27FC236}">
                  <a16:creationId xmlns:a16="http://schemas.microsoft.com/office/drawing/2014/main" id="{4D2E5DFB-F565-4938-B21F-B2A60958BFE0}"/>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68" name="Conector reto 67">
              <a:extLst>
                <a:ext uri="{FF2B5EF4-FFF2-40B4-BE49-F238E27FC236}">
                  <a16:creationId xmlns:a16="http://schemas.microsoft.com/office/drawing/2014/main" id="{D1D1F8BC-D6B1-4200-B30E-BC64E7FEDC24}"/>
                </a:ext>
              </a:extLst>
            </p:cNvPr>
            <p:cNvCxnSpPr>
              <a:cxnSpLocks/>
              <a:stCxn id="65"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Conector reto 68">
              <a:extLst>
                <a:ext uri="{FF2B5EF4-FFF2-40B4-BE49-F238E27FC236}">
                  <a16:creationId xmlns:a16="http://schemas.microsoft.com/office/drawing/2014/main" id="{7ACF88AA-7681-4354-BE23-54EB34FDA10E}"/>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70" name="CaixaDeTexto 69">
              <a:extLst>
                <a:ext uri="{FF2B5EF4-FFF2-40B4-BE49-F238E27FC236}">
                  <a16:creationId xmlns:a16="http://schemas.microsoft.com/office/drawing/2014/main" id="{D8ECEB2B-DF23-493C-A8CF-FA7DD0C8F23C}"/>
                </a:ext>
              </a:extLst>
            </p:cNvPr>
            <p:cNvSpPr txBox="1"/>
            <p:nvPr/>
          </p:nvSpPr>
          <p:spPr>
            <a:xfrm>
              <a:off x="249597" y="2968104"/>
              <a:ext cx="1202260"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 10</a:t>
              </a:r>
            </a:p>
          </p:txBody>
        </p:sp>
        <p:sp>
          <p:nvSpPr>
            <p:cNvPr id="71" name="CaixaDeTexto 70">
              <a:extLst>
                <a:ext uri="{FF2B5EF4-FFF2-40B4-BE49-F238E27FC236}">
                  <a16:creationId xmlns:a16="http://schemas.microsoft.com/office/drawing/2014/main" id="{127F548A-F34F-4FD1-98F9-68158C795347}"/>
                </a:ext>
              </a:extLst>
            </p:cNvPr>
            <p:cNvSpPr txBox="1"/>
            <p:nvPr/>
          </p:nvSpPr>
          <p:spPr>
            <a:xfrm>
              <a:off x="1392597" y="2971799"/>
              <a:ext cx="1202259"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TMC=14</a:t>
              </a:r>
            </a:p>
          </p:txBody>
        </p:sp>
        <p:sp>
          <p:nvSpPr>
            <p:cNvPr id="72" name="CaixaDeTexto 71">
              <a:extLst>
                <a:ext uri="{FF2B5EF4-FFF2-40B4-BE49-F238E27FC236}">
                  <a16:creationId xmlns:a16="http://schemas.microsoft.com/office/drawing/2014/main" id="{8A4E339F-97D6-4DC8-A715-B3D3B093CFF6}"/>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D                      Dur. 5</a:t>
              </a:r>
            </a:p>
          </p:txBody>
        </p:sp>
        <p:sp>
          <p:nvSpPr>
            <p:cNvPr id="73" name="CaixaDeTexto 72">
              <a:extLst>
                <a:ext uri="{FF2B5EF4-FFF2-40B4-BE49-F238E27FC236}">
                  <a16:creationId xmlns:a16="http://schemas.microsoft.com/office/drawing/2014/main" id="{696DC891-5558-488A-BAE1-80847D0961C7}"/>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IMT=10</a:t>
              </a:r>
            </a:p>
          </p:txBody>
        </p:sp>
        <p:sp>
          <p:nvSpPr>
            <p:cNvPr id="74" name="CaixaDeTexto 73">
              <a:extLst>
                <a:ext uri="{FF2B5EF4-FFF2-40B4-BE49-F238E27FC236}">
                  <a16:creationId xmlns:a16="http://schemas.microsoft.com/office/drawing/2014/main" id="{EA7E5E0E-7A53-48FD-8062-F996E433F611}"/>
                </a:ext>
              </a:extLst>
            </p:cNvPr>
            <p:cNvSpPr txBox="1"/>
            <p:nvPr/>
          </p:nvSpPr>
          <p:spPr>
            <a:xfrm>
              <a:off x="1451865" y="3914596"/>
              <a:ext cx="1199896"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TMT=14</a:t>
              </a:r>
            </a:p>
          </p:txBody>
        </p:sp>
      </p:grpSp>
      <p:grpSp>
        <p:nvGrpSpPr>
          <p:cNvPr id="75" name="Agrupar 74">
            <a:extLst>
              <a:ext uri="{FF2B5EF4-FFF2-40B4-BE49-F238E27FC236}">
                <a16:creationId xmlns:a16="http://schemas.microsoft.com/office/drawing/2014/main" id="{86A32B40-C1D5-494B-A14A-A244CD3ED1EF}"/>
              </a:ext>
            </a:extLst>
          </p:cNvPr>
          <p:cNvGrpSpPr/>
          <p:nvPr/>
        </p:nvGrpSpPr>
        <p:grpSpPr>
          <a:xfrm>
            <a:off x="5349422" y="7855833"/>
            <a:ext cx="3236765" cy="1793452"/>
            <a:chOff x="228600" y="2919166"/>
            <a:chExt cx="2397604" cy="1371600"/>
          </a:xfrm>
        </p:grpSpPr>
        <p:sp>
          <p:nvSpPr>
            <p:cNvPr id="76" name="Retângulo 75">
              <a:extLst>
                <a:ext uri="{FF2B5EF4-FFF2-40B4-BE49-F238E27FC236}">
                  <a16:creationId xmlns:a16="http://schemas.microsoft.com/office/drawing/2014/main" id="{C98C7AA8-95B7-43DA-8528-41F807D7111B}"/>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77" name="Conector reto 76">
              <a:extLst>
                <a:ext uri="{FF2B5EF4-FFF2-40B4-BE49-F238E27FC236}">
                  <a16:creationId xmlns:a16="http://schemas.microsoft.com/office/drawing/2014/main" id="{531F650C-C1ED-4E83-8572-2FA547836378}"/>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78" name="Conector reto 77">
              <a:extLst>
                <a:ext uri="{FF2B5EF4-FFF2-40B4-BE49-F238E27FC236}">
                  <a16:creationId xmlns:a16="http://schemas.microsoft.com/office/drawing/2014/main" id="{6019C65F-6E24-4AF9-8AC8-4BC0B119FF88}"/>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79" name="Conector reto 78">
              <a:extLst>
                <a:ext uri="{FF2B5EF4-FFF2-40B4-BE49-F238E27FC236}">
                  <a16:creationId xmlns:a16="http://schemas.microsoft.com/office/drawing/2014/main" id="{BBC281B5-90BF-42AE-899B-A96061C491FE}"/>
                </a:ext>
              </a:extLst>
            </p:cNvPr>
            <p:cNvCxnSpPr>
              <a:cxnSpLocks/>
              <a:stCxn id="76"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Conector reto 79">
              <a:extLst>
                <a:ext uri="{FF2B5EF4-FFF2-40B4-BE49-F238E27FC236}">
                  <a16:creationId xmlns:a16="http://schemas.microsoft.com/office/drawing/2014/main" id="{F8354D64-E6B6-4841-9E91-413CF6CAC3B5}"/>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81" name="CaixaDeTexto 80">
              <a:extLst>
                <a:ext uri="{FF2B5EF4-FFF2-40B4-BE49-F238E27FC236}">
                  <a16:creationId xmlns:a16="http://schemas.microsoft.com/office/drawing/2014/main" id="{8E6A1224-C59C-4095-AEBB-32A60A57DEA7}"/>
                </a:ext>
              </a:extLst>
            </p:cNvPr>
            <p:cNvSpPr txBox="1"/>
            <p:nvPr/>
          </p:nvSpPr>
          <p:spPr>
            <a:xfrm>
              <a:off x="249598" y="2968104"/>
              <a:ext cx="1005840"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IMC=3</a:t>
              </a:r>
            </a:p>
          </p:txBody>
        </p:sp>
        <p:sp>
          <p:nvSpPr>
            <p:cNvPr id="82" name="CaixaDeTexto 81">
              <a:extLst>
                <a:ext uri="{FF2B5EF4-FFF2-40B4-BE49-F238E27FC236}">
                  <a16:creationId xmlns:a16="http://schemas.microsoft.com/office/drawing/2014/main" id="{E00BDE88-012D-4D5D-B16C-9FC9A1ACDEBB}"/>
                </a:ext>
              </a:extLst>
            </p:cNvPr>
            <p:cNvSpPr txBox="1"/>
            <p:nvPr/>
          </p:nvSpPr>
          <p:spPr>
            <a:xfrm>
              <a:off x="1392597" y="2971799"/>
              <a:ext cx="1143001"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TMC=9</a:t>
              </a:r>
            </a:p>
          </p:txBody>
        </p:sp>
        <p:sp>
          <p:nvSpPr>
            <p:cNvPr id="83" name="CaixaDeTexto 82">
              <a:extLst>
                <a:ext uri="{FF2B5EF4-FFF2-40B4-BE49-F238E27FC236}">
                  <a16:creationId xmlns:a16="http://schemas.microsoft.com/office/drawing/2014/main" id="{394FEE82-E9E3-4174-AAA1-6A546DFCE933}"/>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C                     Dur.= 7</a:t>
              </a:r>
            </a:p>
          </p:txBody>
        </p:sp>
        <p:sp>
          <p:nvSpPr>
            <p:cNvPr id="84" name="CaixaDeTexto 83">
              <a:extLst>
                <a:ext uri="{FF2B5EF4-FFF2-40B4-BE49-F238E27FC236}">
                  <a16:creationId xmlns:a16="http://schemas.microsoft.com/office/drawing/2014/main" id="{D944167F-33E2-43DC-B651-BC906F83E8AA}"/>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IMT=3</a:t>
              </a:r>
            </a:p>
          </p:txBody>
        </p:sp>
        <p:sp>
          <p:nvSpPr>
            <p:cNvPr id="85" name="CaixaDeTexto 84">
              <a:extLst>
                <a:ext uri="{FF2B5EF4-FFF2-40B4-BE49-F238E27FC236}">
                  <a16:creationId xmlns:a16="http://schemas.microsoft.com/office/drawing/2014/main" id="{779D8993-1AE1-4921-91ED-BF78E6CAD90B}"/>
                </a:ext>
              </a:extLst>
            </p:cNvPr>
            <p:cNvSpPr txBox="1"/>
            <p:nvPr/>
          </p:nvSpPr>
          <p:spPr>
            <a:xfrm>
              <a:off x="1451863" y="3914596"/>
              <a:ext cx="1174341"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TMT=9</a:t>
              </a:r>
            </a:p>
          </p:txBody>
        </p:sp>
      </p:grpSp>
      <p:sp>
        <p:nvSpPr>
          <p:cNvPr id="7" name="Seta: para a Direita 6">
            <a:extLst>
              <a:ext uri="{FF2B5EF4-FFF2-40B4-BE49-F238E27FC236}">
                <a16:creationId xmlns:a16="http://schemas.microsoft.com/office/drawing/2014/main" id="{F9F6C94F-00D6-41A2-BD84-01ACD3103E92}"/>
              </a:ext>
            </a:extLst>
          </p:cNvPr>
          <p:cNvSpPr/>
          <p:nvPr/>
        </p:nvSpPr>
        <p:spPr bwMode="auto">
          <a:xfrm rot="19339057">
            <a:off x="4526049" y="6003774"/>
            <a:ext cx="816729" cy="337872"/>
          </a:xfrm>
          <a:prstGeom prst="rightArrow">
            <a:avLst/>
          </a:prstGeom>
          <a:solidFill>
            <a:srgbClr val="0000FF"/>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eaLnBrk="0" hangingPunct="0"/>
            <a:endParaRPr lang="pt-BR" sz="1600">
              <a:latin typeface="+mn-lt"/>
            </a:endParaRPr>
          </a:p>
        </p:txBody>
      </p:sp>
      <p:sp>
        <p:nvSpPr>
          <p:cNvPr id="86" name="Seta: para a Direita 85">
            <a:extLst>
              <a:ext uri="{FF2B5EF4-FFF2-40B4-BE49-F238E27FC236}">
                <a16:creationId xmlns:a16="http://schemas.microsoft.com/office/drawing/2014/main" id="{F0A59ADD-2E1D-4CD1-806F-BDDCCB2887B6}"/>
              </a:ext>
            </a:extLst>
          </p:cNvPr>
          <p:cNvSpPr/>
          <p:nvPr/>
        </p:nvSpPr>
        <p:spPr bwMode="auto">
          <a:xfrm rot="2814609">
            <a:off x="4538714" y="8406510"/>
            <a:ext cx="816729" cy="337872"/>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87" name="Seta: para a Direita 86">
            <a:extLst>
              <a:ext uri="{FF2B5EF4-FFF2-40B4-BE49-F238E27FC236}">
                <a16:creationId xmlns:a16="http://schemas.microsoft.com/office/drawing/2014/main" id="{197A72BA-77A4-4A7C-B5B2-1E5896A575C6}"/>
              </a:ext>
            </a:extLst>
          </p:cNvPr>
          <p:cNvSpPr/>
          <p:nvPr/>
        </p:nvSpPr>
        <p:spPr bwMode="auto">
          <a:xfrm rot="2814609">
            <a:off x="8425017" y="6116009"/>
            <a:ext cx="816729" cy="337872"/>
          </a:xfrm>
          <a:prstGeom prst="rightArrow">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88" name="Seta: para a Direita 87">
            <a:extLst>
              <a:ext uri="{FF2B5EF4-FFF2-40B4-BE49-F238E27FC236}">
                <a16:creationId xmlns:a16="http://schemas.microsoft.com/office/drawing/2014/main" id="{4F49055E-E147-4989-8E3C-B177285C1BDA}"/>
              </a:ext>
            </a:extLst>
          </p:cNvPr>
          <p:cNvSpPr/>
          <p:nvPr/>
        </p:nvSpPr>
        <p:spPr bwMode="auto">
          <a:xfrm rot="19339057">
            <a:off x="8458787" y="8301629"/>
            <a:ext cx="816729" cy="337872"/>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10" name="Elipse 9">
            <a:extLst>
              <a:ext uri="{FF2B5EF4-FFF2-40B4-BE49-F238E27FC236}">
                <a16:creationId xmlns:a16="http://schemas.microsoft.com/office/drawing/2014/main" id="{967A144C-B066-48D9-A543-E54780F506D5}"/>
              </a:ext>
            </a:extLst>
          </p:cNvPr>
          <p:cNvSpPr/>
          <p:nvPr/>
        </p:nvSpPr>
        <p:spPr bwMode="auto">
          <a:xfrm>
            <a:off x="53245" y="6749933"/>
            <a:ext cx="1016600" cy="9068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bodyPr>
          <a:lstStyle/>
          <a:p>
            <a:pPr defTabSz="1371600" eaLnBrk="0" hangingPunct="0"/>
            <a:r>
              <a:rPr lang="pt-BR" sz="1600" dirty="0">
                <a:latin typeface="+mn-lt"/>
              </a:rPr>
              <a:t>Inicio</a:t>
            </a:r>
          </a:p>
        </p:txBody>
      </p:sp>
      <p:sp>
        <p:nvSpPr>
          <p:cNvPr id="11" name="Seta: para a Direita 10">
            <a:extLst>
              <a:ext uri="{FF2B5EF4-FFF2-40B4-BE49-F238E27FC236}">
                <a16:creationId xmlns:a16="http://schemas.microsoft.com/office/drawing/2014/main" id="{EA3158C3-C452-439D-A697-879A01889498}"/>
              </a:ext>
            </a:extLst>
          </p:cNvPr>
          <p:cNvSpPr/>
          <p:nvPr/>
        </p:nvSpPr>
        <p:spPr bwMode="auto">
          <a:xfrm>
            <a:off x="1133364" y="7112567"/>
            <a:ext cx="293523" cy="178316"/>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90" name="Elipse 89">
            <a:extLst>
              <a:ext uri="{FF2B5EF4-FFF2-40B4-BE49-F238E27FC236}">
                <a16:creationId xmlns:a16="http://schemas.microsoft.com/office/drawing/2014/main" id="{23D7059E-67F6-43EF-9F5D-CCBF8F588622}"/>
              </a:ext>
            </a:extLst>
          </p:cNvPr>
          <p:cNvSpPr/>
          <p:nvPr/>
        </p:nvSpPr>
        <p:spPr bwMode="auto">
          <a:xfrm>
            <a:off x="12690647" y="6763680"/>
            <a:ext cx="1048118" cy="9068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bodyPr>
          <a:lstStyle/>
          <a:p>
            <a:pPr defTabSz="1371600" eaLnBrk="0" hangingPunct="0"/>
            <a:r>
              <a:rPr lang="pt-BR" sz="1600" dirty="0">
                <a:latin typeface="+mn-lt"/>
              </a:rPr>
              <a:t>Fim</a:t>
            </a:r>
          </a:p>
        </p:txBody>
      </p:sp>
      <p:sp>
        <p:nvSpPr>
          <p:cNvPr id="91" name="Seta: para a Direita 90">
            <a:extLst>
              <a:ext uri="{FF2B5EF4-FFF2-40B4-BE49-F238E27FC236}">
                <a16:creationId xmlns:a16="http://schemas.microsoft.com/office/drawing/2014/main" id="{CBD4BE8D-9E00-481C-B9B4-3F8E53691F79}"/>
              </a:ext>
            </a:extLst>
          </p:cNvPr>
          <p:cNvSpPr/>
          <p:nvPr/>
        </p:nvSpPr>
        <p:spPr bwMode="auto">
          <a:xfrm>
            <a:off x="12389054" y="7115582"/>
            <a:ext cx="293523" cy="178316"/>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92" name="Seta: para a Direita 91">
            <a:extLst>
              <a:ext uri="{FF2B5EF4-FFF2-40B4-BE49-F238E27FC236}">
                <a16:creationId xmlns:a16="http://schemas.microsoft.com/office/drawing/2014/main" id="{3CF90D8B-83B6-4171-8EBC-6642946AE9F1}"/>
              </a:ext>
            </a:extLst>
          </p:cNvPr>
          <p:cNvSpPr/>
          <p:nvPr/>
        </p:nvSpPr>
        <p:spPr bwMode="auto">
          <a:xfrm>
            <a:off x="281384" y="4756508"/>
            <a:ext cx="4668435" cy="123678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Progressão=&gt; CC</a:t>
            </a:r>
          </a:p>
        </p:txBody>
      </p:sp>
      <p:sp>
        <p:nvSpPr>
          <p:cNvPr id="93" name="Seta: para a Esquerda 92">
            <a:extLst>
              <a:ext uri="{FF2B5EF4-FFF2-40B4-BE49-F238E27FC236}">
                <a16:creationId xmlns:a16="http://schemas.microsoft.com/office/drawing/2014/main" id="{D022603D-4796-4545-AA24-761C6165AF67}"/>
              </a:ext>
            </a:extLst>
          </p:cNvPr>
          <p:cNvSpPr/>
          <p:nvPr/>
        </p:nvSpPr>
        <p:spPr bwMode="auto">
          <a:xfrm>
            <a:off x="8831272" y="8803407"/>
            <a:ext cx="4173044" cy="1167621"/>
          </a:xfrm>
          <a:prstGeom prst="lef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Regressão=&gt; Folgas</a:t>
            </a:r>
          </a:p>
        </p:txBody>
      </p:sp>
      <p:sp>
        <p:nvSpPr>
          <p:cNvPr id="2" name="CaixaDeTexto 1">
            <a:extLst>
              <a:ext uri="{FF2B5EF4-FFF2-40B4-BE49-F238E27FC236}">
                <a16:creationId xmlns:a16="http://schemas.microsoft.com/office/drawing/2014/main" id="{E784629C-229A-43F6-8219-598070E57932}"/>
              </a:ext>
            </a:extLst>
          </p:cNvPr>
          <p:cNvSpPr txBox="1"/>
          <p:nvPr/>
        </p:nvSpPr>
        <p:spPr>
          <a:xfrm>
            <a:off x="32417" y="8894517"/>
            <a:ext cx="5340174" cy="923330"/>
          </a:xfrm>
          <a:prstGeom prst="rect">
            <a:avLst/>
          </a:prstGeom>
          <a:noFill/>
        </p:spPr>
        <p:txBody>
          <a:bodyPr wrap="square" rtlCol="0">
            <a:spAutoFit/>
          </a:bodyPr>
          <a:lstStyle/>
          <a:p>
            <a:r>
              <a:rPr lang="pt-BR" dirty="0">
                <a:latin typeface="+mn-lt"/>
              </a:rPr>
              <a:t>* Iniciando no dia 1 (8h) e terminando no</a:t>
            </a:r>
            <a:br>
              <a:rPr lang="pt-BR" dirty="0">
                <a:latin typeface="+mn-lt"/>
              </a:rPr>
            </a:br>
            <a:r>
              <a:rPr lang="pt-BR" dirty="0">
                <a:latin typeface="+mn-lt"/>
              </a:rPr>
              <a:t>  mesmo dia (17h). </a:t>
            </a:r>
          </a:p>
          <a:p>
            <a:r>
              <a:rPr lang="pt-BR" dirty="0">
                <a:latin typeface="+mn-lt"/>
              </a:rPr>
              <a:t>** A sucessora inicia no dia seguinte (8h). </a:t>
            </a:r>
          </a:p>
        </p:txBody>
      </p:sp>
      <p:sp>
        <p:nvSpPr>
          <p:cNvPr id="89" name="Título 1">
            <a:extLst>
              <a:ext uri="{FF2B5EF4-FFF2-40B4-BE49-F238E27FC236}">
                <a16:creationId xmlns:a16="http://schemas.microsoft.com/office/drawing/2014/main" id="{B1FB0ABC-76DE-4802-8C0B-41997AD6A114}"/>
              </a:ext>
            </a:extLst>
          </p:cNvPr>
          <p:cNvSpPr txBox="1">
            <a:spLocks/>
          </p:cNvSpPr>
          <p:nvPr/>
        </p:nvSpPr>
        <p:spPr bwMode="auto">
          <a:xfrm>
            <a:off x="-3348" y="276374"/>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92128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9887" y="1111052"/>
            <a:ext cx="12745044" cy="1059135"/>
          </a:xfrm>
        </p:spPr>
        <p:txBody>
          <a:bodyPr/>
          <a:lstStyle/>
          <a:p>
            <a:r>
              <a:rPr lang="pt-BR" sz="4200" dirty="0">
                <a:solidFill>
                  <a:srgbClr val="000066"/>
                </a:solidFill>
                <a:latin typeface="+mn-lt"/>
                <a:cs typeface="Arial" panose="020B0604020202020204" pitchFamily="34" charset="0"/>
              </a:rPr>
              <a:t>Compressão do Cronograma</a:t>
            </a:r>
          </a:p>
        </p:txBody>
      </p:sp>
      <p:sp>
        <p:nvSpPr>
          <p:cNvPr id="3" name="Espaço Reservado para Conteúdo 2"/>
          <p:cNvSpPr>
            <a:spLocks noGrp="1"/>
          </p:cNvSpPr>
          <p:nvPr>
            <p:ph sz="quarter" idx="10"/>
          </p:nvPr>
        </p:nvSpPr>
        <p:spPr>
          <a:xfrm>
            <a:off x="485403" y="1975148"/>
            <a:ext cx="12961329" cy="10589956"/>
          </a:xfrm>
          <a:prstGeom prst="rect">
            <a:avLst/>
          </a:prstGeom>
        </p:spPr>
        <p:txBody>
          <a:bodyPr numCol="2"/>
          <a:lstStyle/>
          <a:p>
            <a:r>
              <a:rPr lang="pt-BR" sz="3600" dirty="0">
                <a:solidFill>
                  <a:srgbClr val="000066"/>
                </a:solidFill>
                <a:latin typeface="+mn-lt"/>
                <a:cs typeface="Arial" panose="020B0604020202020204" pitchFamily="34" charset="0"/>
              </a:rPr>
              <a:t>Paralelismo </a:t>
            </a:r>
            <a:br>
              <a:rPr lang="pt-BR" sz="3600" dirty="0">
                <a:solidFill>
                  <a:srgbClr val="000066"/>
                </a:solidFill>
                <a:latin typeface="+mn-lt"/>
                <a:cs typeface="Arial" panose="020B0604020202020204" pitchFamily="34" charset="0"/>
              </a:rPr>
            </a:br>
            <a:endParaRPr lang="pt-BR" sz="3600" dirty="0">
              <a:solidFill>
                <a:srgbClr val="000066"/>
              </a:solidFill>
              <a:latin typeface="+mn-lt"/>
              <a:cs typeface="Arial" panose="020B0604020202020204" pitchFamily="34" charset="0"/>
            </a:endParaRPr>
          </a:p>
          <a:p>
            <a:pPr lvl="1"/>
            <a:r>
              <a:rPr lang="pt-BR" sz="3600" dirty="0">
                <a:solidFill>
                  <a:srgbClr val="000066"/>
                </a:solidFill>
                <a:latin typeface="+mn-lt"/>
                <a:cs typeface="Arial" panose="020B0604020202020204" pitchFamily="34" charset="0"/>
              </a:rPr>
              <a:t>Realizar </a:t>
            </a:r>
            <a:r>
              <a:rPr lang="pt-BR" sz="3600" u="sng" dirty="0">
                <a:solidFill>
                  <a:srgbClr val="000066"/>
                </a:solidFill>
                <a:latin typeface="+mn-lt"/>
                <a:cs typeface="Arial" panose="020B0604020202020204" pitchFamily="34" charset="0"/>
              </a:rPr>
              <a:t>atividades em paralelo</a:t>
            </a:r>
            <a:r>
              <a:rPr lang="pt-BR" sz="3600" dirty="0">
                <a:solidFill>
                  <a:srgbClr val="000066"/>
                </a:solidFill>
                <a:latin typeface="+mn-lt"/>
                <a:cs typeface="Arial" panose="020B0604020202020204" pitchFamily="34" charset="0"/>
              </a:rPr>
              <a:t> que normalmente seriam feitas em sequencia.</a:t>
            </a:r>
          </a:p>
          <a:p>
            <a:pPr lvl="1"/>
            <a:r>
              <a:rPr lang="pt-BR" sz="3600" dirty="0">
                <a:solidFill>
                  <a:srgbClr val="000066"/>
                </a:solidFill>
                <a:latin typeface="+mn-lt"/>
                <a:cs typeface="Arial" panose="020B0604020202020204" pitchFamily="34" charset="0"/>
              </a:rPr>
              <a:t>Risco: Retrabalho e  custos extras devido ao risco.</a:t>
            </a:r>
          </a:p>
          <a:p>
            <a:pPr lvl="1"/>
            <a:r>
              <a:rPr lang="pt-BR" sz="3600" dirty="0">
                <a:solidFill>
                  <a:srgbClr val="000066"/>
                </a:solidFill>
                <a:latin typeface="+mn-lt"/>
                <a:cs typeface="Arial" panose="020B0604020202020204" pitchFamily="34" charset="0"/>
              </a:rPr>
              <a:t>Atenção: Comunicação</a:t>
            </a:r>
          </a:p>
        </p:txBody>
      </p:sp>
      <p:sp>
        <p:nvSpPr>
          <p:cNvPr id="6" name="Rectangle 5"/>
          <p:cNvSpPr>
            <a:spLocks noChangeArrowheads="1"/>
          </p:cNvSpPr>
          <p:nvPr/>
        </p:nvSpPr>
        <p:spPr bwMode="auto">
          <a:xfrm>
            <a:off x="701316" y="8491872"/>
            <a:ext cx="5508612" cy="1242648"/>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b="1" dirty="0">
                <a:solidFill>
                  <a:srgbClr val="000066"/>
                </a:solidFill>
                <a:cs typeface="Arial" panose="020B0604020202020204" pitchFamily="34" charset="0"/>
              </a:rPr>
              <a:t>Frequentemente aumenta o Custo.</a:t>
            </a:r>
          </a:p>
        </p:txBody>
      </p:sp>
      <p:sp>
        <p:nvSpPr>
          <p:cNvPr id="7" name="Rectangle 5"/>
          <p:cNvSpPr>
            <a:spLocks noChangeArrowheads="1"/>
          </p:cNvSpPr>
          <p:nvPr/>
        </p:nvSpPr>
        <p:spPr bwMode="auto">
          <a:xfrm>
            <a:off x="7081549" y="8554624"/>
            <a:ext cx="5493562" cy="1242648"/>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b="1" dirty="0">
                <a:solidFill>
                  <a:srgbClr val="000066"/>
                </a:solidFill>
                <a:cs typeface="Arial" panose="020B0604020202020204" pitchFamily="34" charset="0"/>
              </a:rPr>
              <a:t>Frequentemente aumenta o Risco.</a:t>
            </a:r>
          </a:p>
        </p:txBody>
      </p:sp>
      <p:sp>
        <p:nvSpPr>
          <p:cNvPr id="10" name="Título 1">
            <a:extLst>
              <a:ext uri="{FF2B5EF4-FFF2-40B4-BE49-F238E27FC236}">
                <a16:creationId xmlns:a16="http://schemas.microsoft.com/office/drawing/2014/main" id="{1F8FED7C-2834-4CFD-8C75-307792E3AE73}"/>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
        <p:nvSpPr>
          <p:cNvPr id="8" name="Espaço Reservado para Conteúdo 2">
            <a:extLst>
              <a:ext uri="{FF2B5EF4-FFF2-40B4-BE49-F238E27FC236}">
                <a16:creationId xmlns:a16="http://schemas.microsoft.com/office/drawing/2014/main" id="{2B6279DA-D19D-4C13-93CE-EF5481F0444A}"/>
              </a:ext>
            </a:extLst>
          </p:cNvPr>
          <p:cNvSpPr txBox="1">
            <a:spLocks/>
          </p:cNvSpPr>
          <p:nvPr/>
        </p:nvSpPr>
        <p:spPr>
          <a:xfrm>
            <a:off x="6858000" y="1975148"/>
            <a:ext cx="10369152" cy="6563407"/>
          </a:xfrm>
          <a:prstGeom prst="rect">
            <a:avLst/>
          </a:prstGeom>
        </p:spPr>
        <p:txBody>
          <a:bodyPr numCol="2"/>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r>
              <a:rPr lang="pt-BR" dirty="0">
                <a:solidFill>
                  <a:srgbClr val="000066"/>
                </a:solidFill>
                <a:cs typeface="Arial" panose="020B0604020202020204" pitchFamily="34" charset="0"/>
              </a:rPr>
              <a:t>Compressão  </a:t>
            </a:r>
            <a:br>
              <a:rPr lang="pt-BR" dirty="0">
                <a:solidFill>
                  <a:srgbClr val="000066"/>
                </a:solidFill>
                <a:cs typeface="Arial" panose="020B0604020202020204" pitchFamily="34" charset="0"/>
              </a:rPr>
            </a:br>
            <a:endParaRPr lang="pt-BR" dirty="0">
              <a:solidFill>
                <a:srgbClr val="000066"/>
              </a:solidFill>
              <a:cs typeface="Arial" panose="020B0604020202020204" pitchFamily="34" charset="0"/>
            </a:endParaRPr>
          </a:p>
          <a:p>
            <a:pPr lvl="1"/>
            <a:r>
              <a:rPr lang="pt-BR" sz="3600" dirty="0">
                <a:solidFill>
                  <a:srgbClr val="000066"/>
                </a:solidFill>
                <a:ea typeface="Verdana" panose="020B0604030504040204" pitchFamily="34" charset="0"/>
                <a:cs typeface="Arial" panose="020B0604020202020204" pitchFamily="34" charset="0"/>
              </a:rPr>
              <a:t>Adicionar recursos, Horas Extras, Turnos extras, recursos mais produtivos, novas tecnologias.</a:t>
            </a:r>
          </a:p>
          <a:p>
            <a:pPr lvl="1"/>
            <a:r>
              <a:rPr lang="pt-BR" sz="3600" dirty="0">
                <a:solidFill>
                  <a:srgbClr val="000066"/>
                </a:solidFill>
                <a:cs typeface="Arial" panose="020B0604020202020204" pitchFamily="34" charset="0"/>
              </a:rPr>
              <a:t>Risco: qualidade de pessoal, fadiga.</a:t>
            </a:r>
          </a:p>
          <a:p>
            <a:pPr lvl="1"/>
            <a:r>
              <a:rPr lang="pt-BR" sz="3600" dirty="0">
                <a:solidFill>
                  <a:srgbClr val="000066"/>
                </a:solidFill>
                <a:cs typeface="Arial" panose="020B0604020202020204" pitchFamily="34" charset="0"/>
              </a:rPr>
              <a:t>Atenção: treinamento e supervisão.</a:t>
            </a:r>
          </a:p>
        </p:txBody>
      </p:sp>
    </p:spTree>
    <p:extLst>
      <p:ext uri="{BB962C8B-B14F-4D97-AF65-F5344CB8AC3E}">
        <p14:creationId xmlns:p14="http://schemas.microsoft.com/office/powerpoint/2010/main" val="291351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20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2000"/>
                                        <p:tgtEl>
                                          <p:spTgt spid="8">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fade">
                                      <p:cBhvr>
                                        <p:cTn id="38" dur="2000"/>
                                        <p:tgtEl>
                                          <p:spTgt spid="8">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fade">
                                      <p:cBhvr>
                                        <p:cTn id="41" dur="20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 y="282961"/>
            <a:ext cx="8082135" cy="707886"/>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Compressão do Cronograma</a:t>
            </a:r>
          </a:p>
        </p:txBody>
      </p:sp>
      <p:sp>
        <p:nvSpPr>
          <p:cNvPr id="114691" name="Rectangle 6"/>
          <p:cNvSpPr>
            <a:spLocks noChangeArrowheads="1"/>
          </p:cNvSpPr>
          <p:nvPr/>
        </p:nvSpPr>
        <p:spPr bwMode="auto">
          <a:xfrm>
            <a:off x="268709" y="1775432"/>
            <a:ext cx="12637963"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spcBef>
                <a:spcPct val="20000"/>
              </a:spcBef>
              <a:buClr>
                <a:schemeClr val="accent2"/>
              </a:buClr>
              <a:buFont typeface="Monotype Sorts" charset="2"/>
              <a:buChar char="q"/>
            </a:pPr>
            <a:r>
              <a:rPr lang="pt-BR" sz="3900" b="1" dirty="0">
                <a:solidFill>
                  <a:srgbClr val="000066"/>
                </a:solidFill>
                <a:latin typeface="+mn-lt"/>
              </a:rPr>
              <a:t> Mais algumas técnicas</a:t>
            </a:r>
          </a:p>
          <a:p>
            <a:pPr eaLnBrk="0" hangingPunct="0">
              <a:spcBef>
                <a:spcPct val="20000"/>
              </a:spcBef>
              <a:buClr>
                <a:schemeClr val="accent2"/>
              </a:buClr>
              <a:buFont typeface="Monotype Sorts" charset="2"/>
              <a:buNone/>
            </a:pPr>
            <a:endParaRPr lang="pt-BR" sz="3900" b="1" dirty="0">
              <a:solidFill>
                <a:srgbClr val="000066"/>
              </a:solidFill>
              <a:latin typeface="+mn-lt"/>
            </a:endParaRPr>
          </a:p>
          <a:p>
            <a:pPr marL="938213" lvl="1" indent="-395288" eaLnBrk="0" hangingPunct="0">
              <a:spcBef>
                <a:spcPct val="20000"/>
              </a:spcBef>
              <a:buClr>
                <a:schemeClr val="accent2"/>
              </a:buClr>
              <a:buBlip>
                <a:blip r:embed="rId3"/>
              </a:buBlip>
            </a:pPr>
            <a:r>
              <a:rPr lang="pt-BR" sz="3900" dirty="0">
                <a:solidFill>
                  <a:srgbClr val="000066"/>
                </a:solidFill>
                <a:latin typeface="+mn-lt"/>
              </a:rPr>
              <a:t> Alocar os recursos mais produtivos nas tarefas do caminho crítico;</a:t>
            </a:r>
          </a:p>
          <a:p>
            <a:pPr marL="938213" lvl="1" indent="-395288" eaLnBrk="0" hangingPunct="0">
              <a:spcBef>
                <a:spcPct val="20000"/>
              </a:spcBef>
              <a:buClr>
                <a:schemeClr val="accent2"/>
              </a:buClr>
              <a:buBlip>
                <a:blip r:embed="rId3"/>
              </a:buBlip>
            </a:pPr>
            <a:r>
              <a:rPr lang="pt-BR" sz="3900" dirty="0">
                <a:solidFill>
                  <a:srgbClr val="000066"/>
                </a:solidFill>
                <a:latin typeface="+mn-lt"/>
              </a:rPr>
              <a:t> Reduzir a duração das tarefas usando alguma técnica, tais como melhoria do processo, equipamento mais produtivo, etc.</a:t>
            </a:r>
          </a:p>
          <a:p>
            <a:pPr lvl="1" eaLnBrk="0" hangingPunct="0">
              <a:spcBef>
                <a:spcPct val="20000"/>
              </a:spcBef>
              <a:buClr>
                <a:schemeClr val="accent2"/>
              </a:buClr>
            </a:pPr>
            <a:endParaRPr lang="pt-BR" sz="3900" dirty="0">
              <a:solidFill>
                <a:srgbClr val="000066"/>
              </a:solidFill>
              <a:latin typeface="+mn-lt"/>
            </a:endParaRPr>
          </a:p>
          <a:p>
            <a:pPr lvl="1" eaLnBrk="0" hangingPunct="0">
              <a:spcBef>
                <a:spcPct val="20000"/>
              </a:spcBef>
              <a:buClr>
                <a:schemeClr val="accent2"/>
              </a:buClr>
              <a:buFont typeface="Monotype Sorts" charset="2"/>
              <a:buNone/>
            </a:pPr>
            <a:endParaRPr lang="pt-BR" sz="3900" dirty="0">
              <a:solidFill>
                <a:srgbClr val="000066"/>
              </a:solidFill>
              <a:latin typeface="+mn-lt"/>
            </a:endParaRPr>
          </a:p>
        </p:txBody>
      </p:sp>
    </p:spTree>
    <p:extLst>
      <p:ext uri="{BB962C8B-B14F-4D97-AF65-F5344CB8AC3E}">
        <p14:creationId xmlns:p14="http://schemas.microsoft.com/office/powerpoint/2010/main" val="1395556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37519" y="1153167"/>
            <a:ext cx="11178482" cy="1059135"/>
          </a:xfrm>
        </p:spPr>
        <p:txBody>
          <a:bodyPr/>
          <a:lstStyle/>
          <a:p>
            <a:r>
              <a:rPr lang="pt-BR" sz="3600" dirty="0">
                <a:solidFill>
                  <a:srgbClr val="000066"/>
                </a:solidFill>
                <a:latin typeface="Arial" panose="020B0604020202020204" pitchFamily="34" charset="0"/>
                <a:cs typeface="Arial" panose="020B0604020202020204" pitchFamily="34" charset="0"/>
              </a:rPr>
              <a:t>Nivelamento/Estabilização de Recursos</a:t>
            </a:r>
          </a:p>
        </p:txBody>
      </p:sp>
      <p:sp>
        <p:nvSpPr>
          <p:cNvPr id="3" name="Espaço Reservado para Conteúdo 2"/>
          <p:cNvSpPr>
            <a:spLocks noGrp="1"/>
          </p:cNvSpPr>
          <p:nvPr>
            <p:ph sz="quarter" idx="10"/>
          </p:nvPr>
        </p:nvSpPr>
        <p:spPr>
          <a:xfrm>
            <a:off x="1" y="1795128"/>
            <a:ext cx="13122695" cy="7668852"/>
          </a:xfrm>
          <a:prstGeom prst="rect">
            <a:avLst/>
          </a:prstGeom>
        </p:spPr>
        <p:txBody>
          <a:bodyPr/>
          <a:lstStyle/>
          <a:p>
            <a:r>
              <a:rPr lang="pt-BR" sz="3000" b="1" dirty="0">
                <a:solidFill>
                  <a:srgbClr val="000066"/>
                </a:solidFill>
                <a:latin typeface="+mn-lt"/>
                <a:cs typeface="Arial" panose="020B0604020202020204" pitchFamily="34" charset="0"/>
              </a:rPr>
              <a:t>Nivelamento</a:t>
            </a:r>
            <a:r>
              <a:rPr lang="pt-BR" sz="3000" dirty="0">
                <a:solidFill>
                  <a:srgbClr val="000066"/>
                </a:solidFill>
                <a:latin typeface="+mn-lt"/>
                <a:cs typeface="Arial" panose="020B0604020202020204" pitchFamily="34" charset="0"/>
              </a:rPr>
              <a:t> - Adequação do cronograma calculado pelo CPM às limitações de recursos porventura extrapolados (</a:t>
            </a:r>
            <a:r>
              <a:rPr lang="pt-BR" sz="3000" dirty="0" err="1">
                <a:solidFill>
                  <a:srgbClr val="000066"/>
                </a:solidFill>
                <a:latin typeface="+mn-lt"/>
                <a:cs typeface="Arial" panose="020B0604020202020204" pitchFamily="34" charset="0"/>
              </a:rPr>
              <a:t>superalocação</a:t>
            </a:r>
            <a:r>
              <a:rPr lang="pt-BR" sz="3000" dirty="0">
                <a:solidFill>
                  <a:srgbClr val="000066"/>
                </a:solidFill>
                <a:latin typeface="+mn-lt"/>
                <a:cs typeface="Arial" panose="020B0604020202020204" pitchFamily="34" charset="0"/>
              </a:rPr>
              <a:t>); </a:t>
            </a:r>
            <a:r>
              <a:rPr lang="pt-BR" altLang="zh-CN" sz="3000" u="sng" dirty="0">
                <a:solidFill>
                  <a:srgbClr val="000066"/>
                </a:solidFill>
                <a:latin typeface="+mn-lt"/>
                <a:cs typeface="Arial" panose="020B0604020202020204" pitchFamily="34" charset="0"/>
              </a:rPr>
              <a:t>Caminho crítico pode alterar</a:t>
            </a:r>
            <a:r>
              <a:rPr lang="pt-BR" altLang="zh-CN" sz="3000" dirty="0">
                <a:solidFill>
                  <a:srgbClr val="000066"/>
                </a:solidFill>
                <a:latin typeface="+mn-lt"/>
                <a:cs typeface="Arial" panose="020B0604020202020204" pitchFamily="34" charset="0"/>
              </a:rPr>
              <a:t>.</a:t>
            </a:r>
          </a:p>
          <a:p>
            <a:pPr marL="0" indent="0">
              <a:buNone/>
            </a:pPr>
            <a:r>
              <a:rPr lang="pt-BR" sz="3000" dirty="0">
                <a:solidFill>
                  <a:srgbClr val="000066"/>
                </a:solidFill>
                <a:latin typeface="+mn-lt"/>
                <a:cs typeface="Arial" panose="020B0604020202020204" pitchFamily="34" charset="0"/>
              </a:rPr>
              <a:t> </a:t>
            </a:r>
          </a:p>
          <a:p>
            <a:pPr marL="514350" lvl="1" indent="-514350">
              <a:buFont typeface="Arial" panose="020B0604020202020204" pitchFamily="34" charset="0"/>
              <a:buChar char="•"/>
            </a:pPr>
            <a:r>
              <a:rPr lang="pt-BR" altLang="zh-CN" sz="3000" b="1" dirty="0">
                <a:solidFill>
                  <a:srgbClr val="000066"/>
                </a:solidFill>
                <a:latin typeface="+mn-lt"/>
                <a:cs typeface="Arial" panose="020B0604020202020204" pitchFamily="34" charset="0"/>
              </a:rPr>
              <a:t>Estabilização</a:t>
            </a:r>
            <a:r>
              <a:rPr lang="pt-BR" altLang="zh-CN" sz="3000" dirty="0">
                <a:solidFill>
                  <a:srgbClr val="000066"/>
                </a:solidFill>
                <a:latin typeface="+mn-lt"/>
                <a:cs typeface="Arial" panose="020B0604020202020204" pitchFamily="34" charset="0"/>
              </a:rPr>
              <a:t> - Procura evitar sobressaltos na distribuição do uso do recurso (picos e vales), resultando em uma quantidade de recursos mais estável utilizada mês a mês (uso mais efetivo dos recursos); </a:t>
            </a:r>
            <a:r>
              <a:rPr lang="pt-BR" altLang="zh-CN" sz="3000" u="sng" dirty="0">
                <a:solidFill>
                  <a:srgbClr val="000066"/>
                </a:solidFill>
                <a:latin typeface="+mn-lt"/>
                <a:cs typeface="Arial" panose="020B0604020202020204" pitchFamily="34" charset="0"/>
              </a:rPr>
              <a:t>Caminho crítico não pode alterar</a:t>
            </a:r>
            <a:r>
              <a:rPr lang="pt-BR" altLang="zh-CN" sz="3000" dirty="0">
                <a:solidFill>
                  <a:srgbClr val="000066"/>
                </a:solidFill>
                <a:latin typeface="+mn-lt"/>
                <a:cs typeface="Arial" panose="020B0604020202020204" pitchFamily="34" charset="0"/>
              </a:rPr>
              <a:t>.</a:t>
            </a:r>
            <a:endParaRPr lang="pt-BR" sz="3000" dirty="0">
              <a:solidFill>
                <a:srgbClr val="000066"/>
              </a:solidFill>
              <a:latin typeface="+mn-lt"/>
              <a:cs typeface="Arial" panose="020B0604020202020204" pitchFamily="34" charset="0"/>
            </a:endParaRPr>
          </a:p>
          <a:p>
            <a:pPr marL="0" lvl="3" indent="0">
              <a:buNone/>
            </a:pPr>
            <a:br>
              <a:rPr lang="pt-BR" altLang="zh-CN" dirty="0">
                <a:solidFill>
                  <a:srgbClr val="000066"/>
                </a:solidFill>
                <a:latin typeface="+mn-lt"/>
                <a:cs typeface="Arial" panose="020B0604020202020204" pitchFamily="34" charset="0"/>
              </a:rPr>
            </a:br>
            <a:endParaRPr lang="pt-BR" altLang="zh-CN" dirty="0">
              <a:solidFill>
                <a:srgbClr val="000066"/>
              </a:solidFill>
              <a:latin typeface="+mn-lt"/>
              <a:cs typeface="Arial" panose="020B0604020202020204" pitchFamily="34" charset="0"/>
            </a:endParaRPr>
          </a:p>
          <a:p>
            <a:pPr marL="514350" lvl="3" indent="-514350">
              <a:buFont typeface="Arial" pitchFamily="34" charset="0"/>
              <a:buChar char="•"/>
            </a:pPr>
            <a:endParaRPr lang="pt-BR" altLang="zh-CN" dirty="0">
              <a:solidFill>
                <a:srgbClr val="000066"/>
              </a:solidFill>
              <a:latin typeface="+mn-lt"/>
              <a:cs typeface="Arial" panose="020B0604020202020204" pitchFamily="34" charset="0"/>
            </a:endParaRPr>
          </a:p>
          <a:p>
            <a:pPr marL="514350" lvl="3" indent="-514350">
              <a:buFont typeface="Arial" pitchFamily="34" charset="0"/>
              <a:buChar char="•"/>
            </a:pPr>
            <a:endParaRPr lang="pt-BR" altLang="zh-CN" dirty="0">
              <a:solidFill>
                <a:srgbClr val="000066"/>
              </a:solidFill>
              <a:latin typeface="+mn-lt"/>
              <a:cs typeface="Arial" panose="020B0604020202020204" pitchFamily="34" charset="0"/>
            </a:endParaRPr>
          </a:p>
          <a:p>
            <a:pPr marL="514350" lvl="3" indent="-514350">
              <a:buFont typeface="Wingdings" panose="05000000000000000000" pitchFamily="2" charset="2"/>
              <a:buChar char="§"/>
            </a:pPr>
            <a:r>
              <a:rPr lang="pt-BR" sz="3000" dirty="0">
                <a:solidFill>
                  <a:srgbClr val="000066"/>
                </a:solidFill>
                <a:latin typeface="+mn-lt"/>
                <a:cs typeface="Arial" panose="020B0604020202020204" pitchFamily="34" charset="0"/>
              </a:rPr>
              <a:t>Consequências mais comuns:</a:t>
            </a:r>
          </a:p>
          <a:p>
            <a:pPr marL="1200150" lvl="4" indent="-514350">
              <a:buFont typeface="Arial" panose="020B0604020202020204" pitchFamily="34" charset="0"/>
              <a:buChar char="•"/>
            </a:pPr>
            <a:r>
              <a:rPr lang="pt-BR" sz="3000" dirty="0">
                <a:solidFill>
                  <a:srgbClr val="000066"/>
                </a:solidFill>
                <a:latin typeface="+mn-lt"/>
                <a:cs typeface="Arial" panose="020B0604020202020204" pitchFamily="34" charset="0"/>
              </a:rPr>
              <a:t>Atraso em atividades causadoras de superalocação</a:t>
            </a:r>
          </a:p>
          <a:p>
            <a:pPr marL="514350" lvl="3" indent="-514350">
              <a:buFont typeface="Wingdings" panose="05000000000000000000" pitchFamily="2" charset="2"/>
              <a:buChar char="§"/>
            </a:pPr>
            <a:r>
              <a:rPr lang="pt-BR" sz="3000" dirty="0">
                <a:solidFill>
                  <a:srgbClr val="000066"/>
                </a:solidFill>
                <a:latin typeface="+mn-lt"/>
                <a:cs typeface="Arial" panose="020B0604020202020204" pitchFamily="34" charset="0"/>
              </a:rPr>
              <a:t>Alternativas</a:t>
            </a:r>
          </a:p>
          <a:p>
            <a:pPr marL="1200150" lvl="4" indent="-514350">
              <a:buFont typeface="Arial" panose="020B0604020202020204" pitchFamily="34" charset="0"/>
              <a:buChar char="•"/>
            </a:pPr>
            <a:r>
              <a:rPr lang="pt-BR" sz="3000" dirty="0">
                <a:solidFill>
                  <a:srgbClr val="000066"/>
                </a:solidFill>
                <a:latin typeface="+mn-lt"/>
                <a:cs typeface="Arial" panose="020B0604020202020204" pitchFamily="34" charset="0"/>
              </a:rPr>
              <a:t>Alocar recursos primeiro nas atividades críticas;</a:t>
            </a:r>
          </a:p>
          <a:p>
            <a:pPr marL="1200150" lvl="4" indent="-514350">
              <a:buFont typeface="Arial" panose="020B0604020202020204" pitchFamily="34" charset="0"/>
              <a:buChar char="•"/>
            </a:pPr>
            <a:r>
              <a:rPr lang="pt-BR" sz="3000" dirty="0">
                <a:solidFill>
                  <a:srgbClr val="000066"/>
                </a:solidFill>
                <a:latin typeface="+mn-lt"/>
                <a:cs typeface="Arial" panose="020B0604020202020204" pitchFamily="34" charset="0"/>
              </a:rPr>
              <a:t>Análise das folgas livres e Substituição de recursos.</a:t>
            </a:r>
          </a:p>
        </p:txBody>
      </p:sp>
      <p:sp>
        <p:nvSpPr>
          <p:cNvPr id="7" name="Retângulo 6"/>
          <p:cNvSpPr/>
          <p:nvPr/>
        </p:nvSpPr>
        <p:spPr>
          <a:xfrm>
            <a:off x="809328" y="5917875"/>
            <a:ext cx="12097344" cy="1015663"/>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spAutoFit/>
          </a:bodyPr>
          <a:lstStyle/>
          <a:p>
            <a:pPr marL="514350" lvl="3" indent="-514350" algn="ctr"/>
            <a:r>
              <a:rPr lang="pt-BR" altLang="zh-CN" sz="3000" b="1" dirty="0">
                <a:solidFill>
                  <a:srgbClr val="000066"/>
                </a:solidFill>
                <a:latin typeface="Arial" panose="020B0604020202020204" pitchFamily="34" charset="0"/>
                <a:cs typeface="Arial" panose="020B0604020202020204" pitchFamily="34" charset="0"/>
              </a:rPr>
              <a:t>Nivelamento frequentemente resulta numa duração maior</a:t>
            </a:r>
            <a:br>
              <a:rPr lang="pt-BR" altLang="zh-CN" sz="3000" b="1" dirty="0">
                <a:solidFill>
                  <a:srgbClr val="000066"/>
                </a:solidFill>
                <a:latin typeface="Arial" panose="020B0604020202020204" pitchFamily="34" charset="0"/>
                <a:cs typeface="Arial" panose="020B0604020202020204" pitchFamily="34" charset="0"/>
              </a:rPr>
            </a:br>
            <a:r>
              <a:rPr lang="pt-BR" altLang="zh-CN" sz="3000" b="1" dirty="0">
                <a:solidFill>
                  <a:srgbClr val="000066"/>
                </a:solidFill>
                <a:latin typeface="Arial" panose="020B0604020202020204" pitchFamily="34" charset="0"/>
                <a:cs typeface="Arial" panose="020B0604020202020204" pitchFamily="34" charset="0"/>
              </a:rPr>
              <a:t>para o projeto do que o cronograma preliminar.</a:t>
            </a:r>
            <a:endParaRPr lang="en-US" altLang="zh-CN" sz="3000" b="1" dirty="0">
              <a:solidFill>
                <a:srgbClr val="000066"/>
              </a:solidFill>
              <a:latin typeface="Arial" panose="020B0604020202020204" pitchFamily="34" charset="0"/>
              <a:cs typeface="Arial" panose="020B0604020202020204" pitchFamily="34" charset="0"/>
            </a:endParaRPr>
          </a:p>
        </p:txBody>
      </p:sp>
      <p:pic>
        <p:nvPicPr>
          <p:cNvPr id="9" name="Picture 1">
            <a:extLst>
              <a:ext uri="{FF2B5EF4-FFF2-40B4-BE49-F238E27FC236}">
                <a16:creationId xmlns:a16="http://schemas.microsoft.com/office/drawing/2014/main" id="{2F3E61F1-3B9A-42A9-8E97-C5E3DB080E4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099465" y="6933538"/>
            <a:ext cx="2786063" cy="2893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ítulo 1">
            <a:extLst>
              <a:ext uri="{FF2B5EF4-FFF2-40B4-BE49-F238E27FC236}">
                <a16:creationId xmlns:a16="http://schemas.microsoft.com/office/drawing/2014/main" id="{8F795BF7-9BD2-4045-956F-F89304CA4FCE}"/>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94308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10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10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10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10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CA169C93-05A0-47EC-9675-AC4B9C4F092B}"/>
              </a:ext>
            </a:extLst>
          </p:cNvPr>
          <p:cNvGrpSpPr/>
          <p:nvPr/>
        </p:nvGrpSpPr>
        <p:grpSpPr>
          <a:xfrm>
            <a:off x="-9798" y="1110410"/>
            <a:ext cx="13731258" cy="8849978"/>
            <a:chOff x="-36512" y="740273"/>
            <a:chExt cx="9154172" cy="5899985"/>
          </a:xfrm>
        </p:grpSpPr>
        <p:pic>
          <p:nvPicPr>
            <p:cNvPr id="5" name="Imagem 4">
              <a:extLst>
                <a:ext uri="{FF2B5EF4-FFF2-40B4-BE49-F238E27FC236}">
                  <a16:creationId xmlns:a16="http://schemas.microsoft.com/office/drawing/2014/main" id="{178E042B-F57E-484E-86CC-8A4C3C51ECA2}"/>
                </a:ext>
              </a:extLst>
            </p:cNvPr>
            <p:cNvPicPr>
              <a:picLocks noChangeAspect="1"/>
            </p:cNvPicPr>
            <p:nvPr/>
          </p:nvPicPr>
          <p:blipFill>
            <a:blip r:embed="rId2"/>
            <a:stretch>
              <a:fillRect/>
            </a:stretch>
          </p:blipFill>
          <p:spPr>
            <a:xfrm>
              <a:off x="657228" y="4188533"/>
              <a:ext cx="8460432" cy="2451725"/>
            </a:xfrm>
            <a:prstGeom prst="rect">
              <a:avLst/>
            </a:prstGeom>
          </p:spPr>
        </p:pic>
        <p:pic>
          <p:nvPicPr>
            <p:cNvPr id="4" name="Imagem 3">
              <a:extLst>
                <a:ext uri="{FF2B5EF4-FFF2-40B4-BE49-F238E27FC236}">
                  <a16:creationId xmlns:a16="http://schemas.microsoft.com/office/drawing/2014/main" id="{E4045E73-76F4-4816-9B90-F034E56C946C}"/>
                </a:ext>
              </a:extLst>
            </p:cNvPr>
            <p:cNvPicPr>
              <a:picLocks noChangeAspect="1"/>
            </p:cNvPicPr>
            <p:nvPr/>
          </p:nvPicPr>
          <p:blipFill>
            <a:blip r:embed="rId3"/>
            <a:stretch>
              <a:fillRect/>
            </a:stretch>
          </p:blipFill>
          <p:spPr>
            <a:xfrm>
              <a:off x="-36512" y="740273"/>
              <a:ext cx="9144000" cy="3448260"/>
            </a:xfrm>
            <a:prstGeom prst="rect">
              <a:avLst/>
            </a:prstGeom>
          </p:spPr>
        </p:pic>
      </p:grpSp>
      <p:pic>
        <p:nvPicPr>
          <p:cNvPr id="9" name="Imagem 8">
            <a:extLst>
              <a:ext uri="{FF2B5EF4-FFF2-40B4-BE49-F238E27FC236}">
                <a16:creationId xmlns:a16="http://schemas.microsoft.com/office/drawing/2014/main" id="{157FB7E3-07CB-419E-A912-61562EE3F7C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034" y="8923921"/>
            <a:ext cx="2378049" cy="1363079"/>
          </a:xfrm>
          <a:prstGeom prst="rect">
            <a:avLst/>
          </a:prstGeom>
        </p:spPr>
      </p:pic>
      <p:pic>
        <p:nvPicPr>
          <p:cNvPr id="11" name="Imagem 10">
            <a:extLst>
              <a:ext uri="{FF2B5EF4-FFF2-40B4-BE49-F238E27FC236}">
                <a16:creationId xmlns:a16="http://schemas.microsoft.com/office/drawing/2014/main" id="{7C1E478C-04E7-4A2D-BF7B-A18C6724C32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273543" y="9031932"/>
            <a:ext cx="2472437" cy="1255068"/>
          </a:xfrm>
          <a:prstGeom prst="rect">
            <a:avLst/>
          </a:prstGeom>
        </p:spPr>
      </p:pic>
      <p:sp>
        <p:nvSpPr>
          <p:cNvPr id="14" name="Text Box 2">
            <a:extLst>
              <a:ext uri="{FF2B5EF4-FFF2-40B4-BE49-F238E27FC236}">
                <a16:creationId xmlns:a16="http://schemas.microsoft.com/office/drawing/2014/main" id="{53186B6F-0B52-4B01-A311-FF8172941937}"/>
              </a:ext>
            </a:extLst>
          </p:cNvPr>
          <p:cNvSpPr txBox="1">
            <a:spLocks noChangeArrowheads="1"/>
          </p:cNvSpPr>
          <p:nvPr/>
        </p:nvSpPr>
        <p:spPr bwMode="auto">
          <a:xfrm>
            <a:off x="0" y="370984"/>
            <a:ext cx="12258600" cy="707886"/>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Nivelamento de Recursos</a:t>
            </a:r>
          </a:p>
        </p:txBody>
      </p:sp>
      <p:sp>
        <p:nvSpPr>
          <p:cNvPr id="8" name="CaixaDeTexto 7">
            <a:extLst>
              <a:ext uri="{FF2B5EF4-FFF2-40B4-BE49-F238E27FC236}">
                <a16:creationId xmlns:a16="http://schemas.microsoft.com/office/drawing/2014/main" id="{B3F8BCD6-2286-42FA-83E3-D3F788044F35}"/>
              </a:ext>
            </a:extLst>
          </p:cNvPr>
          <p:cNvSpPr txBox="1"/>
          <p:nvPr/>
        </p:nvSpPr>
        <p:spPr>
          <a:xfrm>
            <a:off x="-9798" y="6431404"/>
            <a:ext cx="5139606" cy="553998"/>
          </a:xfrm>
          <a:prstGeom prst="rect">
            <a:avLst/>
          </a:prstGeom>
          <a:noFill/>
        </p:spPr>
        <p:txBody>
          <a:bodyPr wrap="square" rtlCol="0">
            <a:spAutoFit/>
          </a:bodyPr>
          <a:lstStyle/>
          <a:p>
            <a:pPr algn="ctr"/>
            <a:r>
              <a:rPr lang="pt-BR" sz="3000" dirty="0"/>
              <a:t>Histograma de recursos</a:t>
            </a:r>
          </a:p>
        </p:txBody>
      </p:sp>
    </p:spTree>
    <p:extLst>
      <p:ext uri="{BB962C8B-B14F-4D97-AF65-F5344CB8AC3E}">
        <p14:creationId xmlns:p14="http://schemas.microsoft.com/office/powerpoint/2010/main" val="183292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Bibliografia Básica</a:t>
            </a:r>
          </a:p>
        </p:txBody>
      </p:sp>
      <p:sp>
        <p:nvSpPr>
          <p:cNvPr id="9" name="Espaço Reservado para Texto 8"/>
          <p:cNvSpPr>
            <a:spLocks noGrp="1"/>
          </p:cNvSpPr>
          <p:nvPr>
            <p:ph type="body" sz="quarter" idx="13"/>
          </p:nvPr>
        </p:nvSpPr>
        <p:spPr/>
        <p:txBody>
          <a:bodyPr>
            <a:normAutofit/>
          </a:bodyPr>
          <a:lstStyle/>
          <a:p>
            <a:pPr algn="just">
              <a:lnSpc>
                <a:spcPct val="150000"/>
              </a:lnSpc>
              <a:spcAft>
                <a:spcPts val="2400"/>
              </a:spcAft>
            </a:pPr>
            <a:r>
              <a:rPr lang="pt-BR" altLang="pt-BR" sz="3200" dirty="0"/>
              <a:t>BARCAUI, A; BORBA, D.; SILVA, I.; NEVES, R. Gerenciamento de cronograma em projetos. 1. ed. Rio de Janeiro: Editora FGV, 2019.</a:t>
            </a:r>
          </a:p>
          <a:p>
            <a:pPr algn="just">
              <a:lnSpc>
                <a:spcPct val="150000"/>
              </a:lnSpc>
              <a:spcAft>
                <a:spcPts val="2400"/>
              </a:spcAft>
            </a:pPr>
            <a:r>
              <a:rPr lang="pt-BR" altLang="pt-BR" sz="3200" dirty="0"/>
              <a:t>BARBOSA, M. C. (org.). Gerenciamento de custos em projetos. 6. ed. Rio de Janeiro: Editora FGV, 2019.</a:t>
            </a:r>
          </a:p>
        </p:txBody>
      </p:sp>
    </p:spTree>
    <p:extLst>
      <p:ext uri="{BB962C8B-B14F-4D97-AF65-F5344CB8AC3E}">
        <p14:creationId xmlns:p14="http://schemas.microsoft.com/office/powerpoint/2010/main" val="178664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4AD9E3EC-2AD5-44EC-A166-C3BF6959EB77}"/>
              </a:ext>
            </a:extLst>
          </p:cNvPr>
          <p:cNvGrpSpPr/>
          <p:nvPr/>
        </p:nvGrpSpPr>
        <p:grpSpPr>
          <a:xfrm>
            <a:off x="0" y="1098678"/>
            <a:ext cx="13716000" cy="8905362"/>
            <a:chOff x="0" y="732452"/>
            <a:chExt cx="9144000" cy="5936908"/>
          </a:xfrm>
        </p:grpSpPr>
        <p:pic>
          <p:nvPicPr>
            <p:cNvPr id="6" name="Imagem 5">
              <a:extLst>
                <a:ext uri="{FF2B5EF4-FFF2-40B4-BE49-F238E27FC236}">
                  <a16:creationId xmlns:a16="http://schemas.microsoft.com/office/drawing/2014/main" id="{8F1B38C7-A927-4A48-94E0-579110231F2E}"/>
                </a:ext>
              </a:extLst>
            </p:cNvPr>
            <p:cNvPicPr>
              <a:picLocks noChangeAspect="1"/>
            </p:cNvPicPr>
            <p:nvPr/>
          </p:nvPicPr>
          <p:blipFill>
            <a:blip r:embed="rId2"/>
            <a:stretch>
              <a:fillRect/>
            </a:stretch>
          </p:blipFill>
          <p:spPr>
            <a:xfrm>
              <a:off x="683568" y="4172932"/>
              <a:ext cx="8460432" cy="2496428"/>
            </a:xfrm>
            <a:prstGeom prst="rect">
              <a:avLst/>
            </a:prstGeom>
          </p:spPr>
        </p:pic>
        <p:pic>
          <p:nvPicPr>
            <p:cNvPr id="3" name="Imagem 2">
              <a:extLst>
                <a:ext uri="{FF2B5EF4-FFF2-40B4-BE49-F238E27FC236}">
                  <a16:creationId xmlns:a16="http://schemas.microsoft.com/office/drawing/2014/main" id="{C96FA8D8-8E14-4394-8133-4BC834284E7A}"/>
                </a:ext>
              </a:extLst>
            </p:cNvPr>
            <p:cNvPicPr>
              <a:picLocks noChangeAspect="1"/>
            </p:cNvPicPr>
            <p:nvPr/>
          </p:nvPicPr>
          <p:blipFill rotWithShape="1">
            <a:blip r:embed="rId3"/>
            <a:srcRect r="388"/>
            <a:stretch/>
          </p:blipFill>
          <p:spPr>
            <a:xfrm>
              <a:off x="0" y="732452"/>
              <a:ext cx="9144000" cy="3495836"/>
            </a:xfrm>
            <a:prstGeom prst="rect">
              <a:avLst/>
            </a:prstGeom>
          </p:spPr>
        </p:pic>
      </p:grpSp>
      <p:sp>
        <p:nvSpPr>
          <p:cNvPr id="7" name="Text Box 2">
            <a:extLst>
              <a:ext uri="{FF2B5EF4-FFF2-40B4-BE49-F238E27FC236}">
                <a16:creationId xmlns:a16="http://schemas.microsoft.com/office/drawing/2014/main" id="{8FA14CFE-2388-409A-9BF0-F95A0AA2FCCC}"/>
              </a:ext>
            </a:extLst>
          </p:cNvPr>
          <p:cNvSpPr txBox="1">
            <a:spLocks noChangeArrowheads="1"/>
          </p:cNvSpPr>
          <p:nvPr/>
        </p:nvSpPr>
        <p:spPr bwMode="auto">
          <a:xfrm>
            <a:off x="0" y="370984"/>
            <a:ext cx="12258600" cy="707886"/>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Nivelamento de Recursos</a:t>
            </a:r>
          </a:p>
        </p:txBody>
      </p:sp>
    </p:spTree>
    <p:extLst>
      <p:ext uri="{BB962C8B-B14F-4D97-AF65-F5344CB8AC3E}">
        <p14:creationId xmlns:p14="http://schemas.microsoft.com/office/powerpoint/2010/main" val="2698611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6815" y="1582745"/>
            <a:ext cx="13041387" cy="1059135"/>
          </a:xfrm>
        </p:spPr>
        <p:txBody>
          <a:bodyPr/>
          <a:lstStyle/>
          <a:p>
            <a:r>
              <a:rPr lang="pt-BR" sz="4200" dirty="0">
                <a:solidFill>
                  <a:srgbClr val="000066"/>
                </a:solidFill>
                <a:latin typeface="+mn-lt"/>
                <a:cs typeface="Arial" panose="020B0604020202020204" pitchFamily="34" charset="0"/>
              </a:rPr>
              <a:t>Programa de Avaliação e Revisão Técnica </a:t>
            </a:r>
            <a:br>
              <a:rPr lang="pt-BR" sz="4200" dirty="0">
                <a:solidFill>
                  <a:srgbClr val="000066"/>
                </a:solidFill>
                <a:latin typeface="+mn-lt"/>
                <a:cs typeface="Arial" panose="020B0604020202020204" pitchFamily="34" charset="0"/>
              </a:rPr>
            </a:br>
            <a:r>
              <a:rPr lang="pt-BR" sz="4200" dirty="0">
                <a:solidFill>
                  <a:srgbClr val="000066"/>
                </a:solidFill>
                <a:latin typeface="+mn-lt"/>
                <a:cs typeface="Arial" panose="020B0604020202020204" pitchFamily="34" charset="0"/>
              </a:rPr>
              <a:t>(PERT – </a:t>
            </a:r>
            <a:r>
              <a:rPr lang="pt-BR" sz="4200" i="1" dirty="0" err="1">
                <a:solidFill>
                  <a:srgbClr val="000066"/>
                </a:solidFill>
                <a:latin typeface="+mn-lt"/>
                <a:cs typeface="Arial" panose="020B0604020202020204" pitchFamily="34" charset="0"/>
              </a:rPr>
              <a:t>Program</a:t>
            </a:r>
            <a:r>
              <a:rPr lang="pt-BR" sz="4200" i="1" dirty="0">
                <a:solidFill>
                  <a:srgbClr val="000066"/>
                </a:solidFill>
                <a:latin typeface="+mn-lt"/>
                <a:cs typeface="Arial" panose="020B0604020202020204" pitchFamily="34" charset="0"/>
              </a:rPr>
              <a:t> </a:t>
            </a:r>
            <a:r>
              <a:rPr lang="pt-BR" sz="4200" i="1" dirty="0" err="1">
                <a:solidFill>
                  <a:srgbClr val="000066"/>
                </a:solidFill>
                <a:latin typeface="+mn-lt"/>
                <a:cs typeface="Arial" panose="020B0604020202020204" pitchFamily="34" charset="0"/>
              </a:rPr>
              <a:t>Evaluation</a:t>
            </a:r>
            <a:r>
              <a:rPr lang="pt-BR" sz="4200" i="1" dirty="0">
                <a:solidFill>
                  <a:srgbClr val="000066"/>
                </a:solidFill>
                <a:latin typeface="+mn-lt"/>
                <a:cs typeface="Arial" panose="020B0604020202020204" pitchFamily="34" charset="0"/>
              </a:rPr>
              <a:t> </a:t>
            </a:r>
            <a:r>
              <a:rPr lang="pt-BR" sz="4200" i="1" dirty="0" err="1">
                <a:solidFill>
                  <a:srgbClr val="000066"/>
                </a:solidFill>
                <a:latin typeface="+mn-lt"/>
                <a:cs typeface="Arial" panose="020B0604020202020204" pitchFamily="34" charset="0"/>
              </a:rPr>
              <a:t>Review</a:t>
            </a:r>
            <a:r>
              <a:rPr lang="pt-BR" sz="4200" i="1" dirty="0">
                <a:solidFill>
                  <a:srgbClr val="000066"/>
                </a:solidFill>
                <a:latin typeface="+mn-lt"/>
                <a:cs typeface="Arial" panose="020B0604020202020204" pitchFamily="34" charset="0"/>
              </a:rPr>
              <a:t> </a:t>
            </a:r>
            <a:r>
              <a:rPr lang="pt-BR" sz="4200" i="1" dirty="0" err="1">
                <a:solidFill>
                  <a:srgbClr val="000066"/>
                </a:solidFill>
                <a:latin typeface="+mn-lt"/>
                <a:cs typeface="Arial" panose="020B0604020202020204" pitchFamily="34" charset="0"/>
              </a:rPr>
              <a:t>Tecnique</a:t>
            </a:r>
            <a:r>
              <a:rPr lang="pt-BR" sz="4200" i="1" dirty="0">
                <a:solidFill>
                  <a:srgbClr val="000066"/>
                </a:solidFill>
                <a:latin typeface="+mn-lt"/>
                <a:cs typeface="Arial" panose="020B0604020202020204" pitchFamily="34" charset="0"/>
              </a:rPr>
              <a:t>)</a:t>
            </a:r>
          </a:p>
        </p:txBody>
      </p:sp>
      <p:grpSp>
        <p:nvGrpSpPr>
          <p:cNvPr id="30" name="Grupo 29"/>
          <p:cNvGrpSpPr/>
          <p:nvPr/>
        </p:nvGrpSpPr>
        <p:grpSpPr>
          <a:xfrm>
            <a:off x="-37993" y="3223586"/>
            <a:ext cx="11137154" cy="6830430"/>
            <a:chOff x="107504" y="1972394"/>
            <a:chExt cx="7424769" cy="4553620"/>
          </a:xfrm>
        </p:grpSpPr>
        <p:grpSp>
          <p:nvGrpSpPr>
            <p:cNvPr id="6" name="Grupo 5"/>
            <p:cNvGrpSpPr/>
            <p:nvPr/>
          </p:nvGrpSpPr>
          <p:grpSpPr>
            <a:xfrm>
              <a:off x="107504" y="1972394"/>
              <a:ext cx="7424769" cy="4553620"/>
              <a:chOff x="-28" y="1500174"/>
              <a:chExt cx="7424769" cy="4553620"/>
            </a:xfrm>
          </p:grpSpPr>
          <p:sp>
            <p:nvSpPr>
              <p:cNvPr id="7" name="Freeform 1028"/>
              <p:cNvSpPr>
                <a:spLocks/>
              </p:cNvSpPr>
              <p:nvPr/>
            </p:nvSpPr>
            <p:spPr bwMode="auto">
              <a:xfrm>
                <a:off x="1158846" y="3313099"/>
                <a:ext cx="5429377" cy="2132013"/>
              </a:xfrm>
              <a:custGeom>
                <a:avLst/>
                <a:gdLst/>
                <a:ahLst/>
                <a:cxnLst>
                  <a:cxn ang="0">
                    <a:pos x="0" y="1342"/>
                  </a:cxn>
                  <a:cxn ang="0">
                    <a:pos x="151" y="1088"/>
                  </a:cxn>
                  <a:cxn ang="0">
                    <a:pos x="295" y="847"/>
                  </a:cxn>
                  <a:cxn ang="0">
                    <a:pos x="371" y="731"/>
                  </a:cxn>
                  <a:cxn ang="0">
                    <a:pos x="455" y="622"/>
                  </a:cxn>
                  <a:cxn ang="0">
                    <a:pos x="531" y="518"/>
                  </a:cxn>
                  <a:cxn ang="0">
                    <a:pos x="607" y="420"/>
                  </a:cxn>
                  <a:cxn ang="0">
                    <a:pos x="691" y="328"/>
                  </a:cxn>
                  <a:cxn ang="0">
                    <a:pos x="774" y="247"/>
                  </a:cxn>
                  <a:cxn ang="0">
                    <a:pos x="857" y="178"/>
                  </a:cxn>
                  <a:cxn ang="0">
                    <a:pos x="948" y="115"/>
                  </a:cxn>
                  <a:cxn ang="0">
                    <a:pos x="1039" y="69"/>
                  </a:cxn>
                  <a:cxn ang="0">
                    <a:pos x="1130" y="28"/>
                  </a:cxn>
                  <a:cxn ang="0">
                    <a:pos x="1229" y="5"/>
                  </a:cxn>
                  <a:cxn ang="0">
                    <a:pos x="1328" y="0"/>
                  </a:cxn>
                  <a:cxn ang="0">
                    <a:pos x="1381" y="5"/>
                  </a:cxn>
                  <a:cxn ang="0">
                    <a:pos x="1434" y="11"/>
                  </a:cxn>
                  <a:cxn ang="0">
                    <a:pos x="1495" y="28"/>
                  </a:cxn>
                  <a:cxn ang="0">
                    <a:pos x="1547" y="46"/>
                  </a:cxn>
                  <a:cxn ang="0">
                    <a:pos x="1676" y="103"/>
                  </a:cxn>
                  <a:cxn ang="0">
                    <a:pos x="1806" y="178"/>
                  </a:cxn>
                  <a:cxn ang="0">
                    <a:pos x="1942" y="265"/>
                  </a:cxn>
                  <a:cxn ang="0">
                    <a:pos x="2086" y="363"/>
                  </a:cxn>
                  <a:cxn ang="0">
                    <a:pos x="2223" y="472"/>
                  </a:cxn>
                  <a:cxn ang="0">
                    <a:pos x="2360" y="587"/>
                  </a:cxn>
                  <a:cxn ang="0">
                    <a:pos x="2633" y="818"/>
                  </a:cxn>
                  <a:cxn ang="0">
                    <a:pos x="2761" y="933"/>
                  </a:cxn>
                  <a:cxn ang="0">
                    <a:pos x="2876" y="1037"/>
                  </a:cxn>
                  <a:cxn ang="0">
                    <a:pos x="2982" y="1135"/>
                  </a:cxn>
                  <a:cxn ang="0">
                    <a:pos x="3081" y="1221"/>
                  </a:cxn>
                  <a:cxn ang="0">
                    <a:pos x="3164" y="1290"/>
                  </a:cxn>
                  <a:cxn ang="0">
                    <a:pos x="3232" y="1342"/>
                  </a:cxn>
                </a:cxnLst>
                <a:rect l="0" t="0" r="r" b="b"/>
                <a:pathLst>
                  <a:path w="3233" h="1343">
                    <a:moveTo>
                      <a:pt x="0" y="1342"/>
                    </a:moveTo>
                    <a:lnTo>
                      <a:pt x="151" y="1088"/>
                    </a:lnTo>
                    <a:lnTo>
                      <a:pt x="295" y="847"/>
                    </a:lnTo>
                    <a:lnTo>
                      <a:pt x="371" y="731"/>
                    </a:lnTo>
                    <a:lnTo>
                      <a:pt x="455" y="622"/>
                    </a:lnTo>
                    <a:lnTo>
                      <a:pt x="531" y="518"/>
                    </a:lnTo>
                    <a:lnTo>
                      <a:pt x="607" y="420"/>
                    </a:lnTo>
                    <a:lnTo>
                      <a:pt x="691" y="328"/>
                    </a:lnTo>
                    <a:lnTo>
                      <a:pt x="774" y="247"/>
                    </a:lnTo>
                    <a:lnTo>
                      <a:pt x="857" y="178"/>
                    </a:lnTo>
                    <a:lnTo>
                      <a:pt x="948" y="115"/>
                    </a:lnTo>
                    <a:lnTo>
                      <a:pt x="1039" y="69"/>
                    </a:lnTo>
                    <a:lnTo>
                      <a:pt x="1130" y="28"/>
                    </a:lnTo>
                    <a:lnTo>
                      <a:pt x="1229" y="5"/>
                    </a:lnTo>
                    <a:lnTo>
                      <a:pt x="1328" y="0"/>
                    </a:lnTo>
                    <a:lnTo>
                      <a:pt x="1381" y="5"/>
                    </a:lnTo>
                    <a:lnTo>
                      <a:pt x="1434" y="11"/>
                    </a:lnTo>
                    <a:lnTo>
                      <a:pt x="1495" y="28"/>
                    </a:lnTo>
                    <a:lnTo>
                      <a:pt x="1547" y="46"/>
                    </a:lnTo>
                    <a:lnTo>
                      <a:pt x="1676" y="103"/>
                    </a:lnTo>
                    <a:lnTo>
                      <a:pt x="1806" y="178"/>
                    </a:lnTo>
                    <a:lnTo>
                      <a:pt x="1942" y="265"/>
                    </a:lnTo>
                    <a:lnTo>
                      <a:pt x="2086" y="363"/>
                    </a:lnTo>
                    <a:lnTo>
                      <a:pt x="2223" y="472"/>
                    </a:lnTo>
                    <a:lnTo>
                      <a:pt x="2360" y="587"/>
                    </a:lnTo>
                    <a:lnTo>
                      <a:pt x="2633" y="818"/>
                    </a:lnTo>
                    <a:lnTo>
                      <a:pt x="2761" y="933"/>
                    </a:lnTo>
                    <a:lnTo>
                      <a:pt x="2876" y="1037"/>
                    </a:lnTo>
                    <a:lnTo>
                      <a:pt x="2982" y="1135"/>
                    </a:lnTo>
                    <a:lnTo>
                      <a:pt x="3081" y="1221"/>
                    </a:lnTo>
                    <a:lnTo>
                      <a:pt x="3164" y="1290"/>
                    </a:lnTo>
                    <a:lnTo>
                      <a:pt x="3232" y="1342"/>
                    </a:lnTo>
                  </a:path>
                </a:pathLst>
              </a:custGeom>
              <a:noFill/>
              <a:ln w="12700" cap="rnd" cmpd="sng">
                <a:solidFill>
                  <a:schemeClr val="tx1"/>
                </a:solidFill>
                <a:prstDash val="solid"/>
                <a:round/>
                <a:headEnd type="none" w="med" len="med"/>
                <a:tailEnd type="none" w="med" len="med"/>
              </a:ln>
              <a:effectLst/>
            </p:spPr>
            <p:txBody>
              <a:bodyPr/>
              <a:lstStyle/>
              <a:p>
                <a:endParaRPr lang="pt-BR" sz="3000">
                  <a:solidFill>
                    <a:srgbClr val="000066"/>
                  </a:solidFill>
                  <a:latin typeface="+mn-lt"/>
                </a:endParaRPr>
              </a:p>
            </p:txBody>
          </p:sp>
          <p:sp>
            <p:nvSpPr>
              <p:cNvPr id="8" name="Line 1029"/>
              <p:cNvSpPr>
                <a:spLocks noChangeShapeType="1"/>
              </p:cNvSpPr>
              <p:nvPr/>
            </p:nvSpPr>
            <p:spPr bwMode="auto">
              <a:xfrm>
                <a:off x="746097" y="5460987"/>
                <a:ext cx="6386513" cy="0"/>
              </a:xfrm>
              <a:prstGeom prst="line">
                <a:avLst/>
              </a:prstGeom>
              <a:no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9" name="Line 1030"/>
              <p:cNvSpPr>
                <a:spLocks noChangeShapeType="1"/>
              </p:cNvSpPr>
              <p:nvPr/>
            </p:nvSpPr>
            <p:spPr bwMode="auto">
              <a:xfrm flipV="1">
                <a:off x="742922" y="1555737"/>
                <a:ext cx="0" cy="3892550"/>
              </a:xfrm>
              <a:prstGeom prst="line">
                <a:avLst/>
              </a:prstGeom>
              <a:no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0" name="Rectangle 1031"/>
              <p:cNvSpPr>
                <a:spLocks noChangeArrowheads="1"/>
              </p:cNvSpPr>
              <p:nvPr/>
            </p:nvSpPr>
            <p:spPr bwMode="auto">
              <a:xfrm>
                <a:off x="2547910" y="5656249"/>
                <a:ext cx="2131909" cy="397545"/>
              </a:xfrm>
              <a:prstGeom prst="rect">
                <a:avLst/>
              </a:prstGeom>
              <a:noFill/>
              <a:ln w="12700">
                <a:noFill/>
                <a:miter lim="800000"/>
                <a:headEnd/>
                <a:tailEnd/>
              </a:ln>
              <a:effectLst/>
            </p:spPr>
            <p:txBody>
              <a:bodyPr wrap="none" lIns="135732" tIns="66675" rIns="135732" bIns="66675">
                <a:spAutoFit/>
              </a:bodyPr>
              <a:lstStyle/>
              <a:p>
                <a:pPr eaLnBrk="0" hangingPunct="0"/>
                <a:r>
                  <a:rPr lang="pt-BR" sz="3000" dirty="0">
                    <a:solidFill>
                      <a:srgbClr val="000066"/>
                    </a:solidFill>
                    <a:latin typeface="+mn-lt"/>
                  </a:rPr>
                  <a:t>Durações Possíveis</a:t>
                </a:r>
              </a:p>
            </p:txBody>
          </p:sp>
          <p:sp>
            <p:nvSpPr>
              <p:cNvPr id="11" name="Rectangle 1032"/>
              <p:cNvSpPr>
                <a:spLocks noChangeArrowheads="1"/>
              </p:cNvSpPr>
              <p:nvPr/>
            </p:nvSpPr>
            <p:spPr bwMode="auto">
              <a:xfrm>
                <a:off x="6115022" y="5530837"/>
                <a:ext cx="1309719" cy="397545"/>
              </a:xfrm>
              <a:prstGeom prst="rect">
                <a:avLst/>
              </a:prstGeom>
              <a:noFill/>
              <a:ln w="12700">
                <a:noFill/>
                <a:miter lim="800000"/>
                <a:headEnd/>
                <a:tailEnd/>
              </a:ln>
              <a:effectLst/>
            </p:spPr>
            <p:txBody>
              <a:bodyPr wrap="none" lIns="135732" tIns="66675" rIns="135732" bIns="66675">
                <a:spAutoFit/>
              </a:bodyPr>
              <a:lstStyle/>
              <a:p>
                <a:pPr eaLnBrk="0" hangingPunct="0"/>
                <a:r>
                  <a:rPr lang="pt-BR" sz="3000">
                    <a:solidFill>
                      <a:srgbClr val="000066"/>
                    </a:solidFill>
                    <a:latin typeface="+mn-lt"/>
                  </a:rPr>
                  <a:t>Mais longa</a:t>
                </a:r>
              </a:p>
            </p:txBody>
          </p:sp>
          <p:sp>
            <p:nvSpPr>
              <p:cNvPr id="12" name="Rectangle 1033"/>
              <p:cNvSpPr>
                <a:spLocks noChangeArrowheads="1"/>
              </p:cNvSpPr>
              <p:nvPr/>
            </p:nvSpPr>
            <p:spPr bwMode="auto">
              <a:xfrm>
                <a:off x="500035" y="5530837"/>
                <a:ext cx="1279283" cy="397545"/>
              </a:xfrm>
              <a:prstGeom prst="rect">
                <a:avLst/>
              </a:prstGeom>
              <a:noFill/>
              <a:ln w="12700">
                <a:noFill/>
                <a:miter lim="800000"/>
                <a:headEnd/>
                <a:tailEnd/>
              </a:ln>
              <a:effectLst/>
            </p:spPr>
            <p:txBody>
              <a:bodyPr wrap="none" lIns="135732" tIns="66675" rIns="135732" bIns="66675">
                <a:spAutoFit/>
              </a:bodyPr>
              <a:lstStyle/>
              <a:p>
                <a:pPr eaLnBrk="0" hangingPunct="0"/>
                <a:r>
                  <a:rPr lang="pt-BR" sz="3000">
                    <a:solidFill>
                      <a:srgbClr val="000066"/>
                    </a:solidFill>
                    <a:latin typeface="+mn-lt"/>
                  </a:rPr>
                  <a:t>Mais curta</a:t>
                </a:r>
              </a:p>
            </p:txBody>
          </p:sp>
          <p:sp>
            <p:nvSpPr>
              <p:cNvPr id="13" name="Rectangle 1036"/>
              <p:cNvSpPr>
                <a:spLocks noChangeArrowheads="1"/>
              </p:cNvSpPr>
              <p:nvPr/>
            </p:nvSpPr>
            <p:spPr bwMode="auto">
              <a:xfrm>
                <a:off x="761972" y="1500174"/>
                <a:ext cx="1624505" cy="1013098"/>
              </a:xfrm>
              <a:prstGeom prst="rect">
                <a:avLst/>
              </a:prstGeom>
              <a:noFill/>
              <a:ln w="12700">
                <a:noFill/>
                <a:miter lim="800000"/>
                <a:headEnd/>
                <a:tailEnd/>
              </a:ln>
              <a:effectLst/>
            </p:spPr>
            <p:txBody>
              <a:bodyPr wrap="none" lIns="135732" tIns="66675" rIns="135732" bIns="66675">
                <a:spAutoFit/>
              </a:bodyPr>
              <a:lstStyle/>
              <a:p>
                <a:pPr eaLnBrk="0" hangingPunct="0"/>
                <a:r>
                  <a:rPr lang="pt-BR" sz="3000" dirty="0">
                    <a:solidFill>
                      <a:srgbClr val="000066"/>
                    </a:solidFill>
                    <a:latin typeface="+mn-lt"/>
                  </a:rPr>
                  <a:t>Probabilidade</a:t>
                </a:r>
              </a:p>
              <a:p>
                <a:pPr eaLnBrk="0" hangingPunct="0"/>
                <a:r>
                  <a:rPr lang="pt-BR" sz="3000" dirty="0">
                    <a:solidFill>
                      <a:srgbClr val="000066"/>
                    </a:solidFill>
                    <a:latin typeface="+mn-lt"/>
                  </a:rPr>
                  <a:t> Relativa de</a:t>
                </a:r>
              </a:p>
              <a:p>
                <a:pPr eaLnBrk="0" hangingPunct="0"/>
                <a:r>
                  <a:rPr lang="pt-BR" sz="3000" dirty="0">
                    <a:solidFill>
                      <a:srgbClr val="000066"/>
                    </a:solidFill>
                    <a:latin typeface="+mn-lt"/>
                  </a:rPr>
                  <a:t> Ocorrência</a:t>
                </a:r>
              </a:p>
            </p:txBody>
          </p:sp>
          <p:sp>
            <p:nvSpPr>
              <p:cNvPr id="14" name="Rectangle 1037"/>
              <p:cNvSpPr>
                <a:spLocks noChangeArrowheads="1"/>
              </p:cNvSpPr>
              <p:nvPr/>
            </p:nvSpPr>
            <p:spPr bwMode="auto">
              <a:xfrm>
                <a:off x="1904972" y="4156062"/>
                <a:ext cx="2928938" cy="1013098"/>
              </a:xfrm>
              <a:prstGeom prst="rect">
                <a:avLst/>
              </a:prstGeom>
              <a:noFill/>
              <a:ln w="12700">
                <a:noFill/>
                <a:miter lim="800000"/>
                <a:headEnd/>
                <a:tailEnd/>
              </a:ln>
              <a:effectLst/>
            </p:spPr>
            <p:txBody>
              <a:bodyPr wrap="square" lIns="135732" tIns="66675" rIns="135732" bIns="66675">
                <a:spAutoFit/>
              </a:bodyPr>
              <a:lstStyle/>
              <a:p>
                <a:pPr algn="ctr" eaLnBrk="0" hangingPunct="0"/>
                <a:r>
                  <a:rPr lang="pt-BR" sz="3000" dirty="0">
                    <a:solidFill>
                      <a:srgbClr val="000066"/>
                    </a:solidFill>
                    <a:latin typeface="+mn-lt"/>
                  </a:rPr>
                  <a:t>Mais Provável</a:t>
                </a:r>
              </a:p>
              <a:p>
                <a:pPr algn="ctr" eaLnBrk="0" hangingPunct="0"/>
                <a:r>
                  <a:rPr lang="pt-BR" sz="3000" dirty="0">
                    <a:solidFill>
                      <a:srgbClr val="000066"/>
                    </a:solidFill>
                    <a:latin typeface="+mn-lt"/>
                  </a:rPr>
                  <a:t>(usado nos cálculos CPM  originais)</a:t>
                </a:r>
              </a:p>
            </p:txBody>
          </p:sp>
          <p:sp>
            <p:nvSpPr>
              <p:cNvPr id="15" name="Rectangle 1038"/>
              <p:cNvSpPr>
                <a:spLocks noChangeArrowheads="1"/>
              </p:cNvSpPr>
              <p:nvPr/>
            </p:nvSpPr>
            <p:spPr bwMode="auto">
              <a:xfrm>
                <a:off x="-28" y="3214674"/>
                <a:ext cx="2122488" cy="397545"/>
              </a:xfrm>
              <a:prstGeom prst="rect">
                <a:avLst/>
              </a:prstGeom>
              <a:noFill/>
              <a:ln w="12700">
                <a:noFill/>
                <a:miter lim="800000"/>
                <a:headEnd/>
                <a:tailEnd/>
              </a:ln>
              <a:effectLst/>
            </p:spPr>
            <p:txBody>
              <a:bodyPr wrap="square" lIns="135732" tIns="66675" rIns="135732" bIns="66675">
                <a:spAutoFit/>
              </a:bodyPr>
              <a:lstStyle/>
              <a:p>
                <a:pPr eaLnBrk="0" hangingPunct="0"/>
                <a:r>
                  <a:rPr lang="pt-BR" sz="3000" dirty="0">
                    <a:solidFill>
                      <a:srgbClr val="000066"/>
                    </a:solidFill>
                    <a:latin typeface="+mn-lt"/>
                  </a:rPr>
                  <a:t>Distribuição Beta</a:t>
                </a:r>
              </a:p>
            </p:txBody>
          </p:sp>
          <p:sp>
            <p:nvSpPr>
              <p:cNvPr id="16" name="Oval 1039"/>
              <p:cNvSpPr>
                <a:spLocks noChangeArrowheads="1"/>
              </p:cNvSpPr>
              <p:nvPr/>
            </p:nvSpPr>
            <p:spPr bwMode="auto">
              <a:xfrm>
                <a:off x="3195610" y="3271824"/>
                <a:ext cx="65088" cy="73025"/>
              </a:xfrm>
              <a:prstGeom prst="ellipse">
                <a:avLst/>
              </a:prstGeom>
              <a:solidFill>
                <a:schemeClr val="tx1"/>
              </a:solid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7" name="Oval 1040"/>
              <p:cNvSpPr>
                <a:spLocks noChangeArrowheads="1"/>
              </p:cNvSpPr>
              <p:nvPr/>
            </p:nvSpPr>
            <p:spPr bwMode="auto">
              <a:xfrm>
                <a:off x="6593557" y="5444207"/>
                <a:ext cx="66675" cy="73025"/>
              </a:xfrm>
              <a:prstGeom prst="ellipse">
                <a:avLst/>
              </a:prstGeom>
              <a:solidFill>
                <a:schemeClr val="tx1"/>
              </a:solid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8" name="Oval 1041"/>
              <p:cNvSpPr>
                <a:spLocks noChangeArrowheads="1"/>
              </p:cNvSpPr>
              <p:nvPr/>
            </p:nvSpPr>
            <p:spPr bwMode="auto">
              <a:xfrm>
                <a:off x="1101697" y="5405424"/>
                <a:ext cx="66675" cy="73025"/>
              </a:xfrm>
              <a:prstGeom prst="ellipse">
                <a:avLst/>
              </a:prstGeom>
              <a:solidFill>
                <a:schemeClr val="tx1"/>
              </a:solid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9" name="Line 1042"/>
              <p:cNvSpPr>
                <a:spLocks noChangeShapeType="1"/>
              </p:cNvSpPr>
              <p:nvPr/>
            </p:nvSpPr>
            <p:spPr bwMode="auto">
              <a:xfrm flipV="1">
                <a:off x="2928910" y="3428987"/>
                <a:ext cx="285750" cy="785813"/>
              </a:xfrm>
              <a:prstGeom prst="line">
                <a:avLst/>
              </a:prstGeom>
              <a:noFill/>
              <a:ln w="12700">
                <a:solidFill>
                  <a:schemeClr val="tx1"/>
                </a:solidFill>
                <a:round/>
                <a:headEnd/>
                <a:tailEnd type="triangle" w="med" len="med"/>
              </a:ln>
              <a:effectLst/>
            </p:spPr>
            <p:txBody>
              <a:bodyPr wrap="none" anchor="ctr"/>
              <a:lstStyle/>
              <a:p>
                <a:endParaRPr lang="pt-BR" sz="3000">
                  <a:solidFill>
                    <a:srgbClr val="000066"/>
                  </a:solidFill>
                  <a:latin typeface="+mn-lt"/>
                </a:endParaRPr>
              </a:p>
            </p:txBody>
          </p:sp>
          <p:sp>
            <p:nvSpPr>
              <p:cNvPr id="20" name="Line 1043"/>
              <p:cNvSpPr>
                <a:spLocks noChangeShapeType="1"/>
              </p:cNvSpPr>
              <p:nvPr/>
            </p:nvSpPr>
            <p:spPr bwMode="auto">
              <a:xfrm>
                <a:off x="1500160" y="3643299"/>
                <a:ext cx="571500" cy="357188"/>
              </a:xfrm>
              <a:prstGeom prst="line">
                <a:avLst/>
              </a:prstGeom>
              <a:noFill/>
              <a:ln w="12700">
                <a:solidFill>
                  <a:schemeClr val="tx1"/>
                </a:solidFill>
                <a:round/>
                <a:headEnd/>
                <a:tailEnd type="triangle" w="med" len="med"/>
              </a:ln>
              <a:effectLst/>
            </p:spPr>
            <p:txBody>
              <a:bodyPr wrap="none" anchor="ctr"/>
              <a:lstStyle/>
              <a:p>
                <a:endParaRPr lang="pt-BR" sz="3000">
                  <a:solidFill>
                    <a:srgbClr val="000066"/>
                  </a:solidFill>
                  <a:latin typeface="+mn-lt"/>
                </a:endParaRPr>
              </a:p>
            </p:txBody>
          </p:sp>
        </p:grpSp>
        <p:sp>
          <p:nvSpPr>
            <p:cNvPr id="21" name="Rectangle 1038"/>
            <p:cNvSpPr>
              <a:spLocks noChangeArrowheads="1"/>
            </p:cNvSpPr>
            <p:nvPr/>
          </p:nvSpPr>
          <p:spPr bwMode="auto">
            <a:xfrm>
              <a:off x="6036670" y="5109427"/>
              <a:ext cx="1428760" cy="397545"/>
            </a:xfrm>
            <a:prstGeom prst="rect">
              <a:avLst/>
            </a:prstGeom>
            <a:noFill/>
            <a:ln w="12700">
              <a:noFill/>
              <a:miter lim="800000"/>
              <a:headEnd/>
              <a:tailEnd/>
            </a:ln>
            <a:effectLst/>
          </p:spPr>
          <p:txBody>
            <a:bodyPr wrap="square" lIns="135732" tIns="66675" rIns="135732" bIns="66675">
              <a:spAutoFit/>
            </a:bodyPr>
            <a:lstStyle/>
            <a:p>
              <a:pPr eaLnBrk="0" hangingPunct="0"/>
              <a:r>
                <a:rPr lang="pt-BR" sz="3000" dirty="0">
                  <a:solidFill>
                    <a:srgbClr val="000066"/>
                  </a:solidFill>
                  <a:latin typeface="+mn-lt"/>
                </a:rPr>
                <a:t>Pessimista</a:t>
              </a:r>
            </a:p>
          </p:txBody>
        </p:sp>
        <p:sp>
          <p:nvSpPr>
            <p:cNvPr id="22" name="Line 1052"/>
            <p:cNvSpPr>
              <a:spLocks noChangeShapeType="1"/>
            </p:cNvSpPr>
            <p:nvPr/>
          </p:nvSpPr>
          <p:spPr bwMode="auto">
            <a:xfrm flipH="1">
              <a:off x="6767580" y="5520082"/>
              <a:ext cx="223838" cy="357190"/>
            </a:xfrm>
            <a:prstGeom prst="line">
              <a:avLst/>
            </a:prstGeom>
            <a:noFill/>
            <a:ln w="12700">
              <a:solidFill>
                <a:schemeClr val="tx1"/>
              </a:solidFill>
              <a:round/>
              <a:headEnd/>
              <a:tailEnd type="triangle" w="med" len="med"/>
            </a:ln>
            <a:effectLst/>
          </p:spPr>
          <p:txBody>
            <a:bodyPr wrap="none" anchor="ctr"/>
            <a:lstStyle/>
            <a:p>
              <a:endParaRPr lang="pt-BR">
                <a:solidFill>
                  <a:srgbClr val="000066"/>
                </a:solidFill>
                <a:latin typeface="+mn-lt"/>
                <a:cs typeface="Arial" panose="020B0604020202020204" pitchFamily="34" charset="0"/>
              </a:endParaRPr>
            </a:p>
          </p:txBody>
        </p:sp>
      </p:grpSp>
      <p:sp>
        <p:nvSpPr>
          <p:cNvPr id="23" name="Rectangle 3"/>
          <p:cNvSpPr>
            <a:spLocks noChangeArrowheads="1"/>
          </p:cNvSpPr>
          <p:nvPr/>
        </p:nvSpPr>
        <p:spPr bwMode="auto">
          <a:xfrm>
            <a:off x="6905065" y="3411232"/>
            <a:ext cx="3462338" cy="1242648"/>
          </a:xfrm>
          <a:prstGeom prst="rect">
            <a:avLst/>
          </a:prstGeom>
          <a:noFill/>
          <a:ln w="12700">
            <a:noFill/>
            <a:miter lim="800000"/>
            <a:headEnd/>
            <a:tailEnd/>
          </a:ln>
          <a:effectLst/>
        </p:spPr>
        <p:txBody>
          <a:bodyPr lIns="135732" tIns="66675" rIns="135732" bIns="66675">
            <a:spAutoFit/>
          </a:bodyPr>
          <a:lstStyle/>
          <a:p>
            <a:pPr eaLnBrk="0" hangingPunct="0"/>
            <a:r>
              <a:rPr lang="pt-BR" sz="3600" b="1" dirty="0">
                <a:solidFill>
                  <a:srgbClr val="000066"/>
                </a:solidFill>
                <a:latin typeface="+mn-lt"/>
              </a:rPr>
              <a:t>estimativas </a:t>
            </a:r>
          </a:p>
          <a:p>
            <a:pPr eaLnBrk="0" hangingPunct="0"/>
            <a:r>
              <a:rPr lang="pt-BR" sz="3600" b="1" dirty="0">
                <a:solidFill>
                  <a:srgbClr val="000066"/>
                </a:solidFill>
                <a:latin typeface="+mn-lt"/>
              </a:rPr>
              <a:t>de duração  </a:t>
            </a:r>
          </a:p>
        </p:txBody>
      </p:sp>
      <p:sp>
        <p:nvSpPr>
          <p:cNvPr id="24" name="Rectangle 4"/>
          <p:cNvSpPr>
            <a:spLocks noChangeArrowheads="1"/>
          </p:cNvSpPr>
          <p:nvPr/>
        </p:nvSpPr>
        <p:spPr bwMode="auto">
          <a:xfrm>
            <a:off x="10019420" y="3092937"/>
            <a:ext cx="3643337" cy="1519647"/>
          </a:xfrm>
          <a:prstGeom prst="rect">
            <a:avLst/>
          </a:prstGeom>
          <a:noFill/>
          <a:ln w="12700">
            <a:noFill/>
            <a:miter lim="800000"/>
            <a:headEnd/>
            <a:tailEnd/>
          </a:ln>
          <a:effectLst/>
        </p:spPr>
        <p:txBody>
          <a:bodyPr wrap="square" lIns="135732" tIns="66675" rIns="135732" bIns="66675">
            <a:spAutoFit/>
          </a:bodyPr>
          <a:lstStyle/>
          <a:p>
            <a:pPr eaLnBrk="0" hangingPunct="0"/>
            <a:r>
              <a:rPr lang="pt-BR" sz="3000" b="1" dirty="0">
                <a:solidFill>
                  <a:srgbClr val="000066"/>
                </a:solidFill>
                <a:latin typeface="+mn-lt"/>
              </a:rPr>
              <a:t>mais provável : M</a:t>
            </a:r>
          </a:p>
          <a:p>
            <a:pPr eaLnBrk="0" hangingPunct="0"/>
            <a:r>
              <a:rPr lang="pt-BR" sz="3000" b="1" dirty="0">
                <a:solidFill>
                  <a:srgbClr val="000066"/>
                </a:solidFill>
                <a:latin typeface="+mn-lt"/>
              </a:rPr>
              <a:t>otimista : O</a:t>
            </a:r>
          </a:p>
          <a:p>
            <a:pPr eaLnBrk="0" hangingPunct="0"/>
            <a:r>
              <a:rPr lang="pt-BR" sz="3000" b="1" dirty="0">
                <a:solidFill>
                  <a:srgbClr val="000066"/>
                </a:solidFill>
                <a:latin typeface="+mn-lt"/>
              </a:rPr>
              <a:t>pessimista: P</a:t>
            </a:r>
          </a:p>
        </p:txBody>
      </p:sp>
      <p:sp>
        <p:nvSpPr>
          <p:cNvPr id="25" name="AutoShape 6"/>
          <p:cNvSpPr>
            <a:spLocks/>
          </p:cNvSpPr>
          <p:nvPr/>
        </p:nvSpPr>
        <p:spPr bwMode="auto">
          <a:xfrm>
            <a:off x="9590790" y="3200094"/>
            <a:ext cx="685800" cy="1714512"/>
          </a:xfrm>
          <a:prstGeom prst="leftBrace">
            <a:avLst>
              <a:gd name="adj1" fmla="val 25984"/>
              <a:gd name="adj2" fmla="val 50000"/>
            </a:avLst>
          </a:prstGeom>
          <a:noFill/>
          <a:ln w="28575">
            <a:solidFill>
              <a:srgbClr val="CC0000"/>
            </a:solidFill>
            <a:round/>
            <a:headEnd/>
            <a:tailEnd/>
          </a:ln>
          <a:effectLst/>
        </p:spPr>
        <p:txBody>
          <a:bodyPr wrap="none" anchor="ctr"/>
          <a:lstStyle/>
          <a:p>
            <a:pPr algn="ctr" eaLnBrk="0" hangingPunct="0"/>
            <a:endParaRPr lang="pt-BR" sz="3600" b="1">
              <a:latin typeface="+mn-lt"/>
            </a:endParaRPr>
          </a:p>
        </p:txBody>
      </p:sp>
      <p:sp>
        <p:nvSpPr>
          <p:cNvPr id="26" name="Rectangle 5"/>
          <p:cNvSpPr>
            <a:spLocks noChangeArrowheads="1"/>
          </p:cNvSpPr>
          <p:nvPr/>
        </p:nvSpPr>
        <p:spPr bwMode="auto">
          <a:xfrm>
            <a:off x="6778304" y="5681139"/>
            <a:ext cx="3643336" cy="1242648"/>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dirty="0">
                <a:solidFill>
                  <a:srgbClr val="000066"/>
                </a:solidFill>
                <a:cs typeface="Arial" panose="020B0604020202020204" pitchFamily="34" charset="0"/>
              </a:rPr>
              <a:t>E = </a:t>
            </a:r>
            <a:r>
              <a:rPr lang="pt-BR" sz="3600" u="sng" dirty="0">
                <a:solidFill>
                  <a:srgbClr val="000066"/>
                </a:solidFill>
                <a:cs typeface="Arial" panose="020B0604020202020204" pitchFamily="34" charset="0"/>
              </a:rPr>
              <a:t>O + 4M + P</a:t>
            </a:r>
          </a:p>
          <a:p>
            <a:pPr algn="ctr" eaLnBrk="0" hangingPunct="0"/>
            <a:r>
              <a:rPr lang="pt-BR" sz="3600" dirty="0">
                <a:solidFill>
                  <a:srgbClr val="000066"/>
                </a:solidFill>
                <a:cs typeface="Arial" panose="020B0604020202020204" pitchFamily="34" charset="0"/>
              </a:rPr>
              <a:t>     6</a:t>
            </a:r>
          </a:p>
        </p:txBody>
      </p:sp>
      <p:sp>
        <p:nvSpPr>
          <p:cNvPr id="27" name="Rectangle 7"/>
          <p:cNvSpPr>
            <a:spLocks noChangeArrowheads="1"/>
          </p:cNvSpPr>
          <p:nvPr/>
        </p:nvSpPr>
        <p:spPr bwMode="auto">
          <a:xfrm>
            <a:off x="10237402" y="7258883"/>
            <a:ext cx="2262078" cy="1242648"/>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dirty="0">
                <a:solidFill>
                  <a:srgbClr val="000066"/>
                </a:solidFill>
                <a:cs typeface="Arial" panose="020B0604020202020204" pitchFamily="34" charset="0"/>
                <a:sym typeface="Symbol" pitchFamily="18" charset="2"/>
              </a:rPr>
              <a:t></a:t>
            </a:r>
            <a:r>
              <a:rPr lang="pt-BR" sz="3600" dirty="0">
                <a:solidFill>
                  <a:srgbClr val="000066"/>
                </a:solidFill>
                <a:cs typeface="Arial" panose="020B0604020202020204" pitchFamily="34" charset="0"/>
              </a:rPr>
              <a:t> = </a:t>
            </a:r>
            <a:r>
              <a:rPr lang="pt-BR" sz="3600" u="sng" dirty="0">
                <a:solidFill>
                  <a:srgbClr val="000066"/>
                </a:solidFill>
                <a:cs typeface="Arial" panose="020B0604020202020204" pitchFamily="34" charset="0"/>
              </a:rPr>
              <a:t>P-O</a:t>
            </a:r>
          </a:p>
          <a:p>
            <a:pPr algn="ctr" eaLnBrk="0" hangingPunct="0"/>
            <a:r>
              <a:rPr lang="pt-BR" sz="3600" dirty="0">
                <a:solidFill>
                  <a:srgbClr val="000066"/>
                </a:solidFill>
                <a:cs typeface="Arial" panose="020B0604020202020204" pitchFamily="34" charset="0"/>
              </a:rPr>
              <a:t>     6</a:t>
            </a:r>
          </a:p>
        </p:txBody>
      </p:sp>
      <p:sp>
        <p:nvSpPr>
          <p:cNvPr id="28" name="Rectangle 12"/>
          <p:cNvSpPr>
            <a:spLocks noChangeArrowheads="1"/>
          </p:cNvSpPr>
          <p:nvPr/>
        </p:nvSpPr>
        <p:spPr bwMode="auto">
          <a:xfrm>
            <a:off x="9668991" y="6550246"/>
            <a:ext cx="3563850" cy="688650"/>
          </a:xfrm>
          <a:prstGeom prst="rect">
            <a:avLst/>
          </a:prstGeom>
          <a:noFill/>
          <a:ln w="12700">
            <a:noFill/>
            <a:miter lim="800000"/>
            <a:headEnd/>
            <a:tailEnd/>
          </a:ln>
          <a:effectLst/>
        </p:spPr>
        <p:txBody>
          <a:bodyPr wrap="square" lIns="135732" tIns="66675" rIns="135732" bIns="66675">
            <a:spAutoFit/>
          </a:bodyPr>
          <a:lstStyle/>
          <a:p>
            <a:pPr algn="ctr" eaLnBrk="0" hangingPunct="0"/>
            <a:r>
              <a:rPr lang="pt-BR" sz="3600" b="1" dirty="0">
                <a:solidFill>
                  <a:srgbClr val="000066"/>
                </a:solidFill>
                <a:latin typeface="+mn-lt"/>
              </a:rPr>
              <a:t>Desvio Padrão  </a:t>
            </a:r>
          </a:p>
        </p:txBody>
      </p:sp>
      <p:sp>
        <p:nvSpPr>
          <p:cNvPr id="29" name="Rectangle 14"/>
          <p:cNvSpPr>
            <a:spLocks noChangeArrowheads="1"/>
          </p:cNvSpPr>
          <p:nvPr/>
        </p:nvSpPr>
        <p:spPr bwMode="auto">
          <a:xfrm>
            <a:off x="7013973" y="5063839"/>
            <a:ext cx="3462338" cy="688650"/>
          </a:xfrm>
          <a:prstGeom prst="rect">
            <a:avLst/>
          </a:prstGeom>
          <a:noFill/>
          <a:ln w="12700">
            <a:noFill/>
            <a:miter lim="800000"/>
            <a:headEnd/>
            <a:tailEnd/>
          </a:ln>
          <a:effectLst/>
        </p:spPr>
        <p:txBody>
          <a:bodyPr lIns="135732" tIns="66675" rIns="135732" bIns="66675">
            <a:spAutoFit/>
          </a:bodyPr>
          <a:lstStyle/>
          <a:p>
            <a:pPr eaLnBrk="0" hangingPunct="0"/>
            <a:r>
              <a:rPr lang="pt-BR" sz="3600" b="1" dirty="0">
                <a:solidFill>
                  <a:srgbClr val="000066"/>
                </a:solidFill>
                <a:latin typeface="+mn-lt"/>
              </a:rPr>
              <a:t>Fórmula PERT  </a:t>
            </a:r>
          </a:p>
        </p:txBody>
      </p:sp>
      <p:sp>
        <p:nvSpPr>
          <p:cNvPr id="31" name="Título 1">
            <a:extLst>
              <a:ext uri="{FF2B5EF4-FFF2-40B4-BE49-F238E27FC236}">
                <a16:creationId xmlns:a16="http://schemas.microsoft.com/office/drawing/2014/main" id="{F0557E92-7136-4DBE-9298-ADF259E47ABA}"/>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849336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151" y="1097063"/>
            <a:ext cx="13121243" cy="1059135"/>
          </a:xfrm>
        </p:spPr>
        <p:txBody>
          <a:bodyPr/>
          <a:lstStyle/>
          <a:p>
            <a:r>
              <a:rPr lang="pt-BR" sz="3300" dirty="0">
                <a:solidFill>
                  <a:srgbClr val="000066"/>
                </a:solidFill>
                <a:latin typeface="+mn-lt"/>
                <a:cs typeface="Arial" panose="020B0604020202020204" pitchFamily="34" charset="0"/>
              </a:rPr>
              <a:t>Parâmetros da Distribuição Normal (Gauss)</a:t>
            </a:r>
          </a:p>
        </p:txBody>
      </p:sp>
      <p:sp>
        <p:nvSpPr>
          <p:cNvPr id="60" name="Espaço Reservado para Conteúdo 2"/>
          <p:cNvSpPr>
            <a:spLocks noGrp="1"/>
          </p:cNvSpPr>
          <p:nvPr>
            <p:ph sz="quarter" idx="10"/>
          </p:nvPr>
        </p:nvSpPr>
        <p:spPr>
          <a:xfrm>
            <a:off x="7458605" y="1708986"/>
            <a:ext cx="5629987" cy="8403066"/>
          </a:xfrm>
          <a:prstGeom prst="rect">
            <a:avLst/>
          </a:prstGeom>
        </p:spPr>
        <p:txBody>
          <a:bodyPr/>
          <a:lstStyle/>
          <a:p>
            <a:pPr marL="261938" indent="-261938">
              <a:spcBef>
                <a:spcPct val="50000"/>
              </a:spcBef>
              <a:buNone/>
            </a:pPr>
            <a:r>
              <a:rPr lang="pt-BR" sz="3300" dirty="0">
                <a:solidFill>
                  <a:srgbClr val="000066"/>
                </a:solidFill>
                <a:latin typeface="+mn-lt"/>
                <a:cs typeface="Arial" panose="020B0604020202020204" pitchFamily="34" charset="0"/>
              </a:rPr>
              <a:t>Média (</a:t>
            </a:r>
            <a:r>
              <a:rPr lang="pt-BR" sz="3300" dirty="0">
                <a:solidFill>
                  <a:srgbClr val="000066"/>
                </a:solidFill>
                <a:latin typeface="+mn-lt"/>
                <a:cs typeface="Arial" panose="020B0604020202020204" pitchFamily="34" charset="0"/>
                <a:sym typeface="Symbol" pitchFamily="18" charset="2"/>
              </a:rPr>
              <a:t>) e Desvio Padrão (  )</a:t>
            </a:r>
          </a:p>
          <a:p>
            <a:pPr marL="261938" indent="-261938">
              <a:spcBef>
                <a:spcPct val="50000"/>
              </a:spcBef>
            </a:pPr>
            <a:r>
              <a:rPr lang="pt-BR" sz="3300" dirty="0">
                <a:solidFill>
                  <a:srgbClr val="000066"/>
                </a:solidFill>
                <a:latin typeface="+mn-lt"/>
                <a:cs typeface="Arial" panose="020B0604020202020204" pitchFamily="34" charset="0"/>
              </a:rPr>
              <a:t>Observações:</a:t>
            </a:r>
          </a:p>
          <a:p>
            <a:pPr marL="862013" lvl="1" indent="-261938">
              <a:spcBef>
                <a:spcPct val="50000"/>
              </a:spcBef>
              <a:buFont typeface="Calibri" pitchFamily="34" charset="0"/>
              <a:buChar char="–"/>
            </a:pPr>
            <a:r>
              <a:rPr lang="pt-BR" sz="2925" dirty="0">
                <a:solidFill>
                  <a:srgbClr val="000066"/>
                </a:solidFill>
                <a:latin typeface="+mn-lt"/>
                <a:cs typeface="Arial" panose="020B0604020202020204" pitchFamily="34" charset="0"/>
              </a:rPr>
              <a:t>A área a esquerda da média é igual a 50%, devido a simetria.</a:t>
            </a:r>
          </a:p>
          <a:p>
            <a:pPr marL="862013" lvl="1" indent="-261938">
              <a:spcBef>
                <a:spcPct val="50000"/>
              </a:spcBef>
              <a:buFont typeface="Calibri" pitchFamily="34" charset="0"/>
              <a:buChar char="–"/>
            </a:pPr>
            <a:r>
              <a:rPr lang="pt-BR" sz="2925" dirty="0">
                <a:solidFill>
                  <a:srgbClr val="000066"/>
                </a:solidFill>
                <a:latin typeface="+mn-lt"/>
                <a:cs typeface="Arial" panose="020B0604020202020204" pitchFamily="34" charset="0"/>
              </a:rPr>
              <a:t>A área entre (</a:t>
            </a:r>
            <a:r>
              <a:rPr lang="pt-BR" sz="2925" dirty="0">
                <a:solidFill>
                  <a:srgbClr val="000066"/>
                </a:solidFill>
                <a:latin typeface="+mn-lt"/>
                <a:cs typeface="Arial" panose="020B0604020202020204" pitchFamily="34" charset="0"/>
                <a:sym typeface="Symbol" pitchFamily="18" charset="2"/>
              </a:rPr>
              <a:t>- ) e </a:t>
            </a:r>
            <a:r>
              <a:rPr lang="pt-BR" sz="2925" dirty="0">
                <a:solidFill>
                  <a:srgbClr val="000066"/>
                </a:solidFill>
                <a:latin typeface="+mn-lt"/>
                <a:cs typeface="Arial" panose="020B0604020202020204" pitchFamily="34" charset="0"/>
              </a:rPr>
              <a:t>(</a:t>
            </a:r>
            <a:r>
              <a:rPr lang="pt-BR" sz="2925" dirty="0">
                <a:solidFill>
                  <a:srgbClr val="000066"/>
                </a:solidFill>
                <a:latin typeface="+mn-lt"/>
                <a:cs typeface="Arial" panose="020B0604020202020204" pitchFamily="34" charset="0"/>
                <a:sym typeface="Symbol" pitchFamily="18" charset="2"/>
              </a:rPr>
              <a:t>+ ) </a:t>
            </a:r>
            <a:r>
              <a:rPr lang="pt-BR" sz="2925" dirty="0">
                <a:solidFill>
                  <a:srgbClr val="000066"/>
                </a:solidFill>
                <a:latin typeface="+mn-lt"/>
                <a:cs typeface="Arial" panose="020B0604020202020204" pitchFamily="34" charset="0"/>
              </a:rPr>
              <a:t>é igual a 68,3%.</a:t>
            </a:r>
          </a:p>
          <a:p>
            <a:pPr marL="862013" lvl="1" indent="-261938">
              <a:spcBef>
                <a:spcPct val="50000"/>
              </a:spcBef>
              <a:buFont typeface="Calibri" pitchFamily="34" charset="0"/>
              <a:buChar char="–"/>
            </a:pPr>
            <a:r>
              <a:rPr lang="pt-BR" sz="2925" dirty="0">
                <a:solidFill>
                  <a:srgbClr val="000066"/>
                </a:solidFill>
                <a:latin typeface="+mn-lt"/>
                <a:cs typeface="Arial" panose="020B0604020202020204" pitchFamily="34" charset="0"/>
              </a:rPr>
              <a:t>A área </a:t>
            </a:r>
            <a:r>
              <a:rPr lang="pt-BR" sz="2925" u="sng" dirty="0">
                <a:solidFill>
                  <a:srgbClr val="000066"/>
                </a:solidFill>
                <a:latin typeface="+mn-lt"/>
                <a:cs typeface="Arial" panose="020B0604020202020204" pitchFamily="34" charset="0"/>
              </a:rPr>
              <a:t>até</a:t>
            </a:r>
            <a:r>
              <a:rPr lang="pt-BR" sz="2925" dirty="0">
                <a:solidFill>
                  <a:srgbClr val="000066"/>
                </a:solidFill>
                <a:latin typeface="+mn-lt"/>
                <a:cs typeface="Arial" panose="020B0604020202020204" pitchFamily="34" charset="0"/>
              </a:rPr>
              <a:t> (</a:t>
            </a:r>
            <a:r>
              <a:rPr lang="pt-BR" sz="2925" dirty="0">
                <a:solidFill>
                  <a:srgbClr val="000066"/>
                </a:solidFill>
                <a:latin typeface="+mn-lt"/>
                <a:cs typeface="Arial" panose="020B0604020202020204" pitchFamily="34" charset="0"/>
                <a:sym typeface="Symbol" pitchFamily="18" charset="2"/>
              </a:rPr>
              <a:t>+ ) </a:t>
            </a:r>
            <a:r>
              <a:rPr lang="pt-BR" sz="2925" dirty="0">
                <a:solidFill>
                  <a:srgbClr val="000066"/>
                </a:solidFill>
                <a:latin typeface="+mn-lt"/>
                <a:cs typeface="Arial" panose="020B0604020202020204" pitchFamily="34" charset="0"/>
              </a:rPr>
              <a:t>é igual a 84,2% (50 + 68,3/2).</a:t>
            </a:r>
          </a:p>
          <a:p>
            <a:endParaRPr lang="pt-BR" sz="3600" dirty="0">
              <a:solidFill>
                <a:srgbClr val="000066"/>
              </a:solidFill>
              <a:latin typeface="+mn-lt"/>
              <a:cs typeface="Arial" panose="020B0604020202020204" pitchFamily="34" charset="0"/>
              <a:sym typeface="Symbol" pitchFamily="18" charset="2"/>
            </a:endParaRPr>
          </a:p>
          <a:p>
            <a:endParaRPr lang="pt-BR" sz="3600" dirty="0">
              <a:solidFill>
                <a:srgbClr val="000066"/>
              </a:solidFill>
              <a:latin typeface="+mn-lt"/>
              <a:cs typeface="Arial" panose="020B0604020202020204" pitchFamily="34" charset="0"/>
            </a:endParaRPr>
          </a:p>
        </p:txBody>
      </p:sp>
      <p:grpSp>
        <p:nvGrpSpPr>
          <p:cNvPr id="59" name="Grupo 58"/>
          <p:cNvGrpSpPr/>
          <p:nvPr/>
        </p:nvGrpSpPr>
        <p:grpSpPr>
          <a:xfrm>
            <a:off x="69643" y="2487404"/>
            <a:ext cx="8424863" cy="7458834"/>
            <a:chOff x="236494" y="1484784"/>
            <a:chExt cx="5616575" cy="4972556"/>
          </a:xfrm>
        </p:grpSpPr>
        <p:sp>
          <p:nvSpPr>
            <p:cNvPr id="28" name="Freeform 8"/>
            <p:cNvSpPr>
              <a:spLocks/>
            </p:cNvSpPr>
            <p:nvPr/>
          </p:nvSpPr>
          <p:spPr bwMode="auto">
            <a:xfrm>
              <a:off x="651446" y="3383775"/>
              <a:ext cx="2536273" cy="2284690"/>
            </a:xfrm>
            <a:custGeom>
              <a:avLst/>
              <a:gdLst>
                <a:gd name="T0" fmla="*/ 0 w 1344"/>
                <a:gd name="T1" fmla="*/ 59967 h 944"/>
                <a:gd name="T2" fmla="*/ 3712 w 1344"/>
                <a:gd name="T3" fmla="*/ 53643 h 944"/>
                <a:gd name="T4" fmla="*/ 7415 w 1344"/>
                <a:gd name="T5" fmla="*/ 9465 h 944"/>
                <a:gd name="T6" fmla="*/ 9439 w 1344"/>
                <a:gd name="T7" fmla="*/ 0 h 944"/>
                <a:gd name="T8" fmla="*/ 0 60000 65536"/>
                <a:gd name="T9" fmla="*/ 0 60000 65536"/>
                <a:gd name="T10" fmla="*/ 0 60000 65536"/>
                <a:gd name="T11" fmla="*/ 0 60000 65536"/>
                <a:gd name="T12" fmla="*/ 0 w 1344"/>
                <a:gd name="T13" fmla="*/ 0 h 944"/>
                <a:gd name="T14" fmla="*/ 1344 w 1344"/>
                <a:gd name="T15" fmla="*/ 944 h 944"/>
              </a:gdLst>
              <a:ahLst/>
              <a:cxnLst>
                <a:cxn ang="T8">
                  <a:pos x="T0" y="T1"/>
                </a:cxn>
                <a:cxn ang="T9">
                  <a:pos x="T2" y="T3"/>
                </a:cxn>
                <a:cxn ang="T10">
                  <a:pos x="T4" y="T5"/>
                </a:cxn>
                <a:cxn ang="T11">
                  <a:pos x="T6" y="T7"/>
                </a:cxn>
              </a:cxnLst>
              <a:rect l="T12" t="T13" r="T14" b="T15"/>
              <a:pathLst>
                <a:path w="1344" h="944">
                  <a:moveTo>
                    <a:pt x="0" y="912"/>
                  </a:moveTo>
                  <a:cubicBezTo>
                    <a:pt x="176" y="928"/>
                    <a:pt x="352" y="944"/>
                    <a:pt x="528" y="816"/>
                  </a:cubicBezTo>
                  <a:cubicBezTo>
                    <a:pt x="704" y="688"/>
                    <a:pt x="920" y="280"/>
                    <a:pt x="1056" y="144"/>
                  </a:cubicBezTo>
                  <a:cubicBezTo>
                    <a:pt x="1192" y="8"/>
                    <a:pt x="1268" y="4"/>
                    <a:pt x="1344" y="0"/>
                  </a:cubicBezTo>
                </a:path>
              </a:pathLst>
            </a:custGeom>
            <a:noFill/>
            <a:ln w="9525">
              <a:solidFill>
                <a:schemeClr val="tx1"/>
              </a:solidFill>
              <a:round/>
              <a:headEnd/>
              <a:tailEnd/>
            </a:ln>
          </p:spPr>
          <p:txBody>
            <a:bodyPr wrap="none"/>
            <a:lstStyle/>
            <a:p>
              <a:endParaRPr lang="en-US" sz="2700">
                <a:latin typeface="+mn-lt"/>
              </a:endParaRPr>
            </a:p>
          </p:txBody>
        </p:sp>
        <p:sp>
          <p:nvSpPr>
            <p:cNvPr id="29" name="Freeform 9"/>
            <p:cNvSpPr>
              <a:spLocks/>
            </p:cNvSpPr>
            <p:nvPr/>
          </p:nvSpPr>
          <p:spPr bwMode="auto">
            <a:xfrm flipH="1">
              <a:off x="3096540" y="3383775"/>
              <a:ext cx="2536273" cy="2284690"/>
            </a:xfrm>
            <a:custGeom>
              <a:avLst/>
              <a:gdLst>
                <a:gd name="T0" fmla="*/ 0 w 1344"/>
                <a:gd name="T1" fmla="*/ 59967 h 944"/>
                <a:gd name="T2" fmla="*/ 3712 w 1344"/>
                <a:gd name="T3" fmla="*/ 53643 h 944"/>
                <a:gd name="T4" fmla="*/ 7415 w 1344"/>
                <a:gd name="T5" fmla="*/ 9465 h 944"/>
                <a:gd name="T6" fmla="*/ 9439 w 1344"/>
                <a:gd name="T7" fmla="*/ 0 h 944"/>
                <a:gd name="T8" fmla="*/ 0 60000 65536"/>
                <a:gd name="T9" fmla="*/ 0 60000 65536"/>
                <a:gd name="T10" fmla="*/ 0 60000 65536"/>
                <a:gd name="T11" fmla="*/ 0 60000 65536"/>
                <a:gd name="T12" fmla="*/ 0 w 1344"/>
                <a:gd name="T13" fmla="*/ 0 h 944"/>
                <a:gd name="T14" fmla="*/ 1344 w 1344"/>
                <a:gd name="T15" fmla="*/ 944 h 944"/>
              </a:gdLst>
              <a:ahLst/>
              <a:cxnLst>
                <a:cxn ang="T8">
                  <a:pos x="T0" y="T1"/>
                </a:cxn>
                <a:cxn ang="T9">
                  <a:pos x="T2" y="T3"/>
                </a:cxn>
                <a:cxn ang="T10">
                  <a:pos x="T4" y="T5"/>
                </a:cxn>
                <a:cxn ang="T11">
                  <a:pos x="T6" y="T7"/>
                </a:cxn>
              </a:cxnLst>
              <a:rect l="T12" t="T13" r="T14" b="T15"/>
              <a:pathLst>
                <a:path w="1344" h="944">
                  <a:moveTo>
                    <a:pt x="0" y="912"/>
                  </a:moveTo>
                  <a:cubicBezTo>
                    <a:pt x="176" y="928"/>
                    <a:pt x="352" y="944"/>
                    <a:pt x="528" y="816"/>
                  </a:cubicBezTo>
                  <a:cubicBezTo>
                    <a:pt x="704" y="688"/>
                    <a:pt x="920" y="280"/>
                    <a:pt x="1056" y="144"/>
                  </a:cubicBezTo>
                  <a:cubicBezTo>
                    <a:pt x="1192" y="8"/>
                    <a:pt x="1268" y="4"/>
                    <a:pt x="1344" y="0"/>
                  </a:cubicBezTo>
                </a:path>
              </a:pathLst>
            </a:custGeom>
            <a:noFill/>
            <a:ln w="9525">
              <a:solidFill>
                <a:schemeClr val="tx1"/>
              </a:solidFill>
              <a:round/>
              <a:headEnd/>
              <a:tailEnd/>
            </a:ln>
          </p:spPr>
          <p:txBody>
            <a:bodyPr wrap="none"/>
            <a:lstStyle/>
            <a:p>
              <a:endParaRPr lang="en-US" sz="2700">
                <a:latin typeface="+mn-lt"/>
              </a:endParaRPr>
            </a:p>
          </p:txBody>
        </p:sp>
        <p:sp>
          <p:nvSpPr>
            <p:cNvPr id="30" name="Line 10"/>
            <p:cNvSpPr>
              <a:spLocks noChangeShapeType="1"/>
            </p:cNvSpPr>
            <p:nvPr/>
          </p:nvSpPr>
          <p:spPr bwMode="auto">
            <a:xfrm>
              <a:off x="236494" y="5706467"/>
              <a:ext cx="5616575" cy="0"/>
            </a:xfrm>
            <a:prstGeom prst="line">
              <a:avLst/>
            </a:prstGeom>
            <a:noFill/>
            <a:ln w="9525">
              <a:solidFill>
                <a:schemeClr val="tx1"/>
              </a:solidFill>
              <a:round/>
              <a:headEnd/>
              <a:tailEnd type="triangle" w="med" len="med"/>
            </a:ln>
          </p:spPr>
          <p:txBody>
            <a:bodyPr wrap="none"/>
            <a:lstStyle/>
            <a:p>
              <a:endParaRPr lang="pt-BR">
                <a:latin typeface="+mn-lt"/>
                <a:cs typeface="Arial" panose="020B0604020202020204" pitchFamily="34" charset="0"/>
              </a:endParaRPr>
            </a:p>
          </p:txBody>
        </p:sp>
        <p:sp>
          <p:nvSpPr>
            <p:cNvPr id="31" name="Line 11"/>
            <p:cNvSpPr>
              <a:spLocks noChangeShapeType="1"/>
            </p:cNvSpPr>
            <p:nvPr/>
          </p:nvSpPr>
          <p:spPr bwMode="auto">
            <a:xfrm>
              <a:off x="3135960" y="3383775"/>
              <a:ext cx="0" cy="2322692"/>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2" name="Text Box 12"/>
            <p:cNvSpPr txBox="1">
              <a:spLocks noChangeArrowheads="1"/>
            </p:cNvSpPr>
            <p:nvPr/>
          </p:nvSpPr>
          <p:spPr bwMode="auto">
            <a:xfrm>
              <a:off x="2979318" y="5706467"/>
              <a:ext cx="357664" cy="430887"/>
            </a:xfrm>
            <a:prstGeom prst="rect">
              <a:avLst/>
            </a:prstGeom>
            <a:noFill/>
            <a:ln w="57150" cmpd="thickThin">
              <a:noFill/>
              <a:miter lim="800000"/>
              <a:headEnd/>
              <a:tailEnd/>
            </a:ln>
          </p:spPr>
          <p:txBody>
            <a:bodyPr wrap="square">
              <a:spAutoFit/>
            </a:bodyPr>
            <a:lstStyle/>
            <a:p>
              <a:pPr algn="ctr"/>
              <a:r>
                <a:rPr lang="pt-BR" sz="3600" b="1" dirty="0">
                  <a:solidFill>
                    <a:srgbClr val="C00000"/>
                  </a:solidFill>
                  <a:latin typeface="+mn-lt"/>
                  <a:sym typeface="Symbol" pitchFamily="18" charset="2"/>
                </a:rPr>
                <a:t></a:t>
              </a:r>
              <a:endParaRPr lang="pt-BR" sz="3600" b="1" dirty="0">
                <a:solidFill>
                  <a:srgbClr val="C00000"/>
                </a:solidFill>
                <a:latin typeface="+mn-lt"/>
              </a:endParaRPr>
            </a:p>
          </p:txBody>
        </p:sp>
        <p:sp>
          <p:nvSpPr>
            <p:cNvPr id="33" name="Line 13"/>
            <p:cNvSpPr>
              <a:spLocks noChangeShapeType="1"/>
            </p:cNvSpPr>
            <p:nvPr/>
          </p:nvSpPr>
          <p:spPr bwMode="auto">
            <a:xfrm>
              <a:off x="3883621" y="3023514"/>
              <a:ext cx="0" cy="268751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4" name="Line 14"/>
            <p:cNvSpPr>
              <a:spLocks noChangeShapeType="1"/>
            </p:cNvSpPr>
            <p:nvPr/>
          </p:nvSpPr>
          <p:spPr bwMode="auto">
            <a:xfrm>
              <a:off x="4540103" y="2366837"/>
              <a:ext cx="0" cy="3344190"/>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5" name="Line 15"/>
            <p:cNvSpPr>
              <a:spLocks noChangeShapeType="1"/>
            </p:cNvSpPr>
            <p:nvPr/>
          </p:nvSpPr>
          <p:spPr bwMode="auto">
            <a:xfrm>
              <a:off x="5196586" y="1783124"/>
              <a:ext cx="0" cy="392790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6" name="Line 16"/>
            <p:cNvSpPr>
              <a:spLocks noChangeShapeType="1"/>
            </p:cNvSpPr>
            <p:nvPr/>
          </p:nvSpPr>
          <p:spPr bwMode="auto">
            <a:xfrm>
              <a:off x="2424770" y="3023514"/>
              <a:ext cx="0" cy="268751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7" name="Line 17"/>
            <p:cNvSpPr>
              <a:spLocks noChangeShapeType="1"/>
            </p:cNvSpPr>
            <p:nvPr/>
          </p:nvSpPr>
          <p:spPr bwMode="auto">
            <a:xfrm>
              <a:off x="1695345" y="2293873"/>
              <a:ext cx="0" cy="3417154"/>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8" name="Line 18"/>
            <p:cNvSpPr>
              <a:spLocks noChangeShapeType="1"/>
            </p:cNvSpPr>
            <p:nvPr/>
          </p:nvSpPr>
          <p:spPr bwMode="auto">
            <a:xfrm>
              <a:off x="965919" y="1783124"/>
              <a:ext cx="0" cy="392790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9" name="Text Box 19"/>
            <p:cNvSpPr txBox="1">
              <a:spLocks noChangeArrowheads="1"/>
            </p:cNvSpPr>
            <p:nvPr/>
          </p:nvSpPr>
          <p:spPr bwMode="auto">
            <a:xfrm>
              <a:off x="3468464" y="5723188"/>
              <a:ext cx="706928" cy="369332"/>
            </a:xfrm>
            <a:prstGeom prst="rect">
              <a:avLst/>
            </a:prstGeom>
            <a:noFill/>
            <a:ln w="57150" cmpd="thickThin">
              <a:noFill/>
              <a:miter lim="800000"/>
              <a:headEnd/>
              <a:tailEnd/>
            </a:ln>
          </p:spPr>
          <p:txBody>
            <a:bodyPr wrap="square">
              <a:spAutoFit/>
            </a:bodyPr>
            <a:lstStyle/>
            <a:p>
              <a:pPr algn="ctr"/>
              <a:r>
                <a:rPr lang="pt-BR" sz="3000" b="1" dirty="0">
                  <a:solidFill>
                    <a:srgbClr val="0070C0"/>
                  </a:solidFill>
                  <a:latin typeface="+mn-lt"/>
                  <a:sym typeface="Symbol" pitchFamily="18" charset="2"/>
                </a:rPr>
                <a:t>+</a:t>
              </a:r>
              <a:endParaRPr lang="pt-BR" sz="3000" b="1" dirty="0">
                <a:solidFill>
                  <a:srgbClr val="0070C0"/>
                </a:solidFill>
                <a:latin typeface="+mn-lt"/>
              </a:endParaRPr>
            </a:p>
          </p:txBody>
        </p:sp>
        <p:sp>
          <p:nvSpPr>
            <p:cNvPr id="40" name="Text Box 20"/>
            <p:cNvSpPr txBox="1">
              <a:spLocks noChangeArrowheads="1"/>
            </p:cNvSpPr>
            <p:nvPr/>
          </p:nvSpPr>
          <p:spPr bwMode="auto">
            <a:xfrm>
              <a:off x="1925460" y="5723188"/>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0070C0"/>
                  </a:solidFill>
                  <a:latin typeface="+mn-lt"/>
                  <a:sym typeface="Symbol" pitchFamily="18" charset="2"/>
                </a:rPr>
                <a:t>-</a:t>
              </a:r>
              <a:endParaRPr lang="pt-BR" sz="3000" b="1" dirty="0">
                <a:solidFill>
                  <a:srgbClr val="0070C0"/>
                </a:solidFill>
                <a:latin typeface="+mn-lt"/>
              </a:endParaRPr>
            </a:p>
          </p:txBody>
        </p:sp>
        <p:sp>
          <p:nvSpPr>
            <p:cNvPr id="41" name="Text Box 21"/>
            <p:cNvSpPr txBox="1">
              <a:spLocks noChangeArrowheads="1"/>
            </p:cNvSpPr>
            <p:nvPr/>
          </p:nvSpPr>
          <p:spPr bwMode="auto">
            <a:xfrm>
              <a:off x="4086565" y="5996340"/>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00B050"/>
                  </a:solidFill>
                  <a:latin typeface="+mn-lt"/>
                  <a:sym typeface="Symbol" pitchFamily="18" charset="2"/>
                </a:rPr>
                <a:t>+2</a:t>
              </a:r>
              <a:endParaRPr lang="pt-BR" sz="3000" b="1" dirty="0">
                <a:solidFill>
                  <a:srgbClr val="00B050"/>
                </a:solidFill>
                <a:latin typeface="+mn-lt"/>
              </a:endParaRPr>
            </a:p>
          </p:txBody>
        </p:sp>
        <p:sp>
          <p:nvSpPr>
            <p:cNvPr id="42" name="Text Box 22"/>
            <p:cNvSpPr txBox="1">
              <a:spLocks noChangeArrowheads="1"/>
            </p:cNvSpPr>
            <p:nvPr/>
          </p:nvSpPr>
          <p:spPr bwMode="auto">
            <a:xfrm>
              <a:off x="1196034" y="6088008"/>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00B050"/>
                  </a:solidFill>
                  <a:latin typeface="+mn-lt"/>
                  <a:sym typeface="Symbol" pitchFamily="18" charset="2"/>
                </a:rPr>
                <a:t>-2</a:t>
              </a:r>
              <a:endParaRPr lang="pt-BR" sz="3000" b="1" dirty="0">
                <a:solidFill>
                  <a:srgbClr val="00B050"/>
                </a:solidFill>
                <a:latin typeface="+mn-lt"/>
              </a:endParaRPr>
            </a:p>
          </p:txBody>
        </p:sp>
        <p:sp>
          <p:nvSpPr>
            <p:cNvPr id="43" name="Text Box 23"/>
            <p:cNvSpPr txBox="1">
              <a:spLocks noChangeArrowheads="1"/>
            </p:cNvSpPr>
            <p:nvPr/>
          </p:nvSpPr>
          <p:spPr bwMode="auto">
            <a:xfrm>
              <a:off x="4843161" y="5796152"/>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CB6C1D"/>
                  </a:solidFill>
                  <a:latin typeface="+mn-lt"/>
                  <a:sym typeface="Symbol" pitchFamily="18" charset="2"/>
                </a:rPr>
                <a:t>+3</a:t>
              </a:r>
              <a:endParaRPr lang="pt-BR" sz="3000" b="1" dirty="0">
                <a:solidFill>
                  <a:srgbClr val="CB6C1D"/>
                </a:solidFill>
                <a:latin typeface="+mn-lt"/>
              </a:endParaRPr>
            </a:p>
          </p:txBody>
        </p:sp>
        <p:sp>
          <p:nvSpPr>
            <p:cNvPr id="44" name="Text Box 24"/>
            <p:cNvSpPr txBox="1">
              <a:spLocks noChangeArrowheads="1"/>
            </p:cNvSpPr>
            <p:nvPr/>
          </p:nvSpPr>
          <p:spPr bwMode="auto">
            <a:xfrm>
              <a:off x="539552" y="5796152"/>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CB6C1D"/>
                  </a:solidFill>
                  <a:latin typeface="+mn-lt"/>
                  <a:sym typeface="Symbol" pitchFamily="18" charset="2"/>
                </a:rPr>
                <a:t>-3</a:t>
              </a:r>
              <a:endParaRPr lang="pt-BR" sz="3000" b="1" dirty="0">
                <a:solidFill>
                  <a:srgbClr val="CB6C1D"/>
                </a:solidFill>
                <a:latin typeface="+mn-lt"/>
              </a:endParaRPr>
            </a:p>
          </p:txBody>
        </p:sp>
        <p:sp>
          <p:nvSpPr>
            <p:cNvPr id="45" name="Line 25"/>
            <p:cNvSpPr>
              <a:spLocks noChangeShapeType="1"/>
            </p:cNvSpPr>
            <p:nvPr/>
          </p:nvSpPr>
          <p:spPr bwMode="auto">
            <a:xfrm flipV="1">
              <a:off x="1695345" y="5869116"/>
              <a:ext cx="0" cy="218892"/>
            </a:xfrm>
            <a:prstGeom prst="line">
              <a:avLst/>
            </a:prstGeom>
            <a:noFill/>
            <a:ln w="9525">
              <a:solidFill>
                <a:schemeClr val="tx1"/>
              </a:solidFill>
              <a:round/>
              <a:headEnd/>
              <a:tailEnd type="triangle" w="med" len="med"/>
            </a:ln>
          </p:spPr>
          <p:txBody>
            <a:bodyPr wrap="none"/>
            <a:lstStyle/>
            <a:p>
              <a:endParaRPr lang="pt-BR">
                <a:latin typeface="+mn-lt"/>
                <a:cs typeface="Arial" panose="020B0604020202020204" pitchFamily="34" charset="0"/>
              </a:endParaRPr>
            </a:p>
          </p:txBody>
        </p:sp>
        <p:sp>
          <p:nvSpPr>
            <p:cNvPr id="46" name="Line 26"/>
            <p:cNvSpPr>
              <a:spLocks noChangeShapeType="1"/>
            </p:cNvSpPr>
            <p:nvPr/>
          </p:nvSpPr>
          <p:spPr bwMode="auto">
            <a:xfrm flipV="1">
              <a:off x="4540103" y="5869116"/>
              <a:ext cx="0" cy="218892"/>
            </a:xfrm>
            <a:prstGeom prst="line">
              <a:avLst/>
            </a:prstGeom>
            <a:noFill/>
            <a:ln w="9525">
              <a:solidFill>
                <a:schemeClr val="tx1"/>
              </a:solidFill>
              <a:round/>
              <a:headEnd/>
              <a:tailEnd type="triangle" w="med" len="med"/>
            </a:ln>
          </p:spPr>
          <p:txBody>
            <a:bodyPr wrap="none"/>
            <a:lstStyle/>
            <a:p>
              <a:endParaRPr lang="pt-BR">
                <a:latin typeface="+mn-lt"/>
                <a:cs typeface="Arial" panose="020B0604020202020204" pitchFamily="34" charset="0"/>
              </a:endParaRPr>
            </a:p>
          </p:txBody>
        </p:sp>
        <p:sp>
          <p:nvSpPr>
            <p:cNvPr id="47" name="Text Box 27"/>
            <p:cNvSpPr txBox="1">
              <a:spLocks noChangeArrowheads="1"/>
            </p:cNvSpPr>
            <p:nvPr/>
          </p:nvSpPr>
          <p:spPr bwMode="auto">
            <a:xfrm>
              <a:off x="2689599" y="2852936"/>
              <a:ext cx="894689" cy="430887"/>
            </a:xfrm>
            <a:prstGeom prst="rect">
              <a:avLst/>
            </a:prstGeom>
            <a:noFill/>
            <a:ln w="57150" cmpd="thickThin">
              <a:noFill/>
              <a:miter lim="800000"/>
              <a:headEnd/>
              <a:tailEnd/>
            </a:ln>
          </p:spPr>
          <p:txBody>
            <a:bodyPr wrap="none">
              <a:spAutoFit/>
            </a:bodyPr>
            <a:lstStyle/>
            <a:p>
              <a:pPr algn="ctr"/>
              <a:r>
                <a:rPr lang="pt-BR" sz="3600" b="1" dirty="0">
                  <a:latin typeface="+mn-lt"/>
                </a:rPr>
                <a:t>68,3%</a:t>
              </a:r>
            </a:p>
          </p:txBody>
        </p:sp>
        <p:sp>
          <p:nvSpPr>
            <p:cNvPr id="48" name="Line 28"/>
            <p:cNvSpPr>
              <a:spLocks noChangeShapeType="1"/>
            </p:cNvSpPr>
            <p:nvPr/>
          </p:nvSpPr>
          <p:spPr bwMode="auto">
            <a:xfrm>
              <a:off x="2480460" y="3242407"/>
              <a:ext cx="1312966" cy="0"/>
            </a:xfrm>
            <a:prstGeom prst="line">
              <a:avLst/>
            </a:prstGeom>
            <a:noFill/>
            <a:ln w="9525">
              <a:solidFill>
                <a:schemeClr val="tx1"/>
              </a:solidFill>
              <a:round/>
              <a:headEnd type="triangle" w="med" len="med"/>
              <a:tailEnd type="triangle" w="med" len="med"/>
            </a:ln>
          </p:spPr>
          <p:txBody>
            <a:bodyPr wrap="none"/>
            <a:lstStyle/>
            <a:p>
              <a:endParaRPr lang="pt-BR" sz="3000" b="1">
                <a:latin typeface="+mn-lt"/>
              </a:endParaRPr>
            </a:p>
          </p:txBody>
        </p:sp>
        <p:sp>
          <p:nvSpPr>
            <p:cNvPr id="49" name="Line 29"/>
            <p:cNvSpPr>
              <a:spLocks noChangeShapeType="1"/>
            </p:cNvSpPr>
            <p:nvPr/>
          </p:nvSpPr>
          <p:spPr bwMode="auto">
            <a:xfrm>
              <a:off x="1768287" y="2512765"/>
              <a:ext cx="2698874" cy="0"/>
            </a:xfrm>
            <a:prstGeom prst="line">
              <a:avLst/>
            </a:prstGeom>
            <a:noFill/>
            <a:ln w="9525">
              <a:solidFill>
                <a:schemeClr val="tx1"/>
              </a:solidFill>
              <a:round/>
              <a:headEnd type="triangle" w="med" len="med"/>
              <a:tailEnd type="triangle" w="med" len="med"/>
            </a:ln>
          </p:spPr>
          <p:txBody>
            <a:bodyPr wrap="none"/>
            <a:lstStyle/>
            <a:p>
              <a:endParaRPr lang="pt-BR">
                <a:latin typeface="+mn-lt"/>
                <a:cs typeface="Arial" panose="020B0604020202020204" pitchFamily="34" charset="0"/>
              </a:endParaRPr>
            </a:p>
          </p:txBody>
        </p:sp>
        <p:sp>
          <p:nvSpPr>
            <p:cNvPr id="50" name="Text Box 30"/>
            <p:cNvSpPr txBox="1">
              <a:spLocks noChangeArrowheads="1"/>
            </p:cNvSpPr>
            <p:nvPr/>
          </p:nvSpPr>
          <p:spPr bwMode="auto">
            <a:xfrm>
              <a:off x="2689599" y="2132856"/>
              <a:ext cx="894689" cy="430887"/>
            </a:xfrm>
            <a:prstGeom prst="rect">
              <a:avLst/>
            </a:prstGeom>
            <a:noFill/>
            <a:ln w="57150" cmpd="thickThin">
              <a:noFill/>
              <a:miter lim="800000"/>
              <a:headEnd/>
              <a:tailEnd/>
            </a:ln>
          </p:spPr>
          <p:txBody>
            <a:bodyPr wrap="none">
              <a:spAutoFit/>
            </a:bodyPr>
            <a:lstStyle/>
            <a:p>
              <a:pPr algn="ctr"/>
              <a:r>
                <a:rPr lang="pt-BR" sz="3600" b="1" dirty="0">
                  <a:latin typeface="+mn-lt"/>
                </a:rPr>
                <a:t>95,5%</a:t>
              </a:r>
            </a:p>
          </p:txBody>
        </p:sp>
        <p:sp>
          <p:nvSpPr>
            <p:cNvPr id="51" name="Line 31"/>
            <p:cNvSpPr>
              <a:spLocks noChangeShapeType="1"/>
            </p:cNvSpPr>
            <p:nvPr/>
          </p:nvSpPr>
          <p:spPr bwMode="auto">
            <a:xfrm>
              <a:off x="965919" y="1856088"/>
              <a:ext cx="4157724" cy="0"/>
            </a:xfrm>
            <a:prstGeom prst="line">
              <a:avLst/>
            </a:prstGeom>
            <a:noFill/>
            <a:ln w="9525">
              <a:solidFill>
                <a:schemeClr val="tx1"/>
              </a:solidFill>
              <a:round/>
              <a:headEnd type="triangle" w="med" len="med"/>
              <a:tailEnd type="triangle" w="med" len="med"/>
            </a:ln>
          </p:spPr>
          <p:txBody>
            <a:bodyPr wrap="none"/>
            <a:lstStyle/>
            <a:p>
              <a:endParaRPr lang="pt-BR">
                <a:latin typeface="+mn-lt"/>
                <a:cs typeface="Arial" panose="020B0604020202020204" pitchFamily="34" charset="0"/>
              </a:endParaRPr>
            </a:p>
          </p:txBody>
        </p:sp>
        <p:sp>
          <p:nvSpPr>
            <p:cNvPr id="52" name="Text Box 32"/>
            <p:cNvSpPr txBox="1">
              <a:spLocks noChangeArrowheads="1"/>
            </p:cNvSpPr>
            <p:nvPr/>
          </p:nvSpPr>
          <p:spPr bwMode="auto">
            <a:xfrm>
              <a:off x="2689599" y="1484784"/>
              <a:ext cx="894689" cy="430887"/>
            </a:xfrm>
            <a:prstGeom prst="rect">
              <a:avLst/>
            </a:prstGeom>
            <a:noFill/>
            <a:ln w="57150" cmpd="thickThin">
              <a:noFill/>
              <a:miter lim="800000"/>
              <a:headEnd/>
              <a:tailEnd/>
            </a:ln>
          </p:spPr>
          <p:txBody>
            <a:bodyPr wrap="none">
              <a:spAutoFit/>
            </a:bodyPr>
            <a:lstStyle/>
            <a:p>
              <a:pPr algn="ctr"/>
              <a:r>
                <a:rPr lang="pt-BR" sz="3600" b="1" dirty="0">
                  <a:latin typeface="+mn-lt"/>
                </a:rPr>
                <a:t>99,7%</a:t>
              </a:r>
            </a:p>
          </p:txBody>
        </p:sp>
      </p:grpSp>
      <p:cxnSp>
        <p:nvCxnSpPr>
          <p:cNvPr id="53" name="Conector de seta reta 52"/>
          <p:cNvCxnSpPr/>
          <p:nvPr/>
        </p:nvCxnSpPr>
        <p:spPr>
          <a:xfrm rot="5400000" flipH="1" flipV="1">
            <a:off x="-2561958" y="5967432"/>
            <a:ext cx="6016701" cy="126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CaixaDeTexto 53"/>
          <p:cNvSpPr txBox="1"/>
          <p:nvPr/>
        </p:nvSpPr>
        <p:spPr>
          <a:xfrm>
            <a:off x="13421" y="2417321"/>
            <a:ext cx="709746" cy="507831"/>
          </a:xfrm>
          <a:prstGeom prst="rect">
            <a:avLst/>
          </a:prstGeom>
          <a:noFill/>
        </p:spPr>
        <p:txBody>
          <a:bodyPr wrap="none" rtlCol="0">
            <a:spAutoFit/>
          </a:bodyPr>
          <a:lstStyle/>
          <a:p>
            <a:r>
              <a:rPr lang="pt-BR" sz="2700" dirty="0">
                <a:latin typeface="+mn-lt"/>
              </a:rPr>
              <a:t>Qtd</a:t>
            </a:r>
          </a:p>
        </p:txBody>
      </p:sp>
      <p:sp>
        <p:nvSpPr>
          <p:cNvPr id="55" name="CaixaDeTexto 54"/>
          <p:cNvSpPr txBox="1"/>
          <p:nvPr/>
        </p:nvSpPr>
        <p:spPr>
          <a:xfrm>
            <a:off x="8251950" y="8790029"/>
            <a:ext cx="300082" cy="507831"/>
          </a:xfrm>
          <a:prstGeom prst="rect">
            <a:avLst/>
          </a:prstGeom>
          <a:noFill/>
        </p:spPr>
        <p:txBody>
          <a:bodyPr wrap="none" rtlCol="0">
            <a:spAutoFit/>
          </a:bodyPr>
          <a:lstStyle/>
          <a:p>
            <a:r>
              <a:rPr lang="pt-BR" sz="2700" dirty="0">
                <a:latin typeface="+mn-lt"/>
              </a:rPr>
              <a:t>t</a:t>
            </a:r>
          </a:p>
        </p:txBody>
      </p:sp>
      <p:sp>
        <p:nvSpPr>
          <p:cNvPr id="56" name="CaixaDeTexto 55"/>
          <p:cNvSpPr txBox="1"/>
          <p:nvPr/>
        </p:nvSpPr>
        <p:spPr>
          <a:xfrm>
            <a:off x="3926607" y="4137958"/>
            <a:ext cx="972108" cy="646331"/>
          </a:xfrm>
          <a:prstGeom prst="rect">
            <a:avLst/>
          </a:prstGeom>
          <a:noFill/>
        </p:spPr>
        <p:txBody>
          <a:bodyPr wrap="square" rtlCol="0">
            <a:spAutoFit/>
          </a:bodyPr>
          <a:lstStyle/>
          <a:p>
            <a:pPr algn="ctr"/>
            <a:r>
              <a:rPr lang="pt-BR" sz="3600" b="1" dirty="0">
                <a:solidFill>
                  <a:srgbClr val="0070C0"/>
                </a:solidFill>
                <a:latin typeface="+mn-lt"/>
              </a:rPr>
              <a:t>1</a:t>
            </a:r>
            <a:r>
              <a:rPr lang="el-GR" sz="3600" b="1" dirty="0">
                <a:solidFill>
                  <a:srgbClr val="0070C0"/>
                </a:solidFill>
                <a:latin typeface="+mn-lt"/>
              </a:rPr>
              <a:t>σ</a:t>
            </a:r>
            <a:endParaRPr lang="pt-BR" sz="3600" b="1" dirty="0">
              <a:solidFill>
                <a:srgbClr val="0070C0"/>
              </a:solidFill>
              <a:latin typeface="+mn-lt"/>
            </a:endParaRPr>
          </a:p>
        </p:txBody>
      </p:sp>
      <p:sp>
        <p:nvSpPr>
          <p:cNvPr id="57" name="CaixaDeTexto 56"/>
          <p:cNvSpPr txBox="1"/>
          <p:nvPr/>
        </p:nvSpPr>
        <p:spPr>
          <a:xfrm>
            <a:off x="3926607" y="3061690"/>
            <a:ext cx="972108" cy="646331"/>
          </a:xfrm>
          <a:prstGeom prst="rect">
            <a:avLst/>
          </a:prstGeom>
          <a:noFill/>
        </p:spPr>
        <p:txBody>
          <a:bodyPr wrap="square" rtlCol="0">
            <a:spAutoFit/>
          </a:bodyPr>
          <a:lstStyle/>
          <a:p>
            <a:pPr algn="ctr"/>
            <a:r>
              <a:rPr lang="pt-BR" sz="3600" b="1" dirty="0">
                <a:solidFill>
                  <a:srgbClr val="00B050"/>
                </a:solidFill>
                <a:latin typeface="+mn-lt"/>
              </a:rPr>
              <a:t>2</a:t>
            </a:r>
            <a:r>
              <a:rPr lang="el-GR" sz="3600" b="1" dirty="0">
                <a:solidFill>
                  <a:srgbClr val="00B050"/>
                </a:solidFill>
                <a:latin typeface="+mn-lt"/>
              </a:rPr>
              <a:t>σ</a:t>
            </a:r>
            <a:endParaRPr lang="pt-BR" sz="3600" b="1" dirty="0">
              <a:solidFill>
                <a:srgbClr val="00B050"/>
              </a:solidFill>
              <a:latin typeface="+mn-lt"/>
            </a:endParaRPr>
          </a:p>
        </p:txBody>
      </p:sp>
      <p:sp>
        <p:nvSpPr>
          <p:cNvPr id="58" name="CaixaDeTexto 57"/>
          <p:cNvSpPr txBox="1"/>
          <p:nvPr/>
        </p:nvSpPr>
        <p:spPr>
          <a:xfrm>
            <a:off x="3926607" y="2011153"/>
            <a:ext cx="972108" cy="646331"/>
          </a:xfrm>
          <a:prstGeom prst="rect">
            <a:avLst/>
          </a:prstGeom>
          <a:noFill/>
        </p:spPr>
        <p:txBody>
          <a:bodyPr wrap="square" rtlCol="0">
            <a:spAutoFit/>
          </a:bodyPr>
          <a:lstStyle/>
          <a:p>
            <a:pPr algn="ctr"/>
            <a:r>
              <a:rPr lang="pt-BR" sz="3600" b="1" dirty="0">
                <a:solidFill>
                  <a:srgbClr val="CB6C1D"/>
                </a:solidFill>
                <a:latin typeface="+mn-lt"/>
              </a:rPr>
              <a:t>3</a:t>
            </a:r>
            <a:r>
              <a:rPr lang="el-GR" sz="3600" b="1" dirty="0">
                <a:solidFill>
                  <a:srgbClr val="CB6C1D"/>
                </a:solidFill>
                <a:latin typeface="+mn-lt"/>
              </a:rPr>
              <a:t>σ</a:t>
            </a:r>
            <a:endParaRPr lang="pt-BR" sz="3600" b="1" dirty="0">
              <a:solidFill>
                <a:srgbClr val="CB6C1D"/>
              </a:solidFill>
              <a:latin typeface="+mn-lt"/>
            </a:endParaRPr>
          </a:p>
        </p:txBody>
      </p:sp>
      <p:sp>
        <p:nvSpPr>
          <p:cNvPr id="61" name="Rectangle 60"/>
          <p:cNvSpPr>
            <a:spLocks noChangeArrowheads="1"/>
          </p:cNvSpPr>
          <p:nvPr/>
        </p:nvSpPr>
        <p:spPr bwMode="auto">
          <a:xfrm>
            <a:off x="9048253" y="7540376"/>
            <a:ext cx="4913784" cy="175432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Duração do Projeto: 133,7</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Desvio padrão =  9,8</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68,3% entre 123,9 e 143,5</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95,5% entre 114,1 e 153,3</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99,7% entre 104,3 e 163,1</a:t>
            </a:r>
          </a:p>
        </p:txBody>
      </p:sp>
      <p:sp>
        <p:nvSpPr>
          <p:cNvPr id="63" name="Título 1">
            <a:extLst>
              <a:ext uri="{FF2B5EF4-FFF2-40B4-BE49-F238E27FC236}">
                <a16:creationId xmlns:a16="http://schemas.microsoft.com/office/drawing/2014/main" id="{BF13BD57-7A76-4503-961E-899D231CA76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2463967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701316" y="7411752"/>
            <a:ext cx="12637404" cy="2484276"/>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solidFill>
                <a:srgbClr val="000066"/>
              </a:solidFill>
              <a:cs typeface="Arial" panose="020B0604020202020204" pitchFamily="34" charset="0"/>
            </a:endParaRPr>
          </a:p>
        </p:txBody>
      </p:sp>
      <p:sp>
        <p:nvSpPr>
          <p:cNvPr id="2" name="Título 1"/>
          <p:cNvSpPr>
            <a:spLocks noGrp="1"/>
          </p:cNvSpPr>
          <p:nvPr>
            <p:ph type="title"/>
          </p:nvPr>
        </p:nvSpPr>
        <p:spPr>
          <a:xfrm>
            <a:off x="47527" y="1481585"/>
            <a:ext cx="11238965" cy="1059135"/>
          </a:xfrm>
          <a:noFill/>
          <a:effectLst/>
        </p:spPr>
        <p:txBody>
          <a:bodyPr/>
          <a:lstStyle/>
          <a:p>
            <a:r>
              <a:rPr lang="pt-BR" sz="3600" dirty="0">
                <a:solidFill>
                  <a:srgbClr val="000066"/>
                </a:solidFill>
                <a:latin typeface="+mn-lt"/>
                <a:cs typeface="Arial" panose="020B0604020202020204" pitchFamily="34" charset="0"/>
              </a:rPr>
              <a:t>Análise de Cenários: “E se?” (“</a:t>
            </a:r>
            <a:r>
              <a:rPr lang="pt-BR" sz="3600" i="1" dirty="0" err="1">
                <a:solidFill>
                  <a:srgbClr val="000066"/>
                </a:solidFill>
                <a:latin typeface="+mn-lt"/>
                <a:cs typeface="Arial" panose="020B0604020202020204" pitchFamily="34" charset="0"/>
              </a:rPr>
              <a:t>What</a:t>
            </a:r>
            <a:r>
              <a:rPr lang="pt-BR" sz="3600" i="1" dirty="0">
                <a:solidFill>
                  <a:srgbClr val="000066"/>
                </a:solidFill>
                <a:latin typeface="+mn-lt"/>
                <a:cs typeface="Arial" panose="020B0604020202020204" pitchFamily="34" charset="0"/>
              </a:rPr>
              <a:t> </a:t>
            </a:r>
            <a:r>
              <a:rPr lang="pt-BR" sz="3600" i="1" dirty="0" err="1">
                <a:solidFill>
                  <a:srgbClr val="000066"/>
                </a:solidFill>
                <a:latin typeface="+mn-lt"/>
                <a:cs typeface="Arial" panose="020B0604020202020204" pitchFamily="34" charset="0"/>
              </a:rPr>
              <a:t>if</a:t>
            </a:r>
            <a:r>
              <a:rPr lang="pt-BR" sz="3600" dirty="0">
                <a:solidFill>
                  <a:srgbClr val="000066"/>
                </a:solidFill>
                <a:latin typeface="+mn-lt"/>
                <a:cs typeface="Arial" panose="020B0604020202020204" pitchFamily="34" charset="0"/>
              </a:rPr>
              <a:t>?”)</a:t>
            </a:r>
          </a:p>
        </p:txBody>
      </p:sp>
      <p:sp>
        <p:nvSpPr>
          <p:cNvPr id="3" name="Espaço Reservado para Conteúdo 2"/>
          <p:cNvSpPr>
            <a:spLocks noGrp="1"/>
          </p:cNvSpPr>
          <p:nvPr>
            <p:ph sz="quarter" idx="10"/>
          </p:nvPr>
        </p:nvSpPr>
        <p:spPr>
          <a:xfrm>
            <a:off x="-3348" y="2217023"/>
            <a:ext cx="13558092" cy="7668852"/>
          </a:xfrm>
          <a:prstGeom prst="rect">
            <a:avLst/>
          </a:prstGeom>
          <a:noFill/>
          <a:effectLst/>
        </p:spPr>
        <p:txBody>
          <a:bodyPr/>
          <a:lstStyle/>
          <a:p>
            <a:r>
              <a:rPr lang="pt-BR" altLang="zh-CN" sz="3600" dirty="0">
                <a:solidFill>
                  <a:srgbClr val="000066"/>
                </a:solidFill>
                <a:latin typeface="+mn-lt"/>
                <a:cs typeface="Arial" panose="020B0604020202020204" pitchFamily="34" charset="0"/>
              </a:rPr>
              <a:t>Analisar a rede do cronograma submetendo o modelo a perguntas do tipo: </a:t>
            </a:r>
            <a:r>
              <a:rPr lang="pt-BR" altLang="zh-CN" sz="4200" dirty="0">
                <a:solidFill>
                  <a:srgbClr val="000066"/>
                </a:solidFill>
                <a:latin typeface="+mn-lt"/>
                <a:cs typeface="Arial" panose="020B0604020202020204" pitchFamily="34" charset="0"/>
              </a:rPr>
              <a:t>“</a:t>
            </a:r>
            <a:r>
              <a:rPr lang="pt-BR" altLang="zh-CN" sz="3600" dirty="0">
                <a:solidFill>
                  <a:srgbClr val="000066"/>
                </a:solidFill>
                <a:latin typeface="+mn-lt"/>
                <a:cs typeface="Arial" panose="020B0604020202020204" pitchFamily="34" charset="0"/>
              </a:rPr>
              <a:t>e se a situação do cenário X acontecer?”</a:t>
            </a:r>
            <a:endParaRPr lang="pt-BR" altLang="zh-CN" sz="3000" dirty="0">
              <a:solidFill>
                <a:srgbClr val="000066"/>
              </a:solidFill>
              <a:latin typeface="+mn-lt"/>
              <a:cs typeface="Arial" panose="020B0604020202020204" pitchFamily="34" charset="0"/>
            </a:endParaRPr>
          </a:p>
          <a:p>
            <a:pPr lvl="1"/>
            <a:r>
              <a:rPr lang="pt-BR" altLang="zh-CN" sz="3000" dirty="0">
                <a:solidFill>
                  <a:srgbClr val="000066"/>
                </a:solidFill>
                <a:latin typeface="+mn-lt"/>
                <a:cs typeface="Arial" panose="020B0604020202020204" pitchFamily="34" charset="0"/>
              </a:rPr>
              <a:t>Exemplo: atraso de componentes importantes, atraso de uma atividade específica ou serviço executado,  fatores externos (greves, mudanças  de processo ou legislação) e etc.</a:t>
            </a:r>
          </a:p>
          <a:p>
            <a:r>
              <a:rPr lang="pt-BR" sz="3600" dirty="0">
                <a:solidFill>
                  <a:srgbClr val="000066"/>
                </a:solidFill>
                <a:latin typeface="+mn-lt"/>
                <a:cs typeface="Arial" panose="020B0604020202020204" pitchFamily="34" charset="0"/>
              </a:rPr>
              <a:t>O resultado pode ser usado na avaliação da viabilidade do cronograma em condições adversas e na preparação de planos de respostas e contingência para mitigar o impacto.</a:t>
            </a:r>
          </a:p>
          <a:p>
            <a:endParaRPr lang="pt-BR" dirty="0">
              <a:solidFill>
                <a:srgbClr val="000066"/>
              </a:solidFill>
              <a:latin typeface="+mn-lt"/>
              <a:cs typeface="Arial" panose="020B0604020202020204" pitchFamily="34" charset="0"/>
            </a:endParaRPr>
          </a:p>
          <a:p>
            <a:r>
              <a:rPr lang="pt-BR" sz="3600" dirty="0">
                <a:solidFill>
                  <a:srgbClr val="000066"/>
                </a:solidFill>
                <a:latin typeface="+mn-lt"/>
                <a:cs typeface="Arial" panose="020B0604020202020204" pitchFamily="34" charset="0"/>
              </a:rPr>
              <a:t>A simulação envolve o cálculo de diversas durações do projeto com conjuntos diferentes de premissas para a realização das atividades (diversos cenários).</a:t>
            </a:r>
          </a:p>
          <a:p>
            <a:r>
              <a:rPr lang="pt-BR" sz="3600" dirty="0">
                <a:solidFill>
                  <a:srgbClr val="000066"/>
                </a:solidFill>
                <a:latin typeface="+mn-lt"/>
                <a:cs typeface="Arial" panose="020B0604020202020204" pitchFamily="34" charset="0"/>
              </a:rPr>
              <a:t>A técnica de mais comum é a </a:t>
            </a:r>
            <a:r>
              <a:rPr lang="pt-BR" sz="3600" b="1" dirty="0">
                <a:solidFill>
                  <a:srgbClr val="000066"/>
                </a:solidFill>
                <a:latin typeface="+mn-lt"/>
                <a:cs typeface="Arial" panose="020B0604020202020204" pitchFamily="34" charset="0"/>
              </a:rPr>
              <a:t>Simulação de Monte Carlo.</a:t>
            </a:r>
          </a:p>
          <a:p>
            <a:endParaRPr lang="pt-BR" sz="3600" dirty="0">
              <a:solidFill>
                <a:srgbClr val="000066"/>
              </a:solidFill>
              <a:latin typeface="+mn-lt"/>
              <a:cs typeface="Arial" panose="020B0604020202020204" pitchFamily="34" charset="0"/>
            </a:endParaRPr>
          </a:p>
        </p:txBody>
      </p:sp>
      <p:sp>
        <p:nvSpPr>
          <p:cNvPr id="8" name="Título 1">
            <a:extLst>
              <a:ext uri="{FF2B5EF4-FFF2-40B4-BE49-F238E27FC236}">
                <a16:creationId xmlns:a16="http://schemas.microsoft.com/office/drawing/2014/main" id="{297DE1F8-EEA6-4079-BAC8-4DD37A065316}"/>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65234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sz="quarter" idx="10"/>
          </p:nvPr>
        </p:nvSpPr>
        <p:spPr>
          <a:xfrm>
            <a:off x="485348" y="2233257"/>
            <a:ext cx="12745305" cy="7668852"/>
          </a:xfrm>
          <a:prstGeom prst="rect">
            <a:avLst/>
          </a:prstGeom>
        </p:spPr>
        <p:txBody>
          <a:bodyPr/>
          <a:lstStyle/>
          <a:p>
            <a:r>
              <a:rPr lang="pt-BR" sz="4200" dirty="0">
                <a:solidFill>
                  <a:srgbClr val="000066"/>
                </a:solidFill>
                <a:latin typeface="+mn-lt"/>
                <a:cs typeface="Arial" panose="020B0604020202020204" pitchFamily="34" charset="0"/>
              </a:rPr>
              <a:t>Realiza iterações para calcular diversas datas para o projeto, </a:t>
            </a:r>
            <a:r>
              <a:rPr lang="pt-BR" altLang="zh-CN" sz="4200" dirty="0">
                <a:solidFill>
                  <a:srgbClr val="000066"/>
                </a:solidFill>
                <a:latin typeface="+mn-lt"/>
                <a:cs typeface="Arial" panose="020B0604020202020204" pitchFamily="34" charset="0"/>
              </a:rPr>
              <a:t>produzindo uma faixa de durações possíveis e fornecendo a probabilidade de cada resultado</a:t>
            </a:r>
            <a:r>
              <a:rPr lang="pt-BR" sz="4200" dirty="0">
                <a:solidFill>
                  <a:srgbClr val="000066"/>
                </a:solidFill>
                <a:latin typeface="+mn-lt"/>
                <a:cs typeface="Arial" panose="020B0604020202020204" pitchFamily="34" charset="0"/>
              </a:rPr>
              <a:t>.</a:t>
            </a:r>
          </a:p>
          <a:p>
            <a:r>
              <a:rPr lang="pt-BR" sz="4200" dirty="0">
                <a:solidFill>
                  <a:srgbClr val="000066"/>
                </a:solidFill>
                <a:latin typeface="+mn-lt"/>
                <a:cs typeface="Arial" panose="020B0604020202020204" pitchFamily="34" charset="0"/>
              </a:rPr>
              <a:t>Necessita de histórico para maior precisão.</a:t>
            </a:r>
          </a:p>
          <a:p>
            <a:r>
              <a:rPr lang="pt-BR" sz="4200" dirty="0">
                <a:solidFill>
                  <a:srgbClr val="000066"/>
                </a:solidFill>
                <a:latin typeface="+mn-lt"/>
                <a:cs typeface="Arial" panose="020B0604020202020204" pitchFamily="34" charset="0"/>
              </a:rPr>
              <a:t>Usa também distribuições probabilísticas pré-definidas para as durações (ex: triangular, PERT, normal, </a:t>
            </a:r>
            <a:r>
              <a:rPr lang="pt-BR" sz="4200" dirty="0" err="1">
                <a:solidFill>
                  <a:srgbClr val="000066"/>
                </a:solidFill>
                <a:latin typeface="+mn-lt"/>
                <a:cs typeface="Arial" panose="020B0604020202020204" pitchFamily="34" charset="0"/>
              </a:rPr>
              <a:t>etc</a:t>
            </a:r>
            <a:r>
              <a:rPr lang="pt-BR" sz="4200" dirty="0">
                <a:solidFill>
                  <a:srgbClr val="000066"/>
                </a:solidFill>
                <a:latin typeface="+mn-lt"/>
                <a:cs typeface="Arial" panose="020B0604020202020204" pitchFamily="34" charset="0"/>
              </a:rPr>
              <a:t>):</a:t>
            </a:r>
          </a:p>
          <a:p>
            <a:pPr lvl="1"/>
            <a:r>
              <a:rPr lang="pt-BR" altLang="zh-CN" sz="3000" dirty="0">
                <a:solidFill>
                  <a:srgbClr val="000066"/>
                </a:solidFill>
                <a:latin typeface="+mn-lt"/>
                <a:cs typeface="Arial" panose="020B0604020202020204" pitchFamily="34" charset="0"/>
              </a:rPr>
              <a:t>É definida uma distribuição de prováveis durações para cada atividade, resultando em prováveis durações para o projeto como um todo.</a:t>
            </a:r>
            <a:endParaRPr lang="pt-BR" sz="3600" dirty="0">
              <a:solidFill>
                <a:srgbClr val="000066"/>
              </a:solidFill>
              <a:latin typeface="+mn-lt"/>
              <a:cs typeface="Arial" panose="020B0604020202020204" pitchFamily="34" charset="0"/>
            </a:endParaRPr>
          </a:p>
        </p:txBody>
      </p:sp>
      <p:sp>
        <p:nvSpPr>
          <p:cNvPr id="6" name="Text Box 2"/>
          <p:cNvSpPr txBox="1">
            <a:spLocks noChangeArrowheads="1"/>
          </p:cNvSpPr>
          <p:nvPr/>
        </p:nvSpPr>
        <p:spPr bwMode="auto">
          <a:xfrm>
            <a:off x="2213484" y="1147056"/>
            <a:ext cx="10854444" cy="830997"/>
          </a:xfrm>
          <a:prstGeom prst="rect">
            <a:avLst/>
          </a:prstGeom>
          <a:noFill/>
          <a:ln w="9525">
            <a:noFill/>
            <a:miter lim="800000"/>
            <a:headEnd/>
            <a:tailEnd/>
          </a:ln>
        </p:spPr>
        <p:txBody>
          <a:bodyPr wrap="square">
            <a:spAutoFit/>
          </a:bodyPr>
          <a:lstStyle/>
          <a:p>
            <a:pPr eaLnBrk="0" hangingPunct="0"/>
            <a:r>
              <a:rPr lang="pt-BR" sz="4800" b="1" dirty="0">
                <a:latin typeface="+mn-lt"/>
              </a:rPr>
              <a:t>Simulação de Monte Carlo</a:t>
            </a:r>
          </a:p>
        </p:txBody>
      </p:sp>
      <p:sp>
        <p:nvSpPr>
          <p:cNvPr id="5" name="Título 1">
            <a:extLst>
              <a:ext uri="{FF2B5EF4-FFF2-40B4-BE49-F238E27FC236}">
                <a16:creationId xmlns:a16="http://schemas.microsoft.com/office/drawing/2014/main" id="{3B13AAB2-D860-4571-A082-CC67BCC2ECC9}"/>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999230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597" y="1536282"/>
            <a:ext cx="9747456" cy="647067"/>
          </a:xfrm>
        </p:spPr>
        <p:txBody>
          <a:bodyPr/>
          <a:lstStyle/>
          <a:p>
            <a:r>
              <a:rPr lang="pt-BR" sz="4200" dirty="0">
                <a:solidFill>
                  <a:srgbClr val="000066"/>
                </a:solidFill>
                <a:latin typeface="+mn-lt"/>
                <a:cs typeface="Arial" panose="020B0604020202020204" pitchFamily="34" charset="0"/>
              </a:rPr>
              <a:t>Análise Comparativa dos Métodos</a:t>
            </a:r>
          </a:p>
        </p:txBody>
      </p:sp>
      <p:graphicFrame>
        <p:nvGraphicFramePr>
          <p:cNvPr id="6" name="Espaço Reservado para Conteúdo 5"/>
          <p:cNvGraphicFramePr>
            <a:graphicFrameLocks noGrp="1"/>
          </p:cNvGraphicFramePr>
          <p:nvPr>
            <p:ph sz="quarter" idx="10"/>
            <p:extLst>
              <p:ext uri="{D42A27DB-BD31-4B8C-83A1-F6EECF244321}">
                <p14:modId xmlns:p14="http://schemas.microsoft.com/office/powerpoint/2010/main" val="2119315122"/>
              </p:ext>
            </p:extLst>
          </p:nvPr>
        </p:nvGraphicFramePr>
        <p:xfrm>
          <a:off x="443130" y="2421287"/>
          <a:ext cx="12369962" cy="5674541"/>
        </p:xfrm>
        <a:graphic>
          <a:graphicData uri="http://schemas.openxmlformats.org/drawingml/2006/table">
            <a:tbl>
              <a:tblPr firstRow="1" firstCol="1" bandRow="1">
                <a:tableStyleId>{5C22544A-7EE6-4342-B048-85BDC9FD1C3A}</a:tableStyleId>
              </a:tblPr>
              <a:tblGrid>
                <a:gridCol w="2978762">
                  <a:extLst>
                    <a:ext uri="{9D8B030D-6E8A-4147-A177-3AD203B41FA5}">
                      <a16:colId xmlns:a16="http://schemas.microsoft.com/office/drawing/2014/main" val="20000"/>
                    </a:ext>
                  </a:extLst>
                </a:gridCol>
                <a:gridCol w="4505880">
                  <a:extLst>
                    <a:ext uri="{9D8B030D-6E8A-4147-A177-3AD203B41FA5}">
                      <a16:colId xmlns:a16="http://schemas.microsoft.com/office/drawing/2014/main" val="20001"/>
                    </a:ext>
                  </a:extLst>
                </a:gridCol>
                <a:gridCol w="2434586">
                  <a:extLst>
                    <a:ext uri="{9D8B030D-6E8A-4147-A177-3AD203B41FA5}">
                      <a16:colId xmlns:a16="http://schemas.microsoft.com/office/drawing/2014/main" val="20002"/>
                    </a:ext>
                  </a:extLst>
                </a:gridCol>
                <a:gridCol w="2450734">
                  <a:extLst>
                    <a:ext uri="{9D8B030D-6E8A-4147-A177-3AD203B41FA5}">
                      <a16:colId xmlns:a16="http://schemas.microsoft.com/office/drawing/2014/main" val="20003"/>
                    </a:ext>
                  </a:extLst>
                </a:gridCol>
              </a:tblGrid>
              <a:tr h="1631355">
                <a:tc>
                  <a:txBody>
                    <a:bodyPr/>
                    <a:lstStyle/>
                    <a:p>
                      <a:pPr algn="ctr"/>
                      <a:r>
                        <a:rPr lang="pt-BR" sz="3000" b="1" dirty="0">
                          <a:solidFill>
                            <a:schemeClr val="bg1"/>
                          </a:solidFill>
                          <a:latin typeface="+mn-lt"/>
                          <a:cs typeface="Arial" panose="020B0604020202020204" pitchFamily="34" charset="0"/>
                        </a:rPr>
                        <a:t>MÉTODO</a:t>
                      </a:r>
                    </a:p>
                  </a:txBody>
                  <a:tcPr marL="132650" marR="132650" marT="68580" marB="68580" anchor="ctr"/>
                </a:tc>
                <a:tc>
                  <a:txBody>
                    <a:bodyPr/>
                    <a:lstStyle/>
                    <a:p>
                      <a:pPr algn="ctr"/>
                      <a:r>
                        <a:rPr lang="pt-BR" sz="3000" b="1" dirty="0">
                          <a:solidFill>
                            <a:schemeClr val="bg1"/>
                          </a:solidFill>
                          <a:latin typeface="+mn-lt"/>
                          <a:cs typeface="Arial" panose="020B0604020202020204" pitchFamily="34" charset="0"/>
                        </a:rPr>
                        <a:t>QUANTIDADE DE INFORMAÇÕES</a:t>
                      </a:r>
                    </a:p>
                  </a:txBody>
                  <a:tcPr marL="132650" marR="132650" marT="68580" marB="68580" anchor="ctr"/>
                </a:tc>
                <a:tc>
                  <a:txBody>
                    <a:bodyPr/>
                    <a:lstStyle/>
                    <a:p>
                      <a:pPr algn="ctr"/>
                      <a:r>
                        <a:rPr lang="pt-BR" sz="3000" b="1" dirty="0">
                          <a:solidFill>
                            <a:schemeClr val="bg1"/>
                          </a:solidFill>
                          <a:latin typeface="+mn-lt"/>
                          <a:cs typeface="Arial" panose="020B0604020202020204" pitchFamily="34" charset="0"/>
                        </a:rPr>
                        <a:t>PRECISÃO</a:t>
                      </a:r>
                    </a:p>
                  </a:txBody>
                  <a:tcPr marL="132650" marR="132650" marT="68580" marB="68580" anchor="ctr"/>
                </a:tc>
                <a:tc>
                  <a:txBody>
                    <a:bodyPr/>
                    <a:lstStyle/>
                    <a:p>
                      <a:pPr algn="ctr"/>
                      <a:r>
                        <a:rPr lang="pt-BR" sz="3000" b="1" dirty="0">
                          <a:solidFill>
                            <a:schemeClr val="bg1"/>
                          </a:solidFill>
                          <a:latin typeface="+mn-lt"/>
                          <a:cs typeface="Arial" panose="020B0604020202020204" pitchFamily="34" charset="0"/>
                        </a:rPr>
                        <a:t>FACILIDADE DE USO</a:t>
                      </a:r>
                    </a:p>
                  </a:txBody>
                  <a:tcPr marL="132650" marR="132650" marT="68580" marB="68580" anchor="ctr"/>
                </a:tc>
                <a:extLst>
                  <a:ext uri="{0D108BD9-81ED-4DB2-BD59-A6C34878D82A}">
                    <a16:rowId xmlns:a16="http://schemas.microsoft.com/office/drawing/2014/main" val="10000"/>
                  </a:ext>
                </a:extLst>
              </a:tr>
              <a:tr h="1254889">
                <a:tc>
                  <a:txBody>
                    <a:bodyPr/>
                    <a:lstStyle/>
                    <a:p>
                      <a:pPr algn="ctr"/>
                      <a:r>
                        <a:rPr lang="pt-BR" sz="3000" b="1" dirty="0">
                          <a:solidFill>
                            <a:schemeClr val="bg1"/>
                          </a:solidFill>
                          <a:latin typeface="Arial" panose="020B0604020202020204" pitchFamily="34" charset="0"/>
                          <a:cs typeface="Arial" panose="020B0604020202020204" pitchFamily="34" charset="0"/>
                        </a:rPr>
                        <a:t>CPM</a:t>
                      </a:r>
                    </a:p>
                  </a:txBody>
                  <a:tcPr marL="132650" marR="132650" marT="68580" marB="68580" anchor="ctr"/>
                </a:tc>
                <a:tc>
                  <a:txBody>
                    <a:bodyPr/>
                    <a:lstStyle/>
                    <a:p>
                      <a:r>
                        <a:rPr lang="pt-BR" sz="2400" dirty="0">
                          <a:solidFill>
                            <a:schemeClr val="tx1"/>
                          </a:solidFill>
                          <a:latin typeface="+mn-lt"/>
                          <a:cs typeface="Arial" panose="020B0604020202020204" pitchFamily="34" charset="0"/>
                        </a:rPr>
                        <a:t>Apenas</a:t>
                      </a:r>
                      <a:r>
                        <a:rPr lang="pt-BR" sz="2400" baseline="0" dirty="0">
                          <a:solidFill>
                            <a:schemeClr val="tx1"/>
                          </a:solidFill>
                          <a:latin typeface="+mn-lt"/>
                          <a:cs typeface="Arial" panose="020B0604020202020204" pitchFamily="34" charset="0"/>
                        </a:rPr>
                        <a:t>  UMA ( 1 ) informação </a:t>
                      </a:r>
                    </a:p>
                    <a:p>
                      <a:r>
                        <a:rPr lang="pt-BR" sz="2400" baseline="0" dirty="0">
                          <a:solidFill>
                            <a:schemeClr val="tx1"/>
                          </a:solidFill>
                          <a:latin typeface="+mn-lt"/>
                          <a:cs typeface="Arial" panose="020B0604020202020204" pitchFamily="34" charset="0"/>
                        </a:rPr>
                        <a:t>(a mais comum historicamente ou mais provável)</a:t>
                      </a:r>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Arial" panose="020B0604020202020204" pitchFamily="34" charset="0"/>
                        <a:cs typeface="Arial" panose="020B0604020202020204" pitchFamily="34" charset="0"/>
                      </a:endParaRPr>
                    </a:p>
                  </a:txBody>
                  <a:tcPr marL="132650" marR="132650" marT="68580" marB="68580"/>
                </a:tc>
                <a:extLst>
                  <a:ext uri="{0D108BD9-81ED-4DB2-BD59-A6C34878D82A}">
                    <a16:rowId xmlns:a16="http://schemas.microsoft.com/office/drawing/2014/main" val="10001"/>
                  </a:ext>
                </a:extLst>
              </a:tr>
              <a:tr h="1631355">
                <a:tc>
                  <a:txBody>
                    <a:bodyPr/>
                    <a:lstStyle/>
                    <a:p>
                      <a:pPr algn="ctr"/>
                      <a:r>
                        <a:rPr lang="pt-BR" sz="3000" b="1" dirty="0">
                          <a:solidFill>
                            <a:schemeClr val="bg1"/>
                          </a:solidFill>
                          <a:latin typeface="Arial" panose="020B0604020202020204" pitchFamily="34" charset="0"/>
                          <a:cs typeface="Arial" panose="020B0604020202020204" pitchFamily="34" charset="0"/>
                        </a:rPr>
                        <a:t>PERT</a:t>
                      </a:r>
                    </a:p>
                  </a:txBody>
                  <a:tcPr marL="132650" marR="132650" marT="68580" marB="68580" anchor="ctr"/>
                </a:tc>
                <a:tc>
                  <a:txBody>
                    <a:bodyPr/>
                    <a:lstStyle/>
                    <a:p>
                      <a:r>
                        <a:rPr lang="pt-BR" sz="2400" dirty="0">
                          <a:solidFill>
                            <a:schemeClr val="tx1"/>
                          </a:solidFill>
                          <a:latin typeface="+mn-lt"/>
                          <a:cs typeface="Arial" panose="020B0604020202020204" pitchFamily="34" charset="0"/>
                        </a:rPr>
                        <a:t>Necessita  TRÊS (</a:t>
                      </a:r>
                      <a:r>
                        <a:rPr lang="pt-BR" sz="2400" baseline="0" dirty="0">
                          <a:solidFill>
                            <a:schemeClr val="tx1"/>
                          </a:solidFill>
                          <a:latin typeface="+mn-lt"/>
                          <a:cs typeface="Arial" panose="020B0604020202020204" pitchFamily="34" charset="0"/>
                        </a:rPr>
                        <a:t> 3 ) informações.</a:t>
                      </a:r>
                    </a:p>
                    <a:p>
                      <a:r>
                        <a:rPr lang="pt-BR" sz="2400" dirty="0">
                          <a:solidFill>
                            <a:schemeClr val="tx1"/>
                          </a:solidFill>
                          <a:latin typeface="+mn-lt"/>
                          <a:cs typeface="Arial" panose="020B0604020202020204" pitchFamily="34" charset="0"/>
                        </a:rPr>
                        <a:t>Duração =(O</a:t>
                      </a:r>
                      <a:r>
                        <a:rPr lang="pt-BR" sz="2400" baseline="0" dirty="0">
                          <a:solidFill>
                            <a:schemeClr val="tx1"/>
                          </a:solidFill>
                          <a:latin typeface="+mn-lt"/>
                          <a:cs typeface="Arial" panose="020B0604020202020204" pitchFamily="34" charset="0"/>
                        </a:rPr>
                        <a:t> + 4x MP + P)/6 </a:t>
                      </a:r>
                    </a:p>
                    <a:p>
                      <a:r>
                        <a:rPr lang="pt-BR" sz="2400" baseline="0" dirty="0">
                          <a:solidFill>
                            <a:schemeClr val="tx1"/>
                          </a:solidFill>
                          <a:latin typeface="+mn-lt"/>
                          <a:cs typeface="Arial" panose="020B0604020202020204" pitchFamily="34" charset="0"/>
                        </a:rPr>
                        <a:t>Desvio =  (P – O)/6</a:t>
                      </a:r>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Arial" panose="020B0604020202020204" pitchFamily="34" charset="0"/>
                        <a:cs typeface="Arial" panose="020B0604020202020204" pitchFamily="34" charset="0"/>
                      </a:endParaRPr>
                    </a:p>
                  </a:txBody>
                  <a:tcPr marL="132650" marR="132650" marT="68580" marB="68580"/>
                </a:tc>
                <a:extLst>
                  <a:ext uri="{0D108BD9-81ED-4DB2-BD59-A6C34878D82A}">
                    <a16:rowId xmlns:a16="http://schemas.microsoft.com/office/drawing/2014/main" val="10002"/>
                  </a:ext>
                </a:extLst>
              </a:tr>
              <a:tr h="1156942">
                <a:tc>
                  <a:txBody>
                    <a:bodyPr/>
                    <a:lstStyle/>
                    <a:p>
                      <a:pPr algn="ctr"/>
                      <a:r>
                        <a:rPr lang="pt-BR" sz="3000" b="1" dirty="0">
                          <a:solidFill>
                            <a:schemeClr val="bg1"/>
                          </a:solidFill>
                          <a:latin typeface="Arial" panose="020B0604020202020204" pitchFamily="34" charset="0"/>
                          <a:cs typeface="Arial" panose="020B0604020202020204" pitchFamily="34" charset="0"/>
                        </a:rPr>
                        <a:t>MONTE CARLO</a:t>
                      </a:r>
                    </a:p>
                  </a:txBody>
                  <a:tcPr marL="132650" marR="132650" marT="68580" marB="68580" anchor="ctr"/>
                </a:tc>
                <a:tc>
                  <a:txBody>
                    <a:bodyPr/>
                    <a:lstStyle/>
                    <a:p>
                      <a:r>
                        <a:rPr lang="pt-BR" sz="2400" dirty="0">
                          <a:solidFill>
                            <a:schemeClr val="tx1"/>
                          </a:solidFill>
                          <a:latin typeface="+mn-lt"/>
                          <a:cs typeface="Arial" panose="020B0604020202020204" pitchFamily="34" charset="0"/>
                        </a:rPr>
                        <a:t>Necessita </a:t>
                      </a:r>
                      <a:r>
                        <a:rPr lang="pt-BR" sz="2400" baseline="0" dirty="0">
                          <a:solidFill>
                            <a:schemeClr val="tx1"/>
                          </a:solidFill>
                          <a:latin typeface="+mn-lt"/>
                          <a:cs typeface="Arial" panose="020B0604020202020204" pitchFamily="34" charset="0"/>
                        </a:rPr>
                        <a:t> “N” informações.</a:t>
                      </a:r>
                    </a:p>
                  </a:txBody>
                  <a:tcPr marL="132650" marR="132650" marT="68580" marB="68580"/>
                </a:tc>
                <a:tc>
                  <a:txBody>
                    <a:bodyPr/>
                    <a:lstStyle/>
                    <a:p>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Arial" panose="020B0604020202020204" pitchFamily="34" charset="0"/>
                        <a:cs typeface="Arial" panose="020B0604020202020204" pitchFamily="34" charset="0"/>
                      </a:endParaRPr>
                    </a:p>
                  </a:txBody>
                  <a:tcPr marL="132650" marR="132650" marT="68580" marB="68580"/>
                </a:tc>
                <a:extLst>
                  <a:ext uri="{0D108BD9-81ED-4DB2-BD59-A6C34878D82A}">
                    <a16:rowId xmlns:a16="http://schemas.microsoft.com/office/drawing/2014/main" val="10003"/>
                  </a:ext>
                </a:extLst>
              </a:tr>
            </a:tbl>
          </a:graphicData>
        </a:graphic>
      </p:graphicFrame>
      <p:sp>
        <p:nvSpPr>
          <p:cNvPr id="7" name="Seta para baixo 6"/>
          <p:cNvSpPr/>
          <p:nvPr/>
        </p:nvSpPr>
        <p:spPr>
          <a:xfrm>
            <a:off x="8442176" y="4358519"/>
            <a:ext cx="1512168" cy="3132348"/>
          </a:xfrm>
          <a:prstGeom prst="downArrow">
            <a:avLst>
              <a:gd name="adj1" fmla="val 53423"/>
              <a:gd name="adj2" fmla="val 50000"/>
            </a:avLst>
          </a:prstGeom>
          <a:pattFill prst="pct25">
            <a:fgClr>
              <a:schemeClr val="tx1"/>
            </a:fgClr>
            <a:bgClr>
              <a:schemeClr val="bg1"/>
            </a:bgClr>
          </a:patt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000066"/>
              </a:solidFill>
              <a:cs typeface="Arial" panose="020B0604020202020204" pitchFamily="34" charset="0"/>
            </a:endParaRPr>
          </a:p>
        </p:txBody>
      </p:sp>
      <p:sp>
        <p:nvSpPr>
          <p:cNvPr id="8" name="Seta para baixo 7"/>
          <p:cNvSpPr/>
          <p:nvPr/>
        </p:nvSpPr>
        <p:spPr>
          <a:xfrm rot="10800000">
            <a:off x="10854444" y="4266616"/>
            <a:ext cx="1512168" cy="3132348"/>
          </a:xfrm>
          <a:prstGeom prst="downArrow">
            <a:avLst>
              <a:gd name="adj1" fmla="val 53423"/>
              <a:gd name="adj2" fmla="val 50000"/>
            </a:avLst>
          </a:prstGeom>
          <a:pattFill prst="wdDn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000066"/>
              </a:solidFill>
              <a:cs typeface="Arial" panose="020B0604020202020204" pitchFamily="34" charset="0"/>
            </a:endParaRPr>
          </a:p>
        </p:txBody>
      </p:sp>
      <p:sp>
        <p:nvSpPr>
          <p:cNvPr id="9" name="Retângulo 8"/>
          <p:cNvSpPr/>
          <p:nvPr/>
        </p:nvSpPr>
        <p:spPr>
          <a:xfrm>
            <a:off x="37803" y="8383861"/>
            <a:ext cx="12775289" cy="1658146"/>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lvl="0" algn="ctr" eaLnBrk="0" hangingPunct="0"/>
            <a:r>
              <a:rPr lang="pt-BR" sz="3300" b="1" dirty="0">
                <a:solidFill>
                  <a:srgbClr val="000066"/>
                </a:solidFill>
                <a:cs typeface="Arial" panose="020B0604020202020204" pitchFamily="34" charset="0"/>
              </a:rPr>
              <a:t>Entretanto, atualmente, levando em conta a disponibilidade de softwares que trabalham com  Monte Carlo, sua facilidade de uso aumentou consideravelmente.</a:t>
            </a:r>
          </a:p>
        </p:txBody>
      </p:sp>
      <p:sp>
        <p:nvSpPr>
          <p:cNvPr id="11" name="Título 1">
            <a:extLst>
              <a:ext uri="{FF2B5EF4-FFF2-40B4-BE49-F238E27FC236}">
                <a16:creationId xmlns:a16="http://schemas.microsoft.com/office/drawing/2014/main" id="{5CC5FEA4-7F52-4A97-80AB-870BBE0666E5}"/>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86231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61256" y="1333377"/>
            <a:ext cx="13014684" cy="914400"/>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pPr defTabSz="1535907">
              <a:defRPr/>
            </a:pPr>
            <a:r>
              <a:rPr lang="pt-BR" sz="4000" b="1" dirty="0">
                <a:latin typeface="+mn-lt"/>
                <a:ea typeface="+mj-ea"/>
              </a:rPr>
              <a:t>Corrente Crítica </a:t>
            </a:r>
            <a:r>
              <a:rPr lang="pt-BR" sz="4000" b="1" dirty="0" err="1">
                <a:latin typeface="+mn-lt"/>
                <a:ea typeface="+mj-ea"/>
              </a:rPr>
              <a:t>Elyahu</a:t>
            </a:r>
            <a:r>
              <a:rPr lang="pt-BR" sz="4000" b="1" dirty="0">
                <a:latin typeface="+mn-lt"/>
                <a:ea typeface="+mj-ea"/>
              </a:rPr>
              <a:t> </a:t>
            </a:r>
            <a:r>
              <a:rPr lang="pt-BR" sz="4000" b="1" dirty="0" err="1">
                <a:latin typeface="+mn-lt"/>
                <a:ea typeface="+mj-ea"/>
              </a:rPr>
              <a:t>Goldratt</a:t>
            </a:r>
            <a:endParaRPr lang="pt-BR" sz="4000" b="1" dirty="0">
              <a:latin typeface="+mn-lt"/>
              <a:ea typeface="+mj-ea"/>
            </a:endParaRPr>
          </a:p>
        </p:txBody>
      </p:sp>
      <p:pic>
        <p:nvPicPr>
          <p:cNvPr id="8" name="Picture 4"/>
          <p:cNvPicPr>
            <a:picLocks noChangeAspect="1" noChangeArrowheads="1"/>
          </p:cNvPicPr>
          <p:nvPr/>
        </p:nvPicPr>
        <p:blipFill>
          <a:blip r:embed="rId3" cstate="print"/>
          <a:srcRect/>
          <a:stretch>
            <a:fillRect/>
          </a:stretch>
        </p:blipFill>
        <p:spPr bwMode="auto">
          <a:xfrm>
            <a:off x="-34380" y="3160256"/>
            <a:ext cx="12725028" cy="5793367"/>
          </a:xfrm>
          <a:prstGeom prst="rect">
            <a:avLst/>
          </a:prstGeom>
          <a:ln>
            <a:noFill/>
          </a:ln>
          <a:effectLst/>
        </p:spPr>
      </p:pic>
      <p:sp>
        <p:nvSpPr>
          <p:cNvPr id="5" name="Título 1">
            <a:extLst>
              <a:ext uri="{FF2B5EF4-FFF2-40B4-BE49-F238E27FC236}">
                <a16:creationId xmlns:a16="http://schemas.microsoft.com/office/drawing/2014/main" id="{9C3EB92C-6169-4644-BD7F-BDBE71026589}"/>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408115896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363080"/>
            <a:ext cx="11557284" cy="1059135"/>
          </a:xfrm>
          <a:noFill/>
          <a:ln w="9525">
            <a:noFill/>
            <a:miter lim="800000"/>
            <a:headEnd/>
            <a:tailEnd/>
          </a:ln>
        </p:spPr>
        <p:txBody>
          <a:bodyPr vert="horz" wrap="square" lIns="137160" tIns="68580" rIns="137160" bIns="68580" numCol="1" anchor="ctr" anchorCtr="0" compatLnSpc="1">
            <a:prstTxWarp prst="textNoShape">
              <a:avLst/>
            </a:prstTxWarp>
          </a:bodyPr>
          <a:lstStyle/>
          <a:p>
            <a:pPr marL="1028700" indent="-1028700">
              <a:defRPr/>
            </a:pPr>
            <a:r>
              <a:rPr lang="pt-BR" sz="4200" dirty="0">
                <a:solidFill>
                  <a:srgbClr val="000066"/>
                </a:solidFill>
                <a:latin typeface="+mn-lt"/>
                <a:cs typeface="Arial" panose="020B0604020202020204" pitchFamily="34" charset="0"/>
              </a:rPr>
              <a:t>Mecanismos de Proteção x Desperdício</a:t>
            </a:r>
          </a:p>
        </p:txBody>
      </p:sp>
      <p:sp>
        <p:nvSpPr>
          <p:cNvPr id="3" name="Espaço Reservado para Conteúdo 2"/>
          <p:cNvSpPr>
            <a:spLocks noGrp="1"/>
          </p:cNvSpPr>
          <p:nvPr>
            <p:ph sz="quarter" idx="10"/>
          </p:nvPr>
        </p:nvSpPr>
        <p:spPr>
          <a:xfrm>
            <a:off x="44343" y="2376239"/>
            <a:ext cx="12934337" cy="7668852"/>
          </a:xfrm>
          <a:prstGeom prst="rect">
            <a:avLst/>
          </a:prstGeom>
        </p:spPr>
        <p:txBody>
          <a:bodyPr/>
          <a:lstStyle/>
          <a:p>
            <a:r>
              <a:rPr lang="pt-BR" sz="4200" dirty="0">
                <a:solidFill>
                  <a:srgbClr val="000066"/>
                </a:solidFill>
                <a:latin typeface="+mn-lt"/>
                <a:cs typeface="Arial" panose="020B0604020202020204" pitchFamily="34" charset="0"/>
              </a:rPr>
              <a:t>Mecanismos de Proteção:</a:t>
            </a:r>
          </a:p>
          <a:p>
            <a:pPr lvl="1"/>
            <a:r>
              <a:rPr lang="pt-BR" sz="3600" dirty="0">
                <a:solidFill>
                  <a:srgbClr val="000066"/>
                </a:solidFill>
                <a:latin typeface="+mn-lt"/>
                <a:cs typeface="Arial" panose="020B0604020202020204" pitchFamily="34" charset="0"/>
              </a:rPr>
              <a:t>Estimativas são baseadas em experiência pessimista.</a:t>
            </a:r>
          </a:p>
          <a:p>
            <a:pPr lvl="1"/>
            <a:r>
              <a:rPr lang="pt-BR" sz="3600" dirty="0">
                <a:solidFill>
                  <a:srgbClr val="000066"/>
                </a:solidFill>
                <a:latin typeface="+mn-lt"/>
                <a:cs typeface="Arial" panose="020B0604020202020204" pitchFamily="34" charset="0"/>
              </a:rPr>
              <a:t>Cada nível gerencial adiciona sua própria segurança.</a:t>
            </a:r>
          </a:p>
          <a:p>
            <a:pPr lvl="1"/>
            <a:r>
              <a:rPr lang="pt-BR" sz="3600" dirty="0">
                <a:solidFill>
                  <a:srgbClr val="000066"/>
                </a:solidFill>
                <a:latin typeface="+mn-lt"/>
                <a:cs typeface="Arial" panose="020B0604020202020204" pitchFamily="34" charset="0"/>
              </a:rPr>
              <a:t>Proteção a futuros cortes nas estimativas</a:t>
            </a:r>
          </a:p>
          <a:p>
            <a:pPr marL="433388">
              <a:spcBef>
                <a:spcPct val="50000"/>
              </a:spcBef>
            </a:pPr>
            <a:r>
              <a:rPr lang="pt-BR" sz="4200" dirty="0">
                <a:solidFill>
                  <a:srgbClr val="000066"/>
                </a:solidFill>
                <a:latin typeface="+mn-lt"/>
                <a:cs typeface="Arial" panose="020B0604020202020204" pitchFamily="34" charset="0"/>
              </a:rPr>
              <a:t>Mecanismos de Desperdício:</a:t>
            </a:r>
          </a:p>
          <a:p>
            <a:pPr marL="1033463" lvl="1">
              <a:spcBef>
                <a:spcPct val="50000"/>
              </a:spcBef>
            </a:pPr>
            <a:r>
              <a:rPr lang="pt-BR" sz="3600" dirty="0">
                <a:solidFill>
                  <a:srgbClr val="000066"/>
                </a:solidFill>
                <a:latin typeface="+mn-lt"/>
                <a:cs typeface="Arial" panose="020B0604020202020204" pitchFamily="34" charset="0"/>
              </a:rPr>
              <a:t>Síndrome do estudante.</a:t>
            </a:r>
          </a:p>
          <a:p>
            <a:pPr marL="1033463" lvl="1">
              <a:spcBef>
                <a:spcPct val="50000"/>
              </a:spcBef>
            </a:pPr>
            <a:r>
              <a:rPr lang="pt-BR" sz="3600" dirty="0">
                <a:solidFill>
                  <a:srgbClr val="000066"/>
                </a:solidFill>
                <a:latin typeface="+mn-lt"/>
                <a:cs typeface="Arial" panose="020B0604020202020204" pitchFamily="34" charset="0"/>
              </a:rPr>
              <a:t>Multitarefa.</a:t>
            </a:r>
          </a:p>
          <a:p>
            <a:pPr marL="1033463" lvl="1">
              <a:spcBef>
                <a:spcPct val="50000"/>
              </a:spcBef>
            </a:pPr>
            <a:r>
              <a:rPr lang="pt-BR" sz="3600" dirty="0">
                <a:solidFill>
                  <a:srgbClr val="000066"/>
                </a:solidFill>
                <a:latin typeface="+mn-lt"/>
                <a:cs typeface="Arial" panose="020B0604020202020204" pitchFamily="34" charset="0"/>
              </a:rPr>
              <a:t>Interdependência entre etapas  </a:t>
            </a:r>
            <a:br>
              <a:rPr lang="pt-BR" sz="3600" dirty="0">
                <a:solidFill>
                  <a:srgbClr val="000066"/>
                </a:solidFill>
                <a:latin typeface="+mn-lt"/>
                <a:cs typeface="Arial" panose="020B0604020202020204" pitchFamily="34" charset="0"/>
              </a:rPr>
            </a:br>
            <a:r>
              <a:rPr lang="pt-BR" sz="3600" dirty="0">
                <a:solidFill>
                  <a:srgbClr val="000066"/>
                </a:solidFill>
                <a:latin typeface="+mn-lt"/>
                <a:cs typeface="Arial" panose="020B0604020202020204" pitchFamily="34" charset="0"/>
              </a:rPr>
              <a:t>(atrasos X avanços desperdiçados)</a:t>
            </a:r>
          </a:p>
        </p:txBody>
      </p:sp>
      <p:sp>
        <p:nvSpPr>
          <p:cNvPr id="5" name="Título 1">
            <a:extLst>
              <a:ext uri="{FF2B5EF4-FFF2-40B4-BE49-F238E27FC236}">
                <a16:creationId xmlns:a16="http://schemas.microsoft.com/office/drawing/2014/main" id="{7F9102F2-BB07-4BB0-9985-6CAAD7490BA4}"/>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040201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3"/>
          <p:cNvSpPr>
            <a:spLocks noChangeArrowheads="1"/>
          </p:cNvSpPr>
          <p:nvPr/>
        </p:nvSpPr>
        <p:spPr bwMode="auto">
          <a:xfrm>
            <a:off x="0" y="7303295"/>
            <a:ext cx="13716000" cy="2983706"/>
          </a:xfrm>
          <a:prstGeom prst="rect">
            <a:avLst/>
          </a:prstGeom>
          <a:solidFill>
            <a:schemeClr val="bg1"/>
          </a:solidFill>
          <a:ln w="9525">
            <a:noFill/>
            <a:miter lim="800000"/>
            <a:headEnd/>
            <a:tailEnd/>
          </a:ln>
        </p:spPr>
        <p:txBody>
          <a:bodyPr wrap="none" anchor="ctr"/>
          <a:lstStyle/>
          <a:p>
            <a:pPr defTabSz="1371600">
              <a:defRPr/>
            </a:pPr>
            <a:endParaRPr lang="pt-BR" sz="3600">
              <a:solidFill>
                <a:srgbClr val="000000"/>
              </a:solidFill>
            </a:endParaRPr>
          </a:p>
        </p:txBody>
      </p:sp>
      <p:sp>
        <p:nvSpPr>
          <p:cNvPr id="98307" name="Rectangle 8"/>
          <p:cNvSpPr>
            <a:spLocks noChangeArrowheads="1"/>
          </p:cNvSpPr>
          <p:nvPr/>
        </p:nvSpPr>
        <p:spPr bwMode="auto">
          <a:xfrm>
            <a:off x="269084" y="1657351"/>
            <a:ext cx="13069638" cy="584467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defTabSz="1371600" eaLnBrk="0" hangingPunct="0">
              <a:lnSpc>
                <a:spcPct val="120000"/>
              </a:lnSpc>
              <a:spcBef>
                <a:spcPct val="20000"/>
              </a:spcBef>
              <a:buFont typeface="Wingdings" pitchFamily="2" charset="2"/>
              <a:buChar char="§"/>
              <a:defRPr/>
            </a:pPr>
            <a:r>
              <a:rPr lang="pt-BR" sz="3200" dirty="0">
                <a:solidFill>
                  <a:srgbClr val="000000"/>
                </a:solidFill>
                <a:cs typeface="Arial" panose="020B0604020202020204" pitchFamily="34" charset="0"/>
              </a:rPr>
              <a:t> No gerenciamento tradicional de projetos o </a:t>
            </a:r>
            <a:r>
              <a:rPr lang="pt-BR" sz="3200" u="sng" dirty="0">
                <a:solidFill>
                  <a:srgbClr val="000000"/>
                </a:solidFill>
                <a:cs typeface="Arial" panose="020B0604020202020204" pitchFamily="34" charset="0"/>
              </a:rPr>
              <a:t>Caminho Crítico</a:t>
            </a:r>
            <a:r>
              <a:rPr lang="pt-BR" sz="3200" dirty="0">
                <a:solidFill>
                  <a:srgbClr val="000000"/>
                </a:solidFill>
                <a:cs typeface="Arial" panose="020B0604020202020204" pitchFamily="34" charset="0"/>
              </a:rPr>
              <a:t> é definido antes do Nivelamento de Recursos, ou seja, antes da alocação dos recursos disponíveis.</a:t>
            </a: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3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r>
              <a:rPr lang="pt-BR" sz="3000" dirty="0">
                <a:solidFill>
                  <a:srgbClr val="000000"/>
                </a:solidFill>
                <a:cs typeface="Arial" panose="020B0604020202020204" pitchFamily="34" charset="0"/>
              </a:rPr>
              <a:t> A </a:t>
            </a:r>
            <a:r>
              <a:rPr lang="pt-BR" sz="3000" u="sng" dirty="0">
                <a:solidFill>
                  <a:srgbClr val="000000"/>
                </a:solidFill>
                <a:cs typeface="Arial" panose="020B0604020202020204" pitchFamily="34" charset="0"/>
              </a:rPr>
              <a:t>Corrente Crítica</a:t>
            </a:r>
            <a:r>
              <a:rPr lang="pt-BR" sz="3000" dirty="0">
                <a:solidFill>
                  <a:srgbClr val="000000"/>
                </a:solidFill>
                <a:cs typeface="Arial" panose="020B0604020202020204" pitchFamily="34" charset="0"/>
              </a:rPr>
              <a:t> é definida  depois do Nivelamento de Recursos, quando os tempos previstos reais estão definidos.</a:t>
            </a:r>
          </a:p>
        </p:txBody>
      </p:sp>
      <p:pic>
        <p:nvPicPr>
          <p:cNvPr id="98308" name="Picture 9"/>
          <p:cNvPicPr>
            <a:picLocks noChangeAspect="1" noChangeArrowheads="1"/>
          </p:cNvPicPr>
          <p:nvPr/>
        </p:nvPicPr>
        <p:blipFill>
          <a:blip r:embed="rId3" cstate="print"/>
          <a:srcRect/>
          <a:stretch>
            <a:fillRect/>
          </a:stretch>
        </p:blipFill>
        <p:spPr bwMode="auto">
          <a:xfrm>
            <a:off x="377281" y="7591164"/>
            <a:ext cx="12865895" cy="2628900"/>
          </a:xfrm>
          <a:prstGeom prst="rect">
            <a:avLst/>
          </a:prstGeom>
          <a:noFill/>
          <a:ln w="9525">
            <a:noFill/>
            <a:miter lim="800000"/>
            <a:headEnd/>
            <a:tailEnd/>
          </a:ln>
        </p:spPr>
      </p:pic>
      <p:pic>
        <p:nvPicPr>
          <p:cNvPr id="98309" name="Picture 10"/>
          <p:cNvPicPr>
            <a:picLocks noChangeAspect="1" noChangeArrowheads="1"/>
          </p:cNvPicPr>
          <p:nvPr/>
        </p:nvPicPr>
        <p:blipFill>
          <a:blip r:embed="rId4" cstate="print"/>
          <a:srcRect/>
          <a:stretch>
            <a:fillRect/>
          </a:stretch>
        </p:blipFill>
        <p:spPr bwMode="auto">
          <a:xfrm>
            <a:off x="391568" y="3415308"/>
            <a:ext cx="12851607" cy="2657475"/>
          </a:xfrm>
          <a:prstGeom prst="rect">
            <a:avLst/>
          </a:prstGeom>
          <a:noFill/>
          <a:ln w="9525">
            <a:noFill/>
            <a:miter lim="800000"/>
            <a:headEnd/>
            <a:tailEnd/>
          </a:ln>
        </p:spPr>
      </p:pic>
      <p:sp>
        <p:nvSpPr>
          <p:cNvPr id="7" name="Rectangle 11">
            <a:extLst>
              <a:ext uri="{FF2B5EF4-FFF2-40B4-BE49-F238E27FC236}">
                <a16:creationId xmlns:a16="http://schemas.microsoft.com/office/drawing/2014/main" id="{7694CEC3-C682-4EED-98DB-ED1AE9398C77}"/>
              </a:ext>
            </a:extLst>
          </p:cNvPr>
          <p:cNvSpPr>
            <a:spLocks noChangeArrowheads="1"/>
          </p:cNvSpPr>
          <p:nvPr/>
        </p:nvSpPr>
        <p:spPr bwMode="auto">
          <a:xfrm>
            <a:off x="4495428" y="990138"/>
            <a:ext cx="4537974" cy="788102"/>
          </a:xfrm>
          <a:prstGeom prst="rect">
            <a:avLst/>
          </a:prstGeom>
          <a:noFill/>
          <a:ln w="9525">
            <a:noFill/>
            <a:miter lim="800000"/>
            <a:headEnd/>
            <a:tailEnd/>
          </a:ln>
        </p:spPr>
        <p:txBody>
          <a:bodyPr wrap="square" lIns="135000" tIns="70200" rIns="135000" bIns="70200">
            <a:spAutoFit/>
          </a:bodyPr>
          <a:lstStyle/>
          <a:p>
            <a:pPr defTabSz="1371600">
              <a:defRPr/>
            </a:pPr>
            <a:r>
              <a:rPr lang="pt-BR" sz="4200" dirty="0"/>
              <a:t>Corrente Crítica</a:t>
            </a:r>
            <a:endParaRPr lang="en-US" sz="4200" dirty="0"/>
          </a:p>
        </p:txBody>
      </p:sp>
      <p:sp>
        <p:nvSpPr>
          <p:cNvPr id="8" name="Título 1">
            <a:extLst>
              <a:ext uri="{FF2B5EF4-FFF2-40B4-BE49-F238E27FC236}">
                <a16:creationId xmlns:a16="http://schemas.microsoft.com/office/drawing/2014/main" id="{0F773891-2409-49B7-9EE3-D6F87576647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885386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ChangeArrowheads="1"/>
          </p:cNvSpPr>
          <p:nvPr/>
        </p:nvSpPr>
        <p:spPr bwMode="auto">
          <a:xfrm>
            <a:off x="188102" y="1791728"/>
            <a:ext cx="12718570" cy="3970318"/>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defTabSz="1371600" eaLnBrk="0" hangingPunct="0">
              <a:spcBef>
                <a:spcPct val="20000"/>
              </a:spcBef>
              <a:buClr>
                <a:srgbClr val="000099"/>
              </a:buClr>
              <a:defRPr/>
            </a:pPr>
            <a:r>
              <a:rPr lang="pt-BR" sz="3000" dirty="0">
                <a:solidFill>
                  <a:srgbClr val="000000"/>
                </a:solidFill>
                <a:cs typeface="Arial" panose="020B0604020202020204" pitchFamily="34" charset="0"/>
              </a:rPr>
              <a:t>Como no PERT, substituímos a </a:t>
            </a:r>
            <a:r>
              <a:rPr lang="pt-BR" sz="3000" dirty="0">
                <a:solidFill>
                  <a:srgbClr val="00B050"/>
                </a:solidFill>
                <a:cs typeface="Arial" panose="020B0604020202020204" pitchFamily="34" charset="0"/>
              </a:rPr>
              <a:t>segurança (“gordura”)  </a:t>
            </a:r>
            <a:r>
              <a:rPr lang="pt-BR" sz="3000" dirty="0">
                <a:solidFill>
                  <a:srgbClr val="000000"/>
                </a:solidFill>
                <a:cs typeface="Arial" panose="020B0604020202020204" pitchFamily="34" charset="0"/>
              </a:rPr>
              <a:t>de cada etapa da Corrente Crítica...</a:t>
            </a:r>
          </a:p>
          <a:p>
            <a:pPr defTabSz="1371600" eaLnBrk="0" hangingPunct="0">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lnSpc>
                <a:spcPct val="140000"/>
              </a:lnSpc>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spcBef>
                <a:spcPct val="20000"/>
              </a:spcBef>
              <a:buClr>
                <a:srgbClr val="000099"/>
              </a:buClr>
              <a:defRPr/>
            </a:pPr>
            <a:r>
              <a:rPr lang="pt-BR" sz="3000" dirty="0">
                <a:solidFill>
                  <a:srgbClr val="000000"/>
                </a:solidFill>
                <a:cs typeface="Arial" panose="020B0604020202020204" pitchFamily="34" charset="0"/>
              </a:rPr>
              <a:t>...por uma segurança no projeto: o </a:t>
            </a:r>
            <a:r>
              <a:rPr lang="pt-BR" sz="3000" dirty="0">
                <a:solidFill>
                  <a:srgbClr val="00B050"/>
                </a:solidFill>
                <a:cs typeface="Arial" panose="020B0604020202020204" pitchFamily="34" charset="0"/>
              </a:rPr>
              <a:t>Pulmão do Projeto (Project Buffer).</a:t>
            </a:r>
          </a:p>
        </p:txBody>
      </p:sp>
      <p:sp>
        <p:nvSpPr>
          <p:cNvPr id="99332" name="Rectangle 32"/>
          <p:cNvSpPr>
            <a:spLocks noChangeArrowheads="1"/>
          </p:cNvSpPr>
          <p:nvPr/>
        </p:nvSpPr>
        <p:spPr bwMode="auto">
          <a:xfrm>
            <a:off x="1537829" y="6060017"/>
            <a:ext cx="10077450" cy="2109788"/>
          </a:xfrm>
          <a:prstGeom prst="rect">
            <a:avLst/>
          </a:prstGeom>
          <a:solidFill>
            <a:schemeClr val="bg1"/>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99333" name="Rectangle 33"/>
          <p:cNvSpPr>
            <a:spLocks noChangeArrowheads="1"/>
          </p:cNvSpPr>
          <p:nvPr/>
        </p:nvSpPr>
        <p:spPr bwMode="auto">
          <a:xfrm>
            <a:off x="6878972" y="6085690"/>
            <a:ext cx="4736307" cy="2109788"/>
          </a:xfrm>
          <a:prstGeom prst="rect">
            <a:avLst/>
          </a:prstGeom>
          <a:solidFill>
            <a:srgbClr val="00CC66"/>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grpSp>
        <p:nvGrpSpPr>
          <p:cNvPr id="6" name="Group 34"/>
          <p:cNvGrpSpPr>
            <a:grpSpLocks/>
          </p:cNvGrpSpPr>
          <p:nvPr/>
        </p:nvGrpSpPr>
        <p:grpSpPr bwMode="auto">
          <a:xfrm>
            <a:off x="3452354" y="7464954"/>
            <a:ext cx="302418" cy="211932"/>
            <a:chOff x="1728" y="2112"/>
            <a:chExt cx="144" cy="144"/>
          </a:xfrm>
        </p:grpSpPr>
        <p:sp>
          <p:nvSpPr>
            <p:cNvPr id="99359" name="Line 35"/>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defTabSz="1371600">
                <a:defRPr/>
              </a:pPr>
              <a:endParaRPr lang="pt-BR" sz="3600">
                <a:solidFill>
                  <a:srgbClr val="000000"/>
                </a:solidFill>
              </a:endParaRPr>
            </a:p>
          </p:txBody>
        </p:sp>
        <p:sp>
          <p:nvSpPr>
            <p:cNvPr id="99360" name="Line 36"/>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defTabSz="1371600">
                <a:defRPr/>
              </a:pPr>
              <a:endParaRPr lang="pt-BR" sz="3600">
                <a:solidFill>
                  <a:srgbClr val="000000"/>
                </a:solidFill>
              </a:endParaRPr>
            </a:p>
          </p:txBody>
        </p:sp>
      </p:grpSp>
      <p:grpSp>
        <p:nvGrpSpPr>
          <p:cNvPr id="7" name="Group 37"/>
          <p:cNvGrpSpPr>
            <a:grpSpLocks/>
          </p:cNvGrpSpPr>
          <p:nvPr/>
        </p:nvGrpSpPr>
        <p:grpSpPr bwMode="auto">
          <a:xfrm>
            <a:off x="2242679" y="7112529"/>
            <a:ext cx="302418" cy="211932"/>
            <a:chOff x="1728" y="2112"/>
            <a:chExt cx="144" cy="144"/>
          </a:xfrm>
        </p:grpSpPr>
        <p:sp>
          <p:nvSpPr>
            <p:cNvPr id="99357" name="Line 38"/>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defTabSz="1371600">
                <a:defRPr/>
              </a:pPr>
              <a:endParaRPr lang="pt-BR" sz="3600">
                <a:solidFill>
                  <a:srgbClr val="000000"/>
                </a:solidFill>
              </a:endParaRPr>
            </a:p>
          </p:txBody>
        </p:sp>
        <p:sp>
          <p:nvSpPr>
            <p:cNvPr id="99358" name="Line 39"/>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defTabSz="1371600">
                <a:defRPr/>
              </a:pPr>
              <a:endParaRPr lang="pt-BR" sz="3600">
                <a:solidFill>
                  <a:srgbClr val="000000"/>
                </a:solidFill>
              </a:endParaRPr>
            </a:p>
          </p:txBody>
        </p:sp>
      </p:grpSp>
      <p:sp>
        <p:nvSpPr>
          <p:cNvPr id="99336" name="Freeform 40"/>
          <p:cNvSpPr>
            <a:spLocks/>
          </p:cNvSpPr>
          <p:nvPr/>
        </p:nvSpPr>
        <p:spPr bwMode="auto">
          <a:xfrm>
            <a:off x="1840247" y="6269567"/>
            <a:ext cx="1947863" cy="673895"/>
          </a:xfrm>
          <a:custGeom>
            <a:avLst/>
            <a:gdLst>
              <a:gd name="T0" fmla="*/ 0 w 3441"/>
              <a:gd name="T1" fmla="*/ 109935886 h 1756"/>
              <a:gd name="T2" fmla="*/ 11253939 w 3441"/>
              <a:gd name="T3" fmla="*/ 96840487 h 1756"/>
              <a:gd name="T4" fmla="*/ 63820382 w 3441"/>
              <a:gd name="T5" fmla="*/ 1244172 h 1756"/>
              <a:gd name="T6" fmla="*/ 179209384 w 3441"/>
              <a:gd name="T7" fmla="*/ 89375969 h 1756"/>
              <a:gd name="T8" fmla="*/ 490190790 w 3441"/>
              <a:gd name="T9" fmla="*/ 10836448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63499" name="Freeform 41"/>
          <p:cNvSpPr>
            <a:spLocks/>
          </p:cNvSpPr>
          <p:nvPr/>
        </p:nvSpPr>
        <p:spPr bwMode="auto">
          <a:xfrm>
            <a:off x="2470385" y="6649377"/>
            <a:ext cx="2721768" cy="676275"/>
          </a:xfrm>
          <a:custGeom>
            <a:avLst/>
            <a:gdLst>
              <a:gd name="T0" fmla="*/ 0 w 3441"/>
              <a:gd name="T1" fmla="*/ 110631556 h 1756"/>
              <a:gd name="T2" fmla="*/ 21953963 w 3441"/>
              <a:gd name="T3" fmla="*/ 97453184 h 1756"/>
              <a:gd name="T4" fmla="*/ 124499461 w 3441"/>
              <a:gd name="T5" fmla="*/ 1251905 h 1756"/>
              <a:gd name="T6" fmla="*/ 349598121 w 3441"/>
              <a:gd name="T7" fmla="*/ 89941758 h 1756"/>
              <a:gd name="T8" fmla="*/ 956254144 w 3441"/>
              <a:gd name="T9" fmla="*/ 109050244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63500" name="Freeform 42"/>
          <p:cNvSpPr>
            <a:spLocks/>
          </p:cNvSpPr>
          <p:nvPr/>
        </p:nvSpPr>
        <p:spPr bwMode="auto">
          <a:xfrm>
            <a:off x="3652232" y="6999438"/>
            <a:ext cx="3829050" cy="676275"/>
          </a:xfrm>
          <a:custGeom>
            <a:avLst/>
            <a:gdLst>
              <a:gd name="T0" fmla="*/ 0 w 3441"/>
              <a:gd name="T1" fmla="*/ 110631556 h 1756"/>
              <a:gd name="T2" fmla="*/ 43483437 w 3441"/>
              <a:gd name="T3" fmla="*/ 97453184 h 1756"/>
              <a:gd name="T4" fmla="*/ 246591139 w 3441"/>
              <a:gd name="T5" fmla="*/ 1251905 h 1756"/>
              <a:gd name="T6" fmla="*/ 692435999 w 3441"/>
              <a:gd name="T7" fmla="*/ 89941758 h 1756"/>
              <a:gd name="T8" fmla="*/ 1894014583 w 3441"/>
              <a:gd name="T9" fmla="*/ 109050244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63501" name="Freeform 43"/>
          <p:cNvSpPr>
            <a:spLocks/>
          </p:cNvSpPr>
          <p:nvPr/>
        </p:nvSpPr>
        <p:spPr bwMode="auto">
          <a:xfrm>
            <a:off x="5971715" y="7393553"/>
            <a:ext cx="1947863" cy="676275"/>
          </a:xfrm>
          <a:custGeom>
            <a:avLst/>
            <a:gdLst>
              <a:gd name="T0" fmla="*/ 0 w 3441"/>
              <a:gd name="T1" fmla="*/ 110631556 h 1756"/>
              <a:gd name="T2" fmla="*/ 11253939 w 3441"/>
              <a:gd name="T3" fmla="*/ 97453184 h 1756"/>
              <a:gd name="T4" fmla="*/ 63820382 w 3441"/>
              <a:gd name="T5" fmla="*/ 1251905 h 1756"/>
              <a:gd name="T6" fmla="*/ 179209384 w 3441"/>
              <a:gd name="T7" fmla="*/ 89941758 h 1756"/>
              <a:gd name="T8" fmla="*/ 490190790 w 3441"/>
              <a:gd name="T9" fmla="*/ 109050244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99340" name="Rectangle 44"/>
          <p:cNvSpPr>
            <a:spLocks noChangeArrowheads="1"/>
          </p:cNvSpPr>
          <p:nvPr/>
        </p:nvSpPr>
        <p:spPr bwMode="auto">
          <a:xfrm>
            <a:off x="1537829" y="6972037"/>
            <a:ext cx="904875" cy="211931"/>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63503" name="Rectangle 45"/>
          <p:cNvSpPr>
            <a:spLocks noChangeArrowheads="1"/>
          </p:cNvSpPr>
          <p:nvPr/>
        </p:nvSpPr>
        <p:spPr bwMode="auto">
          <a:xfrm>
            <a:off x="2442704" y="7324462"/>
            <a:ext cx="1212056" cy="211931"/>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grpSp>
        <p:nvGrpSpPr>
          <p:cNvPr id="8" name="Group 46"/>
          <p:cNvGrpSpPr>
            <a:grpSpLocks/>
          </p:cNvGrpSpPr>
          <p:nvPr/>
        </p:nvGrpSpPr>
        <p:grpSpPr bwMode="auto">
          <a:xfrm>
            <a:off x="5769310" y="7817379"/>
            <a:ext cx="302420" cy="209550"/>
            <a:chOff x="1728" y="2112"/>
            <a:chExt cx="144" cy="144"/>
          </a:xfrm>
        </p:grpSpPr>
        <p:sp>
          <p:nvSpPr>
            <p:cNvPr id="99355" name="Line 47"/>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defTabSz="1371600">
                <a:defRPr/>
              </a:pPr>
              <a:endParaRPr lang="pt-BR" sz="3600">
                <a:solidFill>
                  <a:srgbClr val="000000"/>
                </a:solidFill>
              </a:endParaRPr>
            </a:p>
          </p:txBody>
        </p:sp>
        <p:sp>
          <p:nvSpPr>
            <p:cNvPr id="99356" name="Line 48"/>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defTabSz="1371600">
                <a:defRPr/>
              </a:pPr>
              <a:endParaRPr lang="pt-BR" sz="3600">
                <a:solidFill>
                  <a:srgbClr val="000000"/>
                </a:solidFill>
              </a:endParaRPr>
            </a:p>
          </p:txBody>
        </p:sp>
      </p:grpSp>
      <p:sp>
        <p:nvSpPr>
          <p:cNvPr id="63505" name="Rectangle 49"/>
          <p:cNvSpPr>
            <a:spLocks noChangeArrowheads="1"/>
          </p:cNvSpPr>
          <p:nvPr/>
        </p:nvSpPr>
        <p:spPr bwMode="auto">
          <a:xfrm>
            <a:off x="3654759" y="7676886"/>
            <a:ext cx="2316957" cy="209550"/>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63506" name="Rectangle 50"/>
          <p:cNvSpPr>
            <a:spLocks noChangeArrowheads="1"/>
          </p:cNvSpPr>
          <p:nvPr/>
        </p:nvSpPr>
        <p:spPr bwMode="auto">
          <a:xfrm>
            <a:off x="5971717" y="8026929"/>
            <a:ext cx="907256" cy="142875"/>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99350" name="CaixaDeTexto 51"/>
          <p:cNvSpPr txBox="1">
            <a:spLocks noChangeArrowheads="1"/>
          </p:cNvSpPr>
          <p:nvPr/>
        </p:nvSpPr>
        <p:spPr bwMode="auto">
          <a:xfrm>
            <a:off x="3469022" y="6543412"/>
            <a:ext cx="31290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P</a:t>
            </a:r>
            <a:endParaRPr lang="pt-BR" sz="1500">
              <a:solidFill>
                <a:srgbClr val="000000"/>
              </a:solidFill>
            </a:endParaRPr>
          </a:p>
        </p:txBody>
      </p:sp>
      <p:sp>
        <p:nvSpPr>
          <p:cNvPr id="99351" name="CaixaDeTexto 52"/>
          <p:cNvSpPr txBox="1">
            <a:spLocks noChangeArrowheads="1"/>
          </p:cNvSpPr>
          <p:nvPr/>
        </p:nvSpPr>
        <p:spPr bwMode="auto">
          <a:xfrm>
            <a:off x="1435434" y="6543412"/>
            <a:ext cx="33374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O</a:t>
            </a:r>
            <a:endParaRPr lang="pt-BR" sz="1500">
              <a:solidFill>
                <a:srgbClr val="000000"/>
              </a:solidFill>
            </a:endParaRPr>
          </a:p>
        </p:txBody>
      </p:sp>
      <p:sp>
        <p:nvSpPr>
          <p:cNvPr id="99352" name="CaixaDeTexto 53"/>
          <p:cNvSpPr txBox="1">
            <a:spLocks noChangeArrowheads="1"/>
          </p:cNvSpPr>
          <p:nvPr/>
        </p:nvSpPr>
        <p:spPr bwMode="auto">
          <a:xfrm>
            <a:off x="2397459" y="6329099"/>
            <a:ext cx="34496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M</a:t>
            </a:r>
            <a:endParaRPr lang="pt-BR" sz="1500">
              <a:solidFill>
                <a:srgbClr val="000000"/>
              </a:solidFill>
            </a:endParaRPr>
          </a:p>
        </p:txBody>
      </p:sp>
      <p:cxnSp>
        <p:nvCxnSpPr>
          <p:cNvPr id="99353" name="Conector reto 57"/>
          <p:cNvCxnSpPr>
            <a:cxnSpLocks noChangeShapeType="1"/>
          </p:cNvCxnSpPr>
          <p:nvPr/>
        </p:nvCxnSpPr>
        <p:spPr bwMode="auto">
          <a:xfrm rot="300000" flipH="1" flipV="1">
            <a:off x="2416510" y="6698192"/>
            <a:ext cx="42863" cy="381000"/>
          </a:xfrm>
          <a:prstGeom prst="line">
            <a:avLst/>
          </a:prstGeom>
          <a:noFill/>
          <a:ln w="9525" algn="ctr">
            <a:solidFill>
              <a:srgbClr val="C00000"/>
            </a:solidFill>
            <a:prstDash val="sysDash"/>
            <a:round/>
            <a:headEnd/>
            <a:tailEnd/>
          </a:ln>
        </p:spPr>
      </p:cxnSp>
      <p:sp>
        <p:nvSpPr>
          <p:cNvPr id="99354" name="Retângulo 58"/>
          <p:cNvSpPr>
            <a:spLocks noChangeArrowheads="1"/>
          </p:cNvSpPr>
          <p:nvPr/>
        </p:nvSpPr>
        <p:spPr bwMode="auto">
          <a:xfrm>
            <a:off x="377282" y="8786813"/>
            <a:ext cx="12718570" cy="10156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defTabSz="1371600">
              <a:defRPr/>
            </a:pPr>
            <a:r>
              <a:rPr lang="pt-BR" sz="3000" dirty="0">
                <a:solidFill>
                  <a:srgbClr val="000000"/>
                </a:solidFill>
                <a:cs typeface="Arial" panose="020B0604020202020204" pitchFamily="34" charset="0"/>
              </a:rPr>
              <a:t>O resultado é um projeto mais curto e com mais chances de sucesso do que o original</a:t>
            </a:r>
            <a:endParaRPr lang="pt-BR" sz="3600" dirty="0">
              <a:solidFill>
                <a:srgbClr val="000000"/>
              </a:solidFill>
              <a:cs typeface="Arial" panose="020B0604020202020204" pitchFamily="34" charset="0"/>
            </a:endParaRPr>
          </a:p>
        </p:txBody>
      </p:sp>
      <p:sp>
        <p:nvSpPr>
          <p:cNvPr id="54" name="Rectangle 11">
            <a:extLst>
              <a:ext uri="{FF2B5EF4-FFF2-40B4-BE49-F238E27FC236}">
                <a16:creationId xmlns:a16="http://schemas.microsoft.com/office/drawing/2014/main" id="{BF80BBEE-AF9D-4846-B303-065E106FCDA5}"/>
              </a:ext>
            </a:extLst>
          </p:cNvPr>
          <p:cNvSpPr>
            <a:spLocks noChangeArrowheads="1"/>
          </p:cNvSpPr>
          <p:nvPr/>
        </p:nvSpPr>
        <p:spPr bwMode="auto">
          <a:xfrm>
            <a:off x="4495428" y="990138"/>
            <a:ext cx="4537974" cy="757324"/>
          </a:xfrm>
          <a:prstGeom prst="rect">
            <a:avLst/>
          </a:prstGeom>
          <a:noFill/>
          <a:ln w="9525">
            <a:noFill/>
            <a:miter lim="800000"/>
            <a:headEnd/>
            <a:tailEnd/>
          </a:ln>
        </p:spPr>
        <p:txBody>
          <a:bodyPr wrap="square" lIns="135000" tIns="70200" rIns="135000" bIns="70200">
            <a:spAutoFit/>
          </a:bodyPr>
          <a:lstStyle/>
          <a:p>
            <a:pPr defTabSz="1371600">
              <a:defRPr/>
            </a:pPr>
            <a:r>
              <a:rPr lang="pt-BR" sz="4000" dirty="0">
                <a:latin typeface="+mn-lt"/>
              </a:rPr>
              <a:t>Corrente Crítica</a:t>
            </a:r>
            <a:endParaRPr lang="en-US" sz="4000" dirty="0">
              <a:latin typeface="+mn-lt"/>
            </a:endParaRPr>
          </a:p>
        </p:txBody>
      </p:sp>
      <p:sp>
        <p:nvSpPr>
          <p:cNvPr id="56" name="Título 1">
            <a:extLst>
              <a:ext uri="{FF2B5EF4-FFF2-40B4-BE49-F238E27FC236}">
                <a16:creationId xmlns:a16="http://schemas.microsoft.com/office/drawing/2014/main" id="{F0CBCAA4-8B22-4F8E-813E-42552059D77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grpSp>
        <p:nvGrpSpPr>
          <p:cNvPr id="55" name="Group 8">
            <a:extLst>
              <a:ext uri="{FF2B5EF4-FFF2-40B4-BE49-F238E27FC236}">
                <a16:creationId xmlns:a16="http://schemas.microsoft.com/office/drawing/2014/main" id="{29F33E13-9D91-4543-A6A1-36785BCCCC2F}"/>
              </a:ext>
            </a:extLst>
          </p:cNvPr>
          <p:cNvGrpSpPr>
            <a:grpSpLocks/>
          </p:cNvGrpSpPr>
          <p:nvPr/>
        </p:nvGrpSpPr>
        <p:grpSpPr bwMode="auto">
          <a:xfrm>
            <a:off x="1572256" y="2983260"/>
            <a:ext cx="10008596" cy="2169318"/>
            <a:chOff x="542" y="1022"/>
            <a:chExt cx="4505" cy="1310"/>
          </a:xfrm>
        </p:grpSpPr>
        <p:sp>
          <p:nvSpPr>
            <p:cNvPr id="57" name="Rectangle 9">
              <a:extLst>
                <a:ext uri="{FF2B5EF4-FFF2-40B4-BE49-F238E27FC236}">
                  <a16:creationId xmlns:a16="http://schemas.microsoft.com/office/drawing/2014/main" id="{DF5D28E4-7229-4BB1-A8C9-108224D64351}"/>
                </a:ext>
              </a:extLst>
            </p:cNvPr>
            <p:cNvSpPr>
              <a:spLocks noChangeArrowheads="1"/>
            </p:cNvSpPr>
            <p:nvPr/>
          </p:nvSpPr>
          <p:spPr bwMode="auto">
            <a:xfrm>
              <a:off x="542" y="1022"/>
              <a:ext cx="4505" cy="1310"/>
            </a:xfrm>
            <a:prstGeom prst="rect">
              <a:avLst/>
            </a:prstGeom>
            <a:solidFill>
              <a:schemeClr val="bg1"/>
            </a:solidFill>
            <a:ln w="9525">
              <a:solidFill>
                <a:schemeClr val="tx1"/>
              </a:solidFill>
              <a:miter lim="800000"/>
              <a:headEnd/>
              <a:tailEnd/>
            </a:ln>
          </p:spPr>
          <p:txBody>
            <a:bodyPr wrap="none" anchor="ctr"/>
            <a:lstStyle/>
            <a:p>
              <a:pPr algn="just"/>
              <a:endParaRPr lang="pt-BR"/>
            </a:p>
          </p:txBody>
        </p:sp>
        <p:sp>
          <p:nvSpPr>
            <p:cNvPr id="58" name="Rectangle 10">
              <a:extLst>
                <a:ext uri="{FF2B5EF4-FFF2-40B4-BE49-F238E27FC236}">
                  <a16:creationId xmlns:a16="http://schemas.microsoft.com/office/drawing/2014/main" id="{B41FF251-DE77-4090-8FFF-5AE347F4EA66}"/>
                </a:ext>
              </a:extLst>
            </p:cNvPr>
            <p:cNvSpPr>
              <a:spLocks noChangeArrowheads="1"/>
            </p:cNvSpPr>
            <p:nvPr/>
          </p:nvSpPr>
          <p:spPr bwMode="auto">
            <a:xfrm>
              <a:off x="4641" y="1022"/>
              <a:ext cx="406"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sp>
          <p:nvSpPr>
            <p:cNvPr id="59" name="Rectangle 11">
              <a:extLst>
                <a:ext uri="{FF2B5EF4-FFF2-40B4-BE49-F238E27FC236}">
                  <a16:creationId xmlns:a16="http://schemas.microsoft.com/office/drawing/2014/main" id="{C15A74D8-9D9B-4BD9-8110-2D7326D2AB71}"/>
                </a:ext>
              </a:extLst>
            </p:cNvPr>
            <p:cNvSpPr>
              <a:spLocks noChangeArrowheads="1"/>
            </p:cNvSpPr>
            <p:nvPr/>
          </p:nvSpPr>
          <p:spPr bwMode="auto">
            <a:xfrm>
              <a:off x="3349" y="1022"/>
              <a:ext cx="887"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sp>
          <p:nvSpPr>
            <p:cNvPr id="60" name="Rectangle 12">
              <a:extLst>
                <a:ext uri="{FF2B5EF4-FFF2-40B4-BE49-F238E27FC236}">
                  <a16:creationId xmlns:a16="http://schemas.microsoft.com/office/drawing/2014/main" id="{2066A9BC-D2CF-454A-94CF-3CA1789A8A50}"/>
                </a:ext>
              </a:extLst>
            </p:cNvPr>
            <p:cNvSpPr>
              <a:spLocks noChangeArrowheads="1"/>
            </p:cNvSpPr>
            <p:nvPr/>
          </p:nvSpPr>
          <p:spPr bwMode="auto">
            <a:xfrm>
              <a:off x="1893" y="1022"/>
              <a:ext cx="541"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sp>
          <p:nvSpPr>
            <p:cNvPr id="61" name="Rectangle 13">
              <a:extLst>
                <a:ext uri="{FF2B5EF4-FFF2-40B4-BE49-F238E27FC236}">
                  <a16:creationId xmlns:a16="http://schemas.microsoft.com/office/drawing/2014/main" id="{643BBEE2-BC4D-4C47-A52A-55086DE3DD53}"/>
                </a:ext>
              </a:extLst>
            </p:cNvPr>
            <p:cNvSpPr>
              <a:spLocks noChangeArrowheads="1"/>
            </p:cNvSpPr>
            <p:nvPr/>
          </p:nvSpPr>
          <p:spPr bwMode="auto">
            <a:xfrm>
              <a:off x="1024" y="1022"/>
              <a:ext cx="329"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grpSp>
          <p:nvGrpSpPr>
            <p:cNvPr id="62" name="Group 14">
              <a:extLst>
                <a:ext uri="{FF2B5EF4-FFF2-40B4-BE49-F238E27FC236}">
                  <a16:creationId xmlns:a16="http://schemas.microsoft.com/office/drawing/2014/main" id="{539D8802-7205-4F36-B556-7E2EA51D44CA}"/>
                </a:ext>
              </a:extLst>
            </p:cNvPr>
            <p:cNvGrpSpPr>
              <a:grpSpLocks/>
            </p:cNvGrpSpPr>
            <p:nvPr/>
          </p:nvGrpSpPr>
          <p:grpSpPr bwMode="auto">
            <a:xfrm>
              <a:off x="2344" y="1771"/>
              <a:ext cx="135" cy="112"/>
              <a:chOff x="1728" y="2112"/>
              <a:chExt cx="144" cy="144"/>
            </a:xfrm>
          </p:grpSpPr>
          <p:sp>
            <p:nvSpPr>
              <p:cNvPr id="77" name="Line 15">
                <a:extLst>
                  <a:ext uri="{FF2B5EF4-FFF2-40B4-BE49-F238E27FC236}">
                    <a16:creationId xmlns:a16="http://schemas.microsoft.com/office/drawing/2014/main" id="{16447E82-1B00-4814-8D67-1DD64C43CA01}"/>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p>
            </p:txBody>
          </p:sp>
          <p:sp>
            <p:nvSpPr>
              <p:cNvPr id="78" name="Line 16">
                <a:extLst>
                  <a:ext uri="{FF2B5EF4-FFF2-40B4-BE49-F238E27FC236}">
                    <a16:creationId xmlns:a16="http://schemas.microsoft.com/office/drawing/2014/main" id="{1A4FAD61-2D41-4CC9-95A2-B32C2EAC927C}"/>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p>
            </p:txBody>
          </p:sp>
        </p:grpSp>
        <p:grpSp>
          <p:nvGrpSpPr>
            <p:cNvPr id="63" name="Group 17">
              <a:extLst>
                <a:ext uri="{FF2B5EF4-FFF2-40B4-BE49-F238E27FC236}">
                  <a16:creationId xmlns:a16="http://schemas.microsoft.com/office/drawing/2014/main" id="{37F48731-867B-49CF-97AA-E7D489C889F4}"/>
                </a:ext>
              </a:extLst>
            </p:cNvPr>
            <p:cNvGrpSpPr>
              <a:grpSpLocks/>
            </p:cNvGrpSpPr>
            <p:nvPr/>
          </p:nvGrpSpPr>
          <p:grpSpPr bwMode="auto">
            <a:xfrm>
              <a:off x="1263" y="1584"/>
              <a:ext cx="135" cy="112"/>
              <a:chOff x="1728" y="2112"/>
              <a:chExt cx="144" cy="144"/>
            </a:xfrm>
          </p:grpSpPr>
          <p:sp>
            <p:nvSpPr>
              <p:cNvPr id="75" name="Line 18">
                <a:extLst>
                  <a:ext uri="{FF2B5EF4-FFF2-40B4-BE49-F238E27FC236}">
                    <a16:creationId xmlns:a16="http://schemas.microsoft.com/office/drawing/2014/main" id="{1F42F6AF-86AB-4C82-9142-36E47654F531}"/>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p>
            </p:txBody>
          </p:sp>
          <p:sp>
            <p:nvSpPr>
              <p:cNvPr id="76" name="Line 19">
                <a:extLst>
                  <a:ext uri="{FF2B5EF4-FFF2-40B4-BE49-F238E27FC236}">
                    <a16:creationId xmlns:a16="http://schemas.microsoft.com/office/drawing/2014/main" id="{84481804-E1A4-4CD3-BE3E-B8E1AC53988E}"/>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p>
            </p:txBody>
          </p:sp>
        </p:grpSp>
        <p:sp>
          <p:nvSpPr>
            <p:cNvPr id="64" name="Freeform 20">
              <a:extLst>
                <a:ext uri="{FF2B5EF4-FFF2-40B4-BE49-F238E27FC236}">
                  <a16:creationId xmlns:a16="http://schemas.microsoft.com/office/drawing/2014/main" id="{32144405-D5C6-4AE6-AC45-C60D088CED5D}"/>
                </a:ext>
              </a:extLst>
            </p:cNvPr>
            <p:cNvSpPr>
              <a:spLocks/>
            </p:cNvSpPr>
            <p:nvPr/>
          </p:nvSpPr>
          <p:spPr bwMode="auto">
            <a:xfrm>
              <a:off x="635" y="1134"/>
              <a:ext cx="72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5" name="Freeform 21">
              <a:extLst>
                <a:ext uri="{FF2B5EF4-FFF2-40B4-BE49-F238E27FC236}">
                  <a16:creationId xmlns:a16="http://schemas.microsoft.com/office/drawing/2014/main" id="{FF9936F5-F8D6-4690-852E-7EE6CC13CF01}"/>
                </a:ext>
              </a:extLst>
            </p:cNvPr>
            <p:cNvSpPr>
              <a:spLocks/>
            </p:cNvSpPr>
            <p:nvPr/>
          </p:nvSpPr>
          <p:spPr bwMode="auto">
            <a:xfrm>
              <a:off x="1356" y="1322"/>
              <a:ext cx="1103" cy="359"/>
            </a:xfrm>
            <a:custGeom>
              <a:avLst/>
              <a:gdLst>
                <a:gd name="T0" fmla="*/ 0 w 3441"/>
                <a:gd name="T1" fmla="*/ 70 h 1756"/>
                <a:gd name="T2" fmla="*/ 10 w 3441"/>
                <a:gd name="T3" fmla="*/ 62 h 1756"/>
                <a:gd name="T4" fmla="*/ 56 w 3441"/>
                <a:gd name="T5" fmla="*/ 1 h 1756"/>
                <a:gd name="T6" fmla="*/ 157 w 3441"/>
                <a:gd name="T7" fmla="*/ 57 h 1756"/>
                <a:gd name="T8" fmla="*/ 43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6" name="Freeform 22">
              <a:extLst>
                <a:ext uri="{FF2B5EF4-FFF2-40B4-BE49-F238E27FC236}">
                  <a16:creationId xmlns:a16="http://schemas.microsoft.com/office/drawing/2014/main" id="{D4EC758D-AC6F-424B-9755-75A41A581A19}"/>
                </a:ext>
              </a:extLst>
            </p:cNvPr>
            <p:cNvSpPr>
              <a:spLocks/>
            </p:cNvSpPr>
            <p:nvPr/>
          </p:nvSpPr>
          <p:spPr bwMode="auto">
            <a:xfrm>
              <a:off x="2425" y="1509"/>
              <a:ext cx="1811" cy="359"/>
            </a:xfrm>
            <a:custGeom>
              <a:avLst/>
              <a:gdLst>
                <a:gd name="T0" fmla="*/ 0 w 3441"/>
                <a:gd name="T1" fmla="*/ 70 h 1756"/>
                <a:gd name="T2" fmla="*/ 19 w 3441"/>
                <a:gd name="T3" fmla="*/ 62 h 1756"/>
                <a:gd name="T4" fmla="*/ 111 w 3441"/>
                <a:gd name="T5" fmla="*/ 1 h 1756"/>
                <a:gd name="T6" fmla="*/ 311 w 3441"/>
                <a:gd name="T7" fmla="*/ 57 h 1756"/>
                <a:gd name="T8" fmla="*/ 852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7" name="Freeform 23">
              <a:extLst>
                <a:ext uri="{FF2B5EF4-FFF2-40B4-BE49-F238E27FC236}">
                  <a16:creationId xmlns:a16="http://schemas.microsoft.com/office/drawing/2014/main" id="{56CC1F39-1FF9-455B-B51E-91245314359C}"/>
                </a:ext>
              </a:extLst>
            </p:cNvPr>
            <p:cNvSpPr>
              <a:spLocks/>
            </p:cNvSpPr>
            <p:nvPr/>
          </p:nvSpPr>
          <p:spPr bwMode="auto">
            <a:xfrm>
              <a:off x="4233" y="1696"/>
              <a:ext cx="81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8" name="Rectangle 24">
              <a:extLst>
                <a:ext uri="{FF2B5EF4-FFF2-40B4-BE49-F238E27FC236}">
                  <a16:creationId xmlns:a16="http://schemas.microsoft.com/office/drawing/2014/main" id="{EDA84C5B-3553-4B57-AC2A-0EF867A5FFBC}"/>
                </a:ext>
              </a:extLst>
            </p:cNvPr>
            <p:cNvSpPr>
              <a:spLocks noChangeArrowheads="1"/>
            </p:cNvSpPr>
            <p:nvPr/>
          </p:nvSpPr>
          <p:spPr bwMode="auto">
            <a:xfrm>
              <a:off x="542" y="1509"/>
              <a:ext cx="811" cy="112"/>
            </a:xfrm>
            <a:prstGeom prst="rect">
              <a:avLst/>
            </a:prstGeom>
            <a:solidFill>
              <a:srgbClr val="6666FF"/>
            </a:solidFill>
            <a:ln w="9525">
              <a:solidFill>
                <a:schemeClr val="tx1"/>
              </a:solidFill>
              <a:miter lim="800000"/>
              <a:headEnd/>
              <a:tailEnd/>
            </a:ln>
          </p:spPr>
          <p:txBody>
            <a:bodyPr wrap="none" anchor="ctr"/>
            <a:lstStyle/>
            <a:p>
              <a:pPr algn="just"/>
              <a:endParaRPr lang="pt-BR"/>
            </a:p>
          </p:txBody>
        </p:sp>
        <p:sp>
          <p:nvSpPr>
            <p:cNvPr id="69" name="Rectangle 25">
              <a:extLst>
                <a:ext uri="{FF2B5EF4-FFF2-40B4-BE49-F238E27FC236}">
                  <a16:creationId xmlns:a16="http://schemas.microsoft.com/office/drawing/2014/main" id="{2E6F1D34-A359-46CA-9D41-7485CA84EFFA}"/>
                </a:ext>
              </a:extLst>
            </p:cNvPr>
            <p:cNvSpPr>
              <a:spLocks noChangeArrowheads="1"/>
            </p:cNvSpPr>
            <p:nvPr/>
          </p:nvSpPr>
          <p:spPr bwMode="auto">
            <a:xfrm>
              <a:off x="1353" y="1696"/>
              <a:ext cx="1081" cy="112"/>
            </a:xfrm>
            <a:prstGeom prst="rect">
              <a:avLst/>
            </a:prstGeom>
            <a:solidFill>
              <a:srgbClr val="6666FF"/>
            </a:solidFill>
            <a:ln w="9525">
              <a:solidFill>
                <a:schemeClr val="tx1"/>
              </a:solidFill>
              <a:miter lim="800000"/>
              <a:headEnd/>
              <a:tailEnd/>
            </a:ln>
          </p:spPr>
          <p:txBody>
            <a:bodyPr wrap="none" anchor="ctr"/>
            <a:lstStyle/>
            <a:p>
              <a:pPr algn="just"/>
              <a:endParaRPr lang="pt-BR"/>
            </a:p>
          </p:txBody>
        </p:sp>
        <p:grpSp>
          <p:nvGrpSpPr>
            <p:cNvPr id="70" name="Group 26">
              <a:extLst>
                <a:ext uri="{FF2B5EF4-FFF2-40B4-BE49-F238E27FC236}">
                  <a16:creationId xmlns:a16="http://schemas.microsoft.com/office/drawing/2014/main" id="{A25C9188-943E-4B79-A7C0-0FE7DFEE090F}"/>
                </a:ext>
              </a:extLst>
            </p:cNvPr>
            <p:cNvGrpSpPr>
              <a:grpSpLocks/>
            </p:cNvGrpSpPr>
            <p:nvPr/>
          </p:nvGrpSpPr>
          <p:grpSpPr bwMode="auto">
            <a:xfrm>
              <a:off x="4146" y="1958"/>
              <a:ext cx="135" cy="112"/>
              <a:chOff x="1728" y="2112"/>
              <a:chExt cx="144" cy="144"/>
            </a:xfrm>
          </p:grpSpPr>
          <p:sp>
            <p:nvSpPr>
              <p:cNvPr id="73" name="Line 27">
                <a:extLst>
                  <a:ext uri="{FF2B5EF4-FFF2-40B4-BE49-F238E27FC236}">
                    <a16:creationId xmlns:a16="http://schemas.microsoft.com/office/drawing/2014/main" id="{D28C211D-8B6F-4B39-AAFC-810419E55B13}"/>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p>
            </p:txBody>
          </p:sp>
          <p:sp>
            <p:nvSpPr>
              <p:cNvPr id="74" name="Line 28">
                <a:extLst>
                  <a:ext uri="{FF2B5EF4-FFF2-40B4-BE49-F238E27FC236}">
                    <a16:creationId xmlns:a16="http://schemas.microsoft.com/office/drawing/2014/main" id="{178D4B9B-1E14-4A3E-B44D-23151FEB0742}"/>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p>
            </p:txBody>
          </p:sp>
        </p:grpSp>
        <p:sp>
          <p:nvSpPr>
            <p:cNvPr id="71" name="Rectangle 29">
              <a:extLst>
                <a:ext uri="{FF2B5EF4-FFF2-40B4-BE49-F238E27FC236}">
                  <a16:creationId xmlns:a16="http://schemas.microsoft.com/office/drawing/2014/main" id="{087874C2-26E0-4E6E-B9F0-6A8B60FE83BB}"/>
                </a:ext>
              </a:extLst>
            </p:cNvPr>
            <p:cNvSpPr>
              <a:spLocks noChangeArrowheads="1"/>
            </p:cNvSpPr>
            <p:nvPr/>
          </p:nvSpPr>
          <p:spPr bwMode="auto">
            <a:xfrm>
              <a:off x="2434" y="1883"/>
              <a:ext cx="1802" cy="112"/>
            </a:xfrm>
            <a:prstGeom prst="rect">
              <a:avLst/>
            </a:prstGeom>
            <a:solidFill>
              <a:srgbClr val="6666FF"/>
            </a:solidFill>
            <a:ln w="9525">
              <a:solidFill>
                <a:schemeClr val="tx1"/>
              </a:solidFill>
              <a:miter lim="800000"/>
              <a:headEnd/>
              <a:tailEnd/>
            </a:ln>
          </p:spPr>
          <p:txBody>
            <a:bodyPr wrap="none" anchor="ctr"/>
            <a:lstStyle/>
            <a:p>
              <a:pPr algn="just"/>
              <a:endParaRPr lang="pt-BR"/>
            </a:p>
          </p:txBody>
        </p:sp>
        <p:sp>
          <p:nvSpPr>
            <p:cNvPr id="72" name="Rectangle 30">
              <a:extLst>
                <a:ext uri="{FF2B5EF4-FFF2-40B4-BE49-F238E27FC236}">
                  <a16:creationId xmlns:a16="http://schemas.microsoft.com/office/drawing/2014/main" id="{EF2DB412-A23A-42CB-8B5F-86280B827EFA}"/>
                </a:ext>
              </a:extLst>
            </p:cNvPr>
            <p:cNvSpPr>
              <a:spLocks noChangeArrowheads="1"/>
            </p:cNvSpPr>
            <p:nvPr/>
          </p:nvSpPr>
          <p:spPr bwMode="auto">
            <a:xfrm>
              <a:off x="4236" y="2070"/>
              <a:ext cx="811" cy="113"/>
            </a:xfrm>
            <a:prstGeom prst="rect">
              <a:avLst/>
            </a:prstGeom>
            <a:solidFill>
              <a:srgbClr val="6666FF"/>
            </a:solidFill>
            <a:ln w="9525">
              <a:solidFill>
                <a:schemeClr val="tx1"/>
              </a:solidFill>
              <a:miter lim="800000"/>
              <a:headEnd/>
              <a:tailEnd/>
            </a:ln>
          </p:spPr>
          <p:txBody>
            <a:bodyPr wrap="none" anchor="ctr"/>
            <a:lstStyle/>
            <a:p>
              <a:pPr algn="just"/>
              <a:endParaRPr lang="pt-BR"/>
            </a:p>
          </p:txBody>
        </p:sp>
      </p:grpSp>
      <p:sp>
        <p:nvSpPr>
          <p:cNvPr id="99347" name="CaixaDeTexto 48"/>
          <p:cNvSpPr txBox="1">
            <a:spLocks noChangeArrowheads="1"/>
          </p:cNvSpPr>
          <p:nvPr/>
        </p:nvSpPr>
        <p:spPr bwMode="auto">
          <a:xfrm>
            <a:off x="3124163" y="3407525"/>
            <a:ext cx="312906" cy="323165"/>
          </a:xfrm>
          <a:prstGeom prst="rect">
            <a:avLst/>
          </a:prstGeom>
          <a:noFill/>
          <a:ln w="9525">
            <a:noFill/>
            <a:miter lim="800000"/>
            <a:headEnd/>
            <a:tailEnd/>
          </a:ln>
        </p:spPr>
        <p:txBody>
          <a:bodyPr wrap="none">
            <a:spAutoFit/>
          </a:bodyPr>
          <a:lstStyle/>
          <a:p>
            <a:pPr defTabSz="1371600">
              <a:defRPr/>
            </a:pPr>
            <a:r>
              <a:rPr lang="en-US" sz="1500" dirty="0">
                <a:solidFill>
                  <a:srgbClr val="000000"/>
                </a:solidFill>
              </a:rPr>
              <a:t>P</a:t>
            </a:r>
            <a:endParaRPr lang="pt-BR" sz="1500" dirty="0">
              <a:solidFill>
                <a:srgbClr val="000000"/>
              </a:solidFill>
            </a:endParaRPr>
          </a:p>
        </p:txBody>
      </p:sp>
      <p:sp>
        <p:nvSpPr>
          <p:cNvPr id="99348" name="CaixaDeTexto 49"/>
          <p:cNvSpPr txBox="1">
            <a:spLocks noChangeArrowheads="1"/>
          </p:cNvSpPr>
          <p:nvPr/>
        </p:nvSpPr>
        <p:spPr bwMode="auto">
          <a:xfrm>
            <a:off x="1423970" y="3506047"/>
            <a:ext cx="333746" cy="323165"/>
          </a:xfrm>
          <a:prstGeom prst="rect">
            <a:avLst/>
          </a:prstGeom>
          <a:noFill/>
          <a:ln w="9525">
            <a:noFill/>
            <a:miter lim="800000"/>
            <a:headEnd/>
            <a:tailEnd/>
          </a:ln>
        </p:spPr>
        <p:txBody>
          <a:bodyPr wrap="none">
            <a:spAutoFit/>
          </a:bodyPr>
          <a:lstStyle/>
          <a:p>
            <a:pPr defTabSz="1371600">
              <a:defRPr/>
            </a:pPr>
            <a:r>
              <a:rPr lang="en-US" sz="1500" dirty="0">
                <a:solidFill>
                  <a:srgbClr val="000000"/>
                </a:solidFill>
              </a:rPr>
              <a:t>O</a:t>
            </a:r>
            <a:endParaRPr lang="pt-BR" sz="1500" dirty="0">
              <a:solidFill>
                <a:srgbClr val="000000"/>
              </a:solidFill>
            </a:endParaRPr>
          </a:p>
        </p:txBody>
      </p:sp>
      <p:sp>
        <p:nvSpPr>
          <p:cNvPr id="99349" name="CaixaDeTexto 50"/>
          <p:cNvSpPr txBox="1">
            <a:spLocks noChangeArrowheads="1"/>
          </p:cNvSpPr>
          <p:nvPr/>
        </p:nvSpPr>
        <p:spPr bwMode="auto">
          <a:xfrm>
            <a:off x="2385995" y="3291734"/>
            <a:ext cx="34496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M</a:t>
            </a:r>
            <a:endParaRPr lang="pt-BR" sz="1500">
              <a:solidFill>
                <a:srgbClr val="000000"/>
              </a:solidFill>
            </a:endParaRPr>
          </a:p>
        </p:txBody>
      </p:sp>
    </p:spTree>
    <p:extLst>
      <p:ext uri="{BB962C8B-B14F-4D97-AF65-F5344CB8AC3E}">
        <p14:creationId xmlns:p14="http://schemas.microsoft.com/office/powerpoint/2010/main" val="37954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3499"/>
                                        </p:tgtEl>
                                        <p:attrNameLst>
                                          <p:attrName>style.visibility</p:attrName>
                                        </p:attrNameLst>
                                      </p:cBhvr>
                                      <p:to>
                                        <p:strVal val="visible"/>
                                      </p:to>
                                    </p:set>
                                    <p:anim calcmode="lin" valueType="num">
                                      <p:cBhvr additive="base">
                                        <p:cTn id="11" dur="500" fill="hold"/>
                                        <p:tgtEl>
                                          <p:spTgt spid="63499"/>
                                        </p:tgtEl>
                                        <p:attrNameLst>
                                          <p:attrName>ppt_x</p:attrName>
                                        </p:attrNameLst>
                                      </p:cBhvr>
                                      <p:tavLst>
                                        <p:tav tm="0">
                                          <p:val>
                                            <p:strVal val="#ppt_x"/>
                                          </p:val>
                                        </p:tav>
                                        <p:tav tm="100000">
                                          <p:val>
                                            <p:strVal val="#ppt_x"/>
                                          </p:val>
                                        </p:tav>
                                      </p:tavLst>
                                    </p:anim>
                                    <p:anim calcmode="lin" valueType="num">
                                      <p:cBhvr additive="base">
                                        <p:cTn id="12" dur="500" fill="hold"/>
                                        <p:tgtEl>
                                          <p:spTgt spid="6349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500"/>
                                        </p:tgtEl>
                                        <p:attrNameLst>
                                          <p:attrName>style.visibility</p:attrName>
                                        </p:attrNameLst>
                                      </p:cBhvr>
                                      <p:to>
                                        <p:strVal val="visible"/>
                                      </p:to>
                                    </p:set>
                                    <p:anim calcmode="lin" valueType="num">
                                      <p:cBhvr additive="base">
                                        <p:cTn id="15" dur="500" fill="hold"/>
                                        <p:tgtEl>
                                          <p:spTgt spid="63500"/>
                                        </p:tgtEl>
                                        <p:attrNameLst>
                                          <p:attrName>ppt_x</p:attrName>
                                        </p:attrNameLst>
                                      </p:cBhvr>
                                      <p:tavLst>
                                        <p:tav tm="0">
                                          <p:val>
                                            <p:strVal val="#ppt_x"/>
                                          </p:val>
                                        </p:tav>
                                        <p:tav tm="100000">
                                          <p:val>
                                            <p:strVal val="#ppt_x"/>
                                          </p:val>
                                        </p:tav>
                                      </p:tavLst>
                                    </p:anim>
                                    <p:anim calcmode="lin" valueType="num">
                                      <p:cBhvr additive="base">
                                        <p:cTn id="16" dur="500" fill="hold"/>
                                        <p:tgtEl>
                                          <p:spTgt spid="6350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501"/>
                                        </p:tgtEl>
                                        <p:attrNameLst>
                                          <p:attrName>style.visibility</p:attrName>
                                        </p:attrNameLst>
                                      </p:cBhvr>
                                      <p:to>
                                        <p:strVal val="visible"/>
                                      </p:to>
                                    </p:set>
                                    <p:anim calcmode="lin" valueType="num">
                                      <p:cBhvr additive="base">
                                        <p:cTn id="19" dur="500" fill="hold"/>
                                        <p:tgtEl>
                                          <p:spTgt spid="63501"/>
                                        </p:tgtEl>
                                        <p:attrNameLst>
                                          <p:attrName>ppt_x</p:attrName>
                                        </p:attrNameLst>
                                      </p:cBhvr>
                                      <p:tavLst>
                                        <p:tav tm="0">
                                          <p:val>
                                            <p:strVal val="#ppt_x"/>
                                          </p:val>
                                        </p:tav>
                                        <p:tav tm="100000">
                                          <p:val>
                                            <p:strVal val="#ppt_x"/>
                                          </p:val>
                                        </p:tav>
                                      </p:tavLst>
                                    </p:anim>
                                    <p:anim calcmode="lin" valueType="num">
                                      <p:cBhvr additive="base">
                                        <p:cTn id="20" dur="500" fill="hold"/>
                                        <p:tgtEl>
                                          <p:spTgt spid="6350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503"/>
                                        </p:tgtEl>
                                        <p:attrNameLst>
                                          <p:attrName>style.visibility</p:attrName>
                                        </p:attrNameLst>
                                      </p:cBhvr>
                                      <p:to>
                                        <p:strVal val="visible"/>
                                      </p:to>
                                    </p:set>
                                    <p:anim calcmode="lin" valueType="num">
                                      <p:cBhvr additive="base">
                                        <p:cTn id="23" dur="500" fill="hold"/>
                                        <p:tgtEl>
                                          <p:spTgt spid="63503"/>
                                        </p:tgtEl>
                                        <p:attrNameLst>
                                          <p:attrName>ppt_x</p:attrName>
                                        </p:attrNameLst>
                                      </p:cBhvr>
                                      <p:tavLst>
                                        <p:tav tm="0">
                                          <p:val>
                                            <p:strVal val="#ppt_x"/>
                                          </p:val>
                                        </p:tav>
                                        <p:tav tm="100000">
                                          <p:val>
                                            <p:strVal val="#ppt_x"/>
                                          </p:val>
                                        </p:tav>
                                      </p:tavLst>
                                    </p:anim>
                                    <p:anim calcmode="lin" valueType="num">
                                      <p:cBhvr additive="base">
                                        <p:cTn id="24" dur="500" fill="hold"/>
                                        <p:tgtEl>
                                          <p:spTgt spid="6350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3505"/>
                                        </p:tgtEl>
                                        <p:attrNameLst>
                                          <p:attrName>style.visibility</p:attrName>
                                        </p:attrNameLst>
                                      </p:cBhvr>
                                      <p:to>
                                        <p:strVal val="visible"/>
                                      </p:to>
                                    </p:set>
                                    <p:anim calcmode="lin" valueType="num">
                                      <p:cBhvr additive="base">
                                        <p:cTn id="31" dur="500" fill="hold"/>
                                        <p:tgtEl>
                                          <p:spTgt spid="63505"/>
                                        </p:tgtEl>
                                        <p:attrNameLst>
                                          <p:attrName>ppt_x</p:attrName>
                                        </p:attrNameLst>
                                      </p:cBhvr>
                                      <p:tavLst>
                                        <p:tav tm="0">
                                          <p:val>
                                            <p:strVal val="#ppt_x"/>
                                          </p:val>
                                        </p:tav>
                                        <p:tav tm="100000">
                                          <p:val>
                                            <p:strVal val="#ppt_x"/>
                                          </p:val>
                                        </p:tav>
                                      </p:tavLst>
                                    </p:anim>
                                    <p:anim calcmode="lin" valueType="num">
                                      <p:cBhvr additive="base">
                                        <p:cTn id="32" dur="500" fill="hold"/>
                                        <p:tgtEl>
                                          <p:spTgt spid="6350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3506"/>
                                        </p:tgtEl>
                                        <p:attrNameLst>
                                          <p:attrName>style.visibility</p:attrName>
                                        </p:attrNameLst>
                                      </p:cBhvr>
                                      <p:to>
                                        <p:strVal val="visible"/>
                                      </p:to>
                                    </p:set>
                                    <p:anim calcmode="lin" valueType="num">
                                      <p:cBhvr additive="base">
                                        <p:cTn id="35" dur="500" fill="hold"/>
                                        <p:tgtEl>
                                          <p:spTgt spid="63506"/>
                                        </p:tgtEl>
                                        <p:attrNameLst>
                                          <p:attrName>ppt_x</p:attrName>
                                        </p:attrNameLst>
                                      </p:cBhvr>
                                      <p:tavLst>
                                        <p:tav tm="0">
                                          <p:val>
                                            <p:strVal val="#ppt_x"/>
                                          </p:val>
                                        </p:tav>
                                        <p:tav tm="100000">
                                          <p:val>
                                            <p:strVal val="#ppt_x"/>
                                          </p:val>
                                        </p:tav>
                                      </p:tavLst>
                                    </p:anim>
                                    <p:anim calcmode="lin" valueType="num">
                                      <p:cBhvr additive="base">
                                        <p:cTn id="36" dur="500" fill="hold"/>
                                        <p:tgtEl>
                                          <p:spTgt spid="635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9" grpId="0" animBg="1"/>
      <p:bldP spid="63500" grpId="0" animBg="1"/>
      <p:bldP spid="63501" grpId="0" animBg="1"/>
      <p:bldP spid="63503" grpId="0" animBg="1"/>
      <p:bldP spid="63505" grpId="0" animBg="1"/>
      <p:bldP spid="6350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Bibliografia Complementar</a:t>
            </a:r>
          </a:p>
        </p:txBody>
      </p:sp>
      <p:sp>
        <p:nvSpPr>
          <p:cNvPr id="9" name="Espaço Reservado para Texto 8"/>
          <p:cNvSpPr>
            <a:spLocks noGrp="1"/>
          </p:cNvSpPr>
          <p:nvPr>
            <p:ph type="body" sz="quarter" idx="13"/>
          </p:nvPr>
        </p:nvSpPr>
        <p:spPr/>
        <p:txBody>
          <a:bodyPr>
            <a:normAutofit fontScale="92500"/>
          </a:bodyPr>
          <a:lstStyle/>
          <a:p>
            <a:pPr algn="just">
              <a:lnSpc>
                <a:spcPct val="150000"/>
              </a:lnSpc>
              <a:spcAft>
                <a:spcPts val="2400"/>
              </a:spcAft>
            </a:pPr>
            <a:r>
              <a:rPr lang="pt-BR" altLang="pt-BR" sz="3200" dirty="0"/>
              <a:t>BARRETO Jr., José Tenório; CARDOSO, Marco Antônio Fernandes. Gerenciamento de recursos em projetos. 1. ed. Rio de Janeiro: Editora FGV, 2019.</a:t>
            </a:r>
          </a:p>
          <a:p>
            <a:pPr algn="just">
              <a:lnSpc>
                <a:spcPct val="150000"/>
              </a:lnSpc>
              <a:spcAft>
                <a:spcPts val="2400"/>
              </a:spcAft>
            </a:pPr>
            <a:r>
              <a:rPr lang="pt-BR" altLang="pt-BR" sz="3200" dirty="0"/>
              <a:t>KERZNER, Harold. </a:t>
            </a:r>
            <a:r>
              <a:rPr lang="pt-BR" altLang="pt-BR" sz="3200" i="1" dirty="0"/>
              <a:t>Project management: a systems approach </a:t>
            </a:r>
            <a:r>
              <a:rPr lang="pt-BR" altLang="pt-BR" sz="3200" i="1" dirty="0" err="1"/>
              <a:t>to</a:t>
            </a:r>
            <a:r>
              <a:rPr lang="pt-BR" altLang="pt-BR" sz="3200" i="1" dirty="0"/>
              <a:t> </a:t>
            </a:r>
            <a:r>
              <a:rPr lang="pt-BR" altLang="pt-BR" sz="3200" i="1" dirty="0" err="1"/>
              <a:t>planning</a:t>
            </a:r>
            <a:r>
              <a:rPr lang="pt-BR" altLang="pt-BR" sz="3200" i="1" dirty="0"/>
              <a:t>, </a:t>
            </a:r>
            <a:r>
              <a:rPr lang="pt-BR" altLang="pt-BR" sz="3200" i="1" dirty="0" err="1"/>
              <a:t>scheduling</a:t>
            </a:r>
            <a:r>
              <a:rPr lang="pt-BR" altLang="pt-BR" sz="3200" i="1" dirty="0"/>
              <a:t> </a:t>
            </a:r>
            <a:r>
              <a:rPr lang="pt-BR" altLang="pt-BR" sz="3200" i="1" dirty="0" err="1"/>
              <a:t>and</a:t>
            </a:r>
            <a:r>
              <a:rPr lang="pt-BR" altLang="pt-BR" sz="3200" i="1" dirty="0"/>
              <a:t> </a:t>
            </a:r>
            <a:r>
              <a:rPr lang="pt-BR" altLang="pt-BR" sz="3200" i="1" dirty="0" err="1"/>
              <a:t>controlling</a:t>
            </a:r>
            <a:r>
              <a:rPr lang="pt-BR" altLang="pt-BR" sz="3200" dirty="0"/>
              <a:t>. 9 ed. New Jersey: John </a:t>
            </a:r>
            <a:r>
              <a:rPr lang="pt-BR" altLang="pt-BR" sz="3200" dirty="0" err="1"/>
              <a:t>Wiley</a:t>
            </a:r>
            <a:r>
              <a:rPr lang="pt-BR" altLang="pt-BR" sz="3200" dirty="0"/>
              <a:t> &amp; Sons, 2006.</a:t>
            </a:r>
          </a:p>
          <a:p>
            <a:pPr algn="just">
              <a:lnSpc>
                <a:spcPct val="150000"/>
              </a:lnSpc>
              <a:spcAft>
                <a:spcPts val="2400"/>
              </a:spcAft>
            </a:pPr>
            <a:r>
              <a:rPr lang="pt-BR" altLang="pt-BR" sz="3200" dirty="0"/>
              <a:t>WILSON, R. </a:t>
            </a:r>
            <a:r>
              <a:rPr lang="pt-BR" altLang="pt-BR" sz="3200" i="1" dirty="0"/>
              <a:t>A </a:t>
            </a:r>
            <a:r>
              <a:rPr lang="pt-BR" altLang="pt-BR" sz="3200" i="1" dirty="0" err="1"/>
              <a:t>comprehensive</a:t>
            </a:r>
            <a:r>
              <a:rPr lang="pt-BR" altLang="pt-BR" sz="3200" i="1" dirty="0"/>
              <a:t> </a:t>
            </a:r>
            <a:r>
              <a:rPr lang="pt-BR" altLang="pt-BR" sz="3200" i="1" dirty="0" err="1"/>
              <a:t>guide</a:t>
            </a:r>
            <a:r>
              <a:rPr lang="pt-BR" altLang="pt-BR" sz="3200" i="1" dirty="0"/>
              <a:t> </a:t>
            </a:r>
            <a:r>
              <a:rPr lang="pt-BR" altLang="pt-BR" sz="3200" i="1" dirty="0" err="1"/>
              <a:t>to</a:t>
            </a:r>
            <a:r>
              <a:rPr lang="pt-BR" altLang="pt-BR" sz="3200" i="1" dirty="0"/>
              <a:t> schedule </a:t>
            </a:r>
            <a:r>
              <a:rPr lang="pt-BR" altLang="pt-BR" sz="3200" i="1" dirty="0" err="1"/>
              <a:t>project</a:t>
            </a:r>
            <a:r>
              <a:rPr lang="pt-BR" altLang="pt-BR" sz="3200" i="1" dirty="0"/>
              <a:t> management </a:t>
            </a:r>
            <a:r>
              <a:rPr lang="pt-BR" altLang="pt-BR" sz="3200" i="1" dirty="0" err="1"/>
              <a:t>and</a:t>
            </a:r>
            <a:r>
              <a:rPr lang="pt-BR" altLang="pt-BR" sz="3200" i="1" dirty="0"/>
              <a:t> </a:t>
            </a:r>
            <a:r>
              <a:rPr lang="pt-BR" altLang="pt-BR" sz="3200" i="1" dirty="0" err="1"/>
              <a:t>cost</a:t>
            </a:r>
            <a:r>
              <a:rPr lang="pt-BR" altLang="pt-BR" sz="3200" i="1" dirty="0"/>
              <a:t> </a:t>
            </a:r>
            <a:r>
              <a:rPr lang="pt-BR" altLang="pt-BR" sz="3200" i="1" dirty="0" err="1"/>
              <a:t>control</a:t>
            </a:r>
            <a:r>
              <a:rPr lang="pt-BR" altLang="pt-BR" sz="3200" i="1" dirty="0"/>
              <a:t>. </a:t>
            </a:r>
            <a:r>
              <a:rPr lang="pt-BR" altLang="pt-BR" sz="3200" dirty="0"/>
              <a:t>New Jersey: Pearson, 2014.</a:t>
            </a:r>
          </a:p>
          <a:p>
            <a:pPr algn="just">
              <a:lnSpc>
                <a:spcPct val="150000"/>
              </a:lnSpc>
              <a:spcAft>
                <a:spcPts val="2400"/>
              </a:spcAft>
            </a:pPr>
            <a:r>
              <a:rPr lang="pt-BR" altLang="pt-BR" sz="3200" dirty="0"/>
              <a:t>VARGAS, Ricardo Viana. Gerenciamento de projetos utilizando análise de valor agregado: como revolucionar o controle e a avaliação de desempenho de projetos. 3. ed. Rio de Janeiro: </a:t>
            </a:r>
            <a:r>
              <a:rPr lang="pt-BR" altLang="pt-BR" sz="3200" dirty="0" err="1"/>
              <a:t>Brasport</a:t>
            </a:r>
            <a:r>
              <a:rPr lang="pt-BR" altLang="pt-BR" sz="3200" dirty="0"/>
              <a:t>, 2005. </a:t>
            </a:r>
          </a:p>
        </p:txBody>
      </p:sp>
    </p:spTree>
    <p:extLst>
      <p:ext uri="{BB962C8B-B14F-4D97-AF65-F5344CB8AC3E}">
        <p14:creationId xmlns:p14="http://schemas.microsoft.com/office/powerpoint/2010/main" val="3412347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defTabSz="1371600">
              <a:defRPr/>
            </a:pPr>
            <a:endParaRPr lang="pt-BR" sz="3000" dirty="0">
              <a:solidFill>
                <a:srgbClr val="000000"/>
              </a:solidFill>
              <a:ea typeface="Verdana" panose="020B0604030504040204" pitchFamily="34" charset="0"/>
            </a:endParaRPr>
          </a:p>
        </p:txBody>
      </p:sp>
      <p:pic>
        <p:nvPicPr>
          <p:cNvPr id="3" name="Imagem 2"/>
          <p:cNvPicPr/>
          <p:nvPr/>
        </p:nvPicPr>
        <p:blipFill>
          <a:blip r:embed="rId3" cstate="print"/>
          <a:srcRect l="3750" t="9091" r="10000" b="6818"/>
          <a:stretch>
            <a:fillRect/>
          </a:stretch>
        </p:blipFill>
        <p:spPr bwMode="auto">
          <a:xfrm>
            <a:off x="215611" y="5555839"/>
            <a:ext cx="6067640" cy="4008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aixaDeTexto 3"/>
          <p:cNvSpPr txBox="1"/>
          <p:nvPr/>
        </p:nvSpPr>
        <p:spPr>
          <a:xfrm>
            <a:off x="438914" y="1819515"/>
            <a:ext cx="12226178" cy="2400657"/>
          </a:xfrm>
          <a:prstGeom prst="rect">
            <a:avLst/>
          </a:prstGeom>
          <a:noFill/>
        </p:spPr>
        <p:txBody>
          <a:bodyPr wrap="square" rtlCol="0">
            <a:spAutoFit/>
          </a:bodyPr>
          <a:lstStyle/>
          <a:p>
            <a:pPr defTabSz="1371600">
              <a:defRPr/>
            </a:pPr>
            <a:r>
              <a:rPr lang="pt-BR" sz="3000" dirty="0">
                <a:solidFill>
                  <a:srgbClr val="000000"/>
                </a:solidFill>
                <a:latin typeface="+mn-lt"/>
                <a:ea typeface="Verdana" panose="020B0604030504040204" pitchFamily="34" charset="0"/>
              </a:rPr>
              <a:t>Os </a:t>
            </a:r>
            <a:r>
              <a:rPr lang="pt-BR" sz="3000" i="1" dirty="0">
                <a:solidFill>
                  <a:srgbClr val="000000"/>
                </a:solidFill>
                <a:latin typeface="+mn-lt"/>
                <a:ea typeface="Verdana" panose="020B0604030504040204" pitchFamily="34" charset="0"/>
              </a:rPr>
              <a:t>buffers</a:t>
            </a:r>
            <a:r>
              <a:rPr lang="pt-BR" sz="3000" dirty="0">
                <a:solidFill>
                  <a:srgbClr val="000000"/>
                </a:solidFill>
                <a:latin typeface="+mn-lt"/>
                <a:ea typeface="Verdana" panose="020B0604030504040204" pitchFamily="34" charset="0"/>
              </a:rPr>
              <a:t> envolvidos funcionam como base de sustentação para gerenciar e medir o progresso do projeto em relação à data de término esperada. </a:t>
            </a:r>
          </a:p>
          <a:p>
            <a:pPr defTabSz="1371600">
              <a:defRPr/>
            </a:pPr>
            <a:endParaRPr lang="pt-BR" sz="3000" dirty="0">
              <a:solidFill>
                <a:srgbClr val="000000"/>
              </a:solidFill>
              <a:latin typeface="+mn-lt"/>
              <a:ea typeface="Verdana" panose="020B0604030504040204" pitchFamily="34" charset="0"/>
            </a:endParaRPr>
          </a:p>
          <a:p>
            <a:pPr defTabSz="1371600">
              <a:defRPr/>
            </a:pPr>
            <a:r>
              <a:rPr lang="pt-BR" sz="3000" dirty="0">
                <a:solidFill>
                  <a:srgbClr val="000000"/>
                </a:solidFill>
                <a:latin typeface="+mn-lt"/>
                <a:ea typeface="Verdana" panose="020B0604030504040204" pitchFamily="34" charset="0"/>
              </a:rPr>
              <a:t>Em geral, essa gerência dos </a:t>
            </a:r>
            <a:r>
              <a:rPr lang="pt-BR" sz="3000" i="1" dirty="0">
                <a:solidFill>
                  <a:srgbClr val="000000"/>
                </a:solidFill>
                <a:latin typeface="+mn-lt"/>
                <a:ea typeface="Verdana" panose="020B0604030504040204" pitchFamily="34" charset="0"/>
              </a:rPr>
              <a:t>buffers</a:t>
            </a:r>
            <a:r>
              <a:rPr lang="pt-BR" sz="3000" dirty="0">
                <a:solidFill>
                  <a:srgbClr val="000000"/>
                </a:solidFill>
                <a:latin typeface="+mn-lt"/>
                <a:ea typeface="Verdana" panose="020B0604030504040204" pitchFamily="34" charset="0"/>
              </a:rPr>
              <a:t> é feita dividindo-se o </a:t>
            </a:r>
            <a:r>
              <a:rPr lang="pt-BR" sz="3000" i="1" dirty="0">
                <a:solidFill>
                  <a:srgbClr val="000000"/>
                </a:solidFill>
                <a:latin typeface="+mn-lt"/>
                <a:ea typeface="Verdana" panose="020B0604030504040204" pitchFamily="34" charset="0"/>
              </a:rPr>
              <a:t>buffer</a:t>
            </a:r>
            <a:r>
              <a:rPr lang="pt-BR" sz="3000" dirty="0">
                <a:solidFill>
                  <a:srgbClr val="000000"/>
                </a:solidFill>
                <a:latin typeface="+mn-lt"/>
                <a:ea typeface="Verdana" panose="020B0604030504040204" pitchFamily="34" charset="0"/>
              </a:rPr>
              <a:t> em três diferentes níveis. Cada nível representa 1/3 do tempo calculado do </a:t>
            </a:r>
            <a:r>
              <a:rPr lang="pt-BR" sz="3000" i="1" dirty="0">
                <a:solidFill>
                  <a:srgbClr val="000000"/>
                </a:solidFill>
                <a:latin typeface="+mn-lt"/>
                <a:ea typeface="Verdana" panose="020B0604030504040204" pitchFamily="34" charset="0"/>
              </a:rPr>
              <a:t>buffer</a:t>
            </a:r>
            <a:r>
              <a:rPr lang="pt-BR" sz="3000" dirty="0">
                <a:solidFill>
                  <a:srgbClr val="000000"/>
                </a:solidFill>
                <a:latin typeface="+mn-lt"/>
                <a:ea typeface="Verdana" panose="020B0604030504040204" pitchFamily="34" charset="0"/>
              </a:rPr>
              <a:t>. </a:t>
            </a:r>
          </a:p>
        </p:txBody>
      </p:sp>
      <p:grpSp>
        <p:nvGrpSpPr>
          <p:cNvPr id="9" name="Agrupar 8"/>
          <p:cNvGrpSpPr/>
          <p:nvPr/>
        </p:nvGrpSpPr>
        <p:grpSpPr>
          <a:xfrm>
            <a:off x="6317942" y="5431532"/>
            <a:ext cx="6660738" cy="4464496"/>
            <a:chOff x="3101033" y="1556792"/>
            <a:chExt cx="5019661" cy="3024335"/>
          </a:xfrm>
        </p:grpSpPr>
        <p:pic>
          <p:nvPicPr>
            <p:cNvPr id="6" name="Imagem 5"/>
            <p:cNvPicPr>
              <a:picLocks noChangeAspect="1"/>
            </p:cNvPicPr>
            <p:nvPr/>
          </p:nvPicPr>
          <p:blipFill rotWithShape="1">
            <a:blip r:embed="rId4"/>
            <a:srcRect l="1246" t="2185" r="3487" b="1678"/>
            <a:stretch/>
          </p:blipFill>
          <p:spPr>
            <a:xfrm>
              <a:off x="3101033" y="1556792"/>
              <a:ext cx="5019661" cy="3024335"/>
            </a:xfrm>
            <a:prstGeom prst="rect">
              <a:avLst/>
            </a:prstGeom>
          </p:spPr>
        </p:pic>
        <p:sp>
          <p:nvSpPr>
            <p:cNvPr id="7" name="CaixaDeTexto 6"/>
            <p:cNvSpPr txBox="1"/>
            <p:nvPr/>
          </p:nvSpPr>
          <p:spPr>
            <a:xfrm>
              <a:off x="6268788" y="4149080"/>
              <a:ext cx="1615580" cy="307777"/>
            </a:xfrm>
            <a:prstGeom prst="rect">
              <a:avLst/>
            </a:prstGeom>
            <a:noFill/>
          </p:spPr>
          <p:txBody>
            <a:bodyPr wrap="square" rtlCol="0">
              <a:spAutoFit/>
            </a:bodyPr>
            <a:lstStyle/>
            <a:p>
              <a:pPr algn="r" defTabSz="1371600">
                <a:defRPr/>
              </a:pPr>
              <a:r>
                <a:rPr lang="pt-BR" sz="2400" dirty="0">
                  <a:solidFill>
                    <a:srgbClr val="000000"/>
                  </a:solidFill>
                  <a:latin typeface="+mn-lt"/>
                  <a:ea typeface="Verdana" panose="020B0604030504040204" pitchFamily="34" charset="0"/>
                </a:rPr>
                <a:t>% Avanço</a:t>
              </a:r>
            </a:p>
          </p:txBody>
        </p:sp>
        <p:sp>
          <p:nvSpPr>
            <p:cNvPr id="8" name="CaixaDeTexto 7"/>
            <p:cNvSpPr txBox="1"/>
            <p:nvPr/>
          </p:nvSpPr>
          <p:spPr>
            <a:xfrm rot="16200000">
              <a:off x="2035808" y="2696314"/>
              <a:ext cx="2592288" cy="313245"/>
            </a:xfrm>
            <a:prstGeom prst="rect">
              <a:avLst/>
            </a:prstGeom>
            <a:noFill/>
          </p:spPr>
          <p:txBody>
            <a:bodyPr wrap="square" rtlCol="0">
              <a:spAutoFit/>
            </a:bodyPr>
            <a:lstStyle/>
            <a:p>
              <a:pPr defTabSz="1371600">
                <a:defRPr/>
              </a:pPr>
              <a:r>
                <a:rPr lang="pt-BR" sz="2400" dirty="0">
                  <a:solidFill>
                    <a:srgbClr val="000000"/>
                  </a:solidFill>
                  <a:latin typeface="+mn-lt"/>
                  <a:ea typeface="Verdana" panose="020B0604030504040204" pitchFamily="34" charset="0"/>
                </a:rPr>
                <a:t>% Consumo do Buffer</a:t>
              </a:r>
            </a:p>
          </p:txBody>
        </p:sp>
      </p:grpSp>
      <p:sp>
        <p:nvSpPr>
          <p:cNvPr id="10" name="CaixaDeTexto 9">
            <a:extLst>
              <a:ext uri="{FF2B5EF4-FFF2-40B4-BE49-F238E27FC236}">
                <a16:creationId xmlns:a16="http://schemas.microsoft.com/office/drawing/2014/main" id="{7B617B89-2758-4D7D-90C0-AFFAD4ACA7D9}"/>
              </a:ext>
            </a:extLst>
          </p:cNvPr>
          <p:cNvSpPr txBox="1"/>
          <p:nvPr/>
        </p:nvSpPr>
        <p:spPr>
          <a:xfrm>
            <a:off x="2753545" y="1123690"/>
            <a:ext cx="8579327" cy="738664"/>
          </a:xfrm>
          <a:prstGeom prst="rect">
            <a:avLst/>
          </a:prstGeom>
          <a:noFill/>
        </p:spPr>
        <p:txBody>
          <a:bodyPr wrap="square" rtlCol="0">
            <a:spAutoFit/>
          </a:bodyPr>
          <a:lstStyle/>
          <a:p>
            <a:pPr defTabSz="1371600">
              <a:defRPr/>
            </a:pPr>
            <a:r>
              <a:rPr lang="pt-BR" sz="4200" b="1" dirty="0">
                <a:latin typeface="+mn-lt"/>
                <a:ea typeface="Verdana" panose="020B0604030504040204" pitchFamily="34" charset="0"/>
              </a:rPr>
              <a:t>Gerenciamento do Buffer</a:t>
            </a:r>
          </a:p>
        </p:txBody>
      </p:sp>
      <p:sp>
        <p:nvSpPr>
          <p:cNvPr id="11" name="Título 1">
            <a:extLst>
              <a:ext uri="{FF2B5EF4-FFF2-40B4-BE49-F238E27FC236}">
                <a16:creationId xmlns:a16="http://schemas.microsoft.com/office/drawing/2014/main" id="{B63363BF-10BF-4A60-825C-0BDCEA2C3B93}"/>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417702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134664" y="1366417"/>
            <a:ext cx="13662756" cy="898874"/>
          </a:xfrm>
          <a:prstGeom prst="rect">
            <a:avLst/>
          </a:prstGeom>
        </p:spPr>
        <p:txBody>
          <a:bodyPr/>
          <a:lstStyle/>
          <a:p>
            <a:pPr defTabSz="1371600">
              <a:defRPr/>
            </a:pPr>
            <a:r>
              <a:rPr lang="pt-BR" sz="4200" b="1" dirty="0">
                <a:solidFill>
                  <a:srgbClr val="000066"/>
                </a:solidFill>
                <a:latin typeface="+mn-lt"/>
                <a:ea typeface="+mj-ea"/>
              </a:rPr>
              <a:t>Representações do Cronograma </a:t>
            </a:r>
          </a:p>
        </p:txBody>
      </p:sp>
      <p:sp>
        <p:nvSpPr>
          <p:cNvPr id="7" name="Espaço Reservado para Conteúdo 2"/>
          <p:cNvSpPr txBox="1">
            <a:spLocks/>
          </p:cNvSpPr>
          <p:nvPr/>
        </p:nvSpPr>
        <p:spPr>
          <a:xfrm>
            <a:off x="153899" y="2424336"/>
            <a:ext cx="13514492" cy="4212468"/>
          </a:xfrm>
          <a:prstGeom prst="rect">
            <a:avLst/>
          </a:prstGeom>
        </p:spPr>
        <p:txBody>
          <a:bodyPr/>
          <a:lstStyle/>
          <a:p>
            <a:pPr marL="857250" indent="-857250">
              <a:spcBef>
                <a:spcPct val="20000"/>
              </a:spcBef>
              <a:buFont typeface="+mj-lt"/>
              <a:buAutoNum type="arabicPeriod"/>
            </a:pPr>
            <a:r>
              <a:rPr lang="pt-BR" sz="4200" dirty="0">
                <a:solidFill>
                  <a:srgbClr val="000066"/>
                </a:solidFill>
                <a:latin typeface="+mn-lt"/>
              </a:rPr>
              <a:t>Cronograma de Marcos</a:t>
            </a:r>
          </a:p>
          <a:p>
            <a:pPr marL="857250" indent="-857250">
              <a:spcBef>
                <a:spcPct val="20000"/>
              </a:spcBef>
              <a:buFont typeface="+mj-lt"/>
              <a:buAutoNum type="arabicPeriod"/>
            </a:pPr>
            <a:r>
              <a:rPr lang="pt-BR" sz="4200" dirty="0">
                <a:solidFill>
                  <a:srgbClr val="000066"/>
                </a:solidFill>
                <a:latin typeface="+mn-lt"/>
              </a:rPr>
              <a:t>Cronograma dos Pacotes de Trabalho</a:t>
            </a:r>
          </a:p>
          <a:p>
            <a:pPr marL="857250" indent="-857250">
              <a:spcBef>
                <a:spcPct val="20000"/>
              </a:spcBef>
              <a:buFont typeface="+mj-lt"/>
              <a:buAutoNum type="arabicPeriod"/>
            </a:pPr>
            <a:r>
              <a:rPr lang="pt-BR" sz="4200" dirty="0">
                <a:solidFill>
                  <a:srgbClr val="000066"/>
                </a:solidFill>
                <a:latin typeface="+mn-lt"/>
              </a:rPr>
              <a:t>Cronograma detalhado, apresentando:</a:t>
            </a:r>
          </a:p>
          <a:p>
            <a:pPr marL="1200150" lvl="1" indent="-514350">
              <a:spcBef>
                <a:spcPct val="20000"/>
              </a:spcBef>
              <a:buFont typeface="Calibri" pitchFamily="34" charset="0"/>
              <a:buChar char="–"/>
            </a:pPr>
            <a:r>
              <a:rPr lang="pt-BR" sz="4200" dirty="0">
                <a:solidFill>
                  <a:srgbClr val="000066"/>
                </a:solidFill>
                <a:latin typeface="+mn-lt"/>
              </a:rPr>
              <a:t>Lista de atividades e pacotes de trabalho;</a:t>
            </a:r>
          </a:p>
          <a:p>
            <a:pPr marL="1200150" lvl="1" indent="-514350">
              <a:spcBef>
                <a:spcPct val="20000"/>
              </a:spcBef>
              <a:buFont typeface="Calibri" pitchFamily="34" charset="0"/>
              <a:buChar char="–"/>
            </a:pPr>
            <a:r>
              <a:rPr lang="pt-BR" sz="4200" dirty="0">
                <a:solidFill>
                  <a:srgbClr val="000066"/>
                </a:solidFill>
                <a:latin typeface="+mn-lt"/>
              </a:rPr>
              <a:t>Gráfico de Barras (</a:t>
            </a:r>
            <a:r>
              <a:rPr lang="pt-BR" sz="4200" dirty="0" err="1">
                <a:solidFill>
                  <a:srgbClr val="000066"/>
                </a:solidFill>
                <a:latin typeface="+mn-lt"/>
              </a:rPr>
              <a:t>Gantt</a:t>
            </a:r>
            <a:r>
              <a:rPr lang="pt-BR" sz="4200" dirty="0">
                <a:solidFill>
                  <a:srgbClr val="000066"/>
                </a:solidFill>
                <a:latin typeface="+mn-lt"/>
              </a:rPr>
              <a:t>);</a:t>
            </a:r>
          </a:p>
          <a:p>
            <a:pPr marL="1200150" lvl="1" indent="-514350">
              <a:spcBef>
                <a:spcPct val="20000"/>
              </a:spcBef>
              <a:buFont typeface="Calibri" pitchFamily="34" charset="0"/>
              <a:buChar char="–"/>
            </a:pPr>
            <a:r>
              <a:rPr lang="pt-BR" sz="4200" dirty="0">
                <a:solidFill>
                  <a:srgbClr val="000066"/>
                </a:solidFill>
                <a:latin typeface="+mn-lt"/>
              </a:rPr>
              <a:t>Duração das atividades; </a:t>
            </a:r>
          </a:p>
          <a:p>
            <a:pPr marL="1200150" lvl="1" indent="-514350">
              <a:spcBef>
                <a:spcPct val="20000"/>
              </a:spcBef>
              <a:buFont typeface="Calibri" pitchFamily="34" charset="0"/>
              <a:buChar char="–"/>
            </a:pPr>
            <a:r>
              <a:rPr lang="pt-BR" sz="4200" dirty="0">
                <a:solidFill>
                  <a:srgbClr val="000066"/>
                </a:solidFill>
                <a:latin typeface="+mn-lt"/>
              </a:rPr>
              <a:t>Diagrama lógico em escala de tempo;</a:t>
            </a:r>
          </a:p>
          <a:p>
            <a:pPr marL="1200150" lvl="1" indent="-514350">
              <a:spcBef>
                <a:spcPct val="20000"/>
              </a:spcBef>
              <a:buFont typeface="Calibri" pitchFamily="34" charset="0"/>
              <a:buChar char="–"/>
            </a:pPr>
            <a:r>
              <a:rPr lang="pt-BR" sz="4200" dirty="0">
                <a:solidFill>
                  <a:srgbClr val="000066"/>
                </a:solidFill>
                <a:latin typeface="+mn-lt"/>
              </a:rPr>
              <a:t>Linha de base das atividades do projeto;</a:t>
            </a:r>
          </a:p>
          <a:p>
            <a:pPr marL="1200150" lvl="1" indent="-514350">
              <a:spcBef>
                <a:spcPct val="20000"/>
              </a:spcBef>
              <a:buFont typeface="Calibri" pitchFamily="34" charset="0"/>
              <a:buChar char="–"/>
            </a:pPr>
            <a:r>
              <a:rPr lang="pt-BR" sz="4200" dirty="0">
                <a:solidFill>
                  <a:srgbClr val="000066"/>
                </a:solidFill>
                <a:latin typeface="+mn-lt"/>
              </a:rPr>
              <a:t>Data das entregas dos marcos.</a:t>
            </a:r>
          </a:p>
          <a:p>
            <a:pPr marL="1200150" lvl="1" indent="-514350">
              <a:spcBef>
                <a:spcPct val="20000"/>
              </a:spcBef>
              <a:buFont typeface="Calibri" pitchFamily="34" charset="0"/>
              <a:buChar char="–"/>
            </a:pPr>
            <a:endParaRPr lang="pt-BR" sz="4200" dirty="0">
              <a:solidFill>
                <a:srgbClr val="000066"/>
              </a:solidFill>
              <a:latin typeface="+mn-lt"/>
            </a:endParaRPr>
          </a:p>
          <a:p>
            <a:pPr marL="1200150" lvl="1" indent="-514350">
              <a:spcBef>
                <a:spcPct val="20000"/>
              </a:spcBef>
              <a:buFont typeface="Calibri" pitchFamily="34" charset="0"/>
              <a:buChar char="–"/>
            </a:pPr>
            <a:endParaRPr lang="pt-BR" sz="4200" dirty="0">
              <a:solidFill>
                <a:srgbClr val="000066"/>
              </a:solidFill>
              <a:latin typeface="+mn-lt"/>
            </a:endParaRPr>
          </a:p>
          <a:p>
            <a:pPr marL="1200150" lvl="1" indent="-514350">
              <a:spcBef>
                <a:spcPct val="20000"/>
              </a:spcBef>
              <a:buFont typeface="Calibri" pitchFamily="34" charset="0"/>
              <a:buChar char="–"/>
            </a:pPr>
            <a:endParaRPr lang="pt-BR" sz="4200" dirty="0">
              <a:solidFill>
                <a:srgbClr val="000066"/>
              </a:solidFill>
              <a:latin typeface="+mn-lt"/>
            </a:endParaRPr>
          </a:p>
        </p:txBody>
      </p:sp>
      <p:sp>
        <p:nvSpPr>
          <p:cNvPr id="5" name="Título 1">
            <a:extLst>
              <a:ext uri="{FF2B5EF4-FFF2-40B4-BE49-F238E27FC236}">
                <a16:creationId xmlns:a16="http://schemas.microsoft.com/office/drawing/2014/main" id="{06FF6EB0-89D5-42E4-8193-F0B20D3132AF}"/>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215127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2"/>
          <p:cNvSpPr txBox="1">
            <a:spLocks noChangeArrowheads="1"/>
          </p:cNvSpPr>
          <p:nvPr/>
        </p:nvSpPr>
        <p:spPr bwMode="auto">
          <a:xfrm>
            <a:off x="20675" y="1167715"/>
            <a:ext cx="3132268" cy="461665"/>
          </a:xfrm>
          <a:prstGeom prst="rect">
            <a:avLst/>
          </a:prstGeom>
          <a:noFill/>
          <a:ln w="9525">
            <a:noFill/>
            <a:miter lim="800000"/>
            <a:headEnd/>
            <a:tailEnd/>
          </a:ln>
        </p:spPr>
        <p:txBody>
          <a:bodyPr wrap="none">
            <a:spAutoFit/>
          </a:bodyPr>
          <a:lstStyle/>
          <a:p>
            <a:r>
              <a:rPr lang="pt-BR" sz="2400" b="1" dirty="0">
                <a:solidFill>
                  <a:srgbClr val="000066"/>
                </a:solidFill>
                <a:latin typeface="+mn-lt"/>
                <a:cs typeface="Arial" panose="020B0604020202020204" pitchFamily="34" charset="0"/>
              </a:rPr>
              <a:t>Cronograma de marcos</a:t>
            </a:r>
            <a:endParaRPr lang="en-US" sz="2400" b="1" dirty="0">
              <a:solidFill>
                <a:srgbClr val="000066"/>
              </a:solidFill>
              <a:latin typeface="+mn-lt"/>
              <a:cs typeface="Arial" panose="020B0604020202020204" pitchFamily="34" charset="0"/>
            </a:endParaRPr>
          </a:p>
        </p:txBody>
      </p:sp>
      <p:sp>
        <p:nvSpPr>
          <p:cNvPr id="7" name="CaixaDeTexto 39"/>
          <p:cNvSpPr txBox="1">
            <a:spLocks noChangeArrowheads="1"/>
          </p:cNvSpPr>
          <p:nvPr/>
        </p:nvSpPr>
        <p:spPr bwMode="auto">
          <a:xfrm>
            <a:off x="4161" y="5236559"/>
            <a:ext cx="4878195" cy="461665"/>
          </a:xfrm>
          <a:prstGeom prst="rect">
            <a:avLst/>
          </a:prstGeom>
          <a:noFill/>
          <a:ln w="9525">
            <a:noFill/>
            <a:miter lim="800000"/>
            <a:headEnd/>
            <a:tailEnd/>
          </a:ln>
        </p:spPr>
        <p:txBody>
          <a:bodyPr wrap="none">
            <a:spAutoFit/>
          </a:bodyPr>
          <a:lstStyle/>
          <a:p>
            <a:r>
              <a:rPr lang="pt-BR" sz="2400" b="1" dirty="0">
                <a:solidFill>
                  <a:srgbClr val="000066"/>
                </a:solidFill>
                <a:latin typeface="+mn-lt"/>
                <a:cs typeface="Arial" panose="020B0604020202020204" pitchFamily="34" charset="0"/>
              </a:rPr>
              <a:t>Cronograma dos pacotes de trabalho</a:t>
            </a:r>
            <a:endParaRPr lang="en-US" sz="2400" b="1" dirty="0">
              <a:solidFill>
                <a:srgbClr val="000066"/>
              </a:solidFill>
              <a:latin typeface="+mn-lt"/>
              <a:cs typeface="Arial" panose="020B0604020202020204" pitchFamily="34" charset="0"/>
            </a:endParaRPr>
          </a:p>
        </p:txBody>
      </p:sp>
      <p:pic>
        <p:nvPicPr>
          <p:cNvPr id="8" name="Imagem 7">
            <a:extLst>
              <a:ext uri="{FF2B5EF4-FFF2-40B4-BE49-F238E27FC236}">
                <a16:creationId xmlns:a16="http://schemas.microsoft.com/office/drawing/2014/main" id="{6C115AC5-1801-4983-83F9-C4E83A5F0165}"/>
              </a:ext>
            </a:extLst>
          </p:cNvPr>
          <p:cNvPicPr>
            <a:picLocks noChangeAspect="1"/>
          </p:cNvPicPr>
          <p:nvPr/>
        </p:nvPicPr>
        <p:blipFill>
          <a:blip r:embed="rId3"/>
          <a:stretch>
            <a:fillRect/>
          </a:stretch>
        </p:blipFill>
        <p:spPr>
          <a:xfrm>
            <a:off x="1296328" y="1860212"/>
            <a:ext cx="10623764" cy="3292935"/>
          </a:xfrm>
          <a:prstGeom prst="rect">
            <a:avLst/>
          </a:prstGeom>
        </p:spPr>
      </p:pic>
      <p:pic>
        <p:nvPicPr>
          <p:cNvPr id="9" name="Imagem 8">
            <a:extLst>
              <a:ext uri="{FF2B5EF4-FFF2-40B4-BE49-F238E27FC236}">
                <a16:creationId xmlns:a16="http://schemas.microsoft.com/office/drawing/2014/main" id="{6E9B61A9-9A2A-4203-9410-78909C316F49}"/>
              </a:ext>
            </a:extLst>
          </p:cNvPr>
          <p:cNvPicPr>
            <a:picLocks noChangeAspect="1"/>
          </p:cNvPicPr>
          <p:nvPr/>
        </p:nvPicPr>
        <p:blipFill>
          <a:blip r:embed="rId4"/>
          <a:stretch>
            <a:fillRect/>
          </a:stretch>
        </p:blipFill>
        <p:spPr>
          <a:xfrm>
            <a:off x="1296326" y="6223620"/>
            <a:ext cx="10623764" cy="3345474"/>
          </a:xfrm>
          <a:prstGeom prst="rect">
            <a:avLst/>
          </a:prstGeom>
        </p:spPr>
      </p:pic>
      <p:sp>
        <p:nvSpPr>
          <p:cNvPr id="11" name="Título 1">
            <a:extLst>
              <a:ext uri="{FF2B5EF4-FFF2-40B4-BE49-F238E27FC236}">
                <a16:creationId xmlns:a16="http://schemas.microsoft.com/office/drawing/2014/main" id="{A46F7EA1-52D3-40B3-923F-78F2F7257405}"/>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249604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92B7A92-FDD3-4C46-9937-8D5D7C453604}"/>
              </a:ext>
            </a:extLst>
          </p:cNvPr>
          <p:cNvPicPr>
            <a:picLocks noChangeAspect="1"/>
          </p:cNvPicPr>
          <p:nvPr/>
        </p:nvPicPr>
        <p:blipFill rotWithShape="1">
          <a:blip r:embed="rId3"/>
          <a:srcRect t="5195"/>
          <a:stretch/>
        </p:blipFill>
        <p:spPr>
          <a:xfrm>
            <a:off x="-16370" y="2427650"/>
            <a:ext cx="13716000" cy="7884875"/>
          </a:xfrm>
          <a:prstGeom prst="rect">
            <a:avLst/>
          </a:prstGeom>
        </p:spPr>
      </p:pic>
      <p:sp>
        <p:nvSpPr>
          <p:cNvPr id="4" name="Rectangle 4"/>
          <p:cNvSpPr>
            <a:spLocks noChangeArrowheads="1"/>
          </p:cNvSpPr>
          <p:nvPr/>
        </p:nvSpPr>
        <p:spPr bwMode="auto">
          <a:xfrm>
            <a:off x="16369" y="1115910"/>
            <a:ext cx="12962311" cy="1338828"/>
          </a:xfrm>
          <a:prstGeom prst="rect">
            <a:avLst/>
          </a:prstGeom>
          <a:noFill/>
          <a:ln w="9525">
            <a:noFill/>
            <a:miter lim="800000"/>
            <a:headEnd/>
            <a:tailEnd/>
          </a:ln>
        </p:spPr>
        <p:txBody>
          <a:bodyPr wrap="square">
            <a:spAutoFit/>
          </a:bodyPr>
          <a:lstStyle/>
          <a:p>
            <a:pPr algn="just" eaLnBrk="0" hangingPunct="0">
              <a:lnSpc>
                <a:spcPct val="90000"/>
              </a:lnSpc>
              <a:spcBef>
                <a:spcPct val="20000"/>
              </a:spcBef>
              <a:buClr>
                <a:schemeClr val="accent2"/>
              </a:buClr>
            </a:pPr>
            <a:r>
              <a:rPr lang="pt-BR" sz="3000" b="1" dirty="0">
                <a:solidFill>
                  <a:srgbClr val="000066"/>
                </a:solidFill>
                <a:latin typeface="+mn-lt"/>
              </a:rPr>
              <a:t>Linha de base do cronograma: </a:t>
            </a:r>
            <a:r>
              <a:rPr lang="pt-BR" sz="3000" dirty="0">
                <a:solidFill>
                  <a:srgbClr val="000066"/>
                </a:solidFill>
                <a:latin typeface="+mn-lt"/>
              </a:rPr>
              <a:t>é a versão aprovada do cronograma, sendo a referência de datas de início e término para o acompanhamento das atividades e dos marcos do projeto.</a:t>
            </a:r>
          </a:p>
        </p:txBody>
      </p:sp>
      <p:pic>
        <p:nvPicPr>
          <p:cNvPr id="10" name="Imagem 9">
            <a:extLst>
              <a:ext uri="{FF2B5EF4-FFF2-40B4-BE49-F238E27FC236}">
                <a16:creationId xmlns:a16="http://schemas.microsoft.com/office/drawing/2014/main" id="{5206A8FC-2121-431C-8B07-09FB55D4A60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76935"/>
          <a:stretch/>
        </p:blipFill>
        <p:spPr>
          <a:xfrm>
            <a:off x="5777881" y="9680005"/>
            <a:ext cx="5173937" cy="605765"/>
          </a:xfrm>
          <a:prstGeom prst="rect">
            <a:avLst/>
          </a:prstGeom>
        </p:spPr>
      </p:pic>
      <p:sp>
        <p:nvSpPr>
          <p:cNvPr id="8" name="Título 1">
            <a:extLst>
              <a:ext uri="{FF2B5EF4-FFF2-40B4-BE49-F238E27FC236}">
                <a16:creationId xmlns:a16="http://schemas.microsoft.com/office/drawing/2014/main" id="{9760290D-BEF1-4BAF-93FE-2F11B87F6458}"/>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541676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323274" y="1579104"/>
            <a:ext cx="13069452" cy="1363080"/>
          </a:xfrm>
        </p:spPr>
        <p:txBody>
          <a:bodyPr anchor="ctr">
            <a:noAutofit/>
          </a:bodyPr>
          <a:lstStyle/>
          <a:p>
            <a:pPr marL="0" indent="0">
              <a:lnSpc>
                <a:spcPct val="120000"/>
              </a:lnSpc>
              <a:spcBef>
                <a:spcPts val="450"/>
              </a:spcBef>
              <a:spcAft>
                <a:spcPts val="450"/>
              </a:spcAft>
              <a:buNone/>
            </a:pPr>
            <a:r>
              <a:rPr lang="pt-BR" sz="3600" dirty="0">
                <a:solidFill>
                  <a:schemeClr val="tx1"/>
                </a:solidFill>
                <a:latin typeface="+mn-lt"/>
                <a:cs typeface="Arial" panose="020B0604020202020204" pitchFamily="34" charset="0"/>
              </a:rPr>
              <a:t>“É o processo de monitorar o status do projeto para atualizar o cronograma do projeto e gerenciar mudanças na linha de base do mesmo” (PMBOK ®, </a:t>
            </a:r>
            <a:r>
              <a:rPr lang="pt-BR" sz="3600" i="1" dirty="0">
                <a:solidFill>
                  <a:schemeClr val="tx1"/>
                </a:solidFill>
                <a:latin typeface="+mn-lt"/>
                <a:cs typeface="Arial" panose="020B0604020202020204" pitchFamily="34" charset="0"/>
              </a:rPr>
              <a:t>6th </a:t>
            </a:r>
            <a:r>
              <a:rPr lang="pt-BR" sz="3600" i="1" dirty="0" err="1">
                <a:solidFill>
                  <a:schemeClr val="tx1"/>
                </a:solidFill>
                <a:latin typeface="+mn-lt"/>
                <a:cs typeface="Arial" panose="020B0604020202020204" pitchFamily="34" charset="0"/>
              </a:rPr>
              <a:t>edition</a:t>
            </a:r>
            <a:r>
              <a:rPr lang="pt-BR" sz="3600" dirty="0">
                <a:solidFill>
                  <a:schemeClr val="tx1"/>
                </a:solidFill>
                <a:latin typeface="+mn-lt"/>
                <a:cs typeface="Arial" panose="020B0604020202020204" pitchFamily="34" charset="0"/>
              </a:rPr>
              <a:t>)</a:t>
            </a:r>
          </a:p>
        </p:txBody>
      </p:sp>
      <p:sp>
        <p:nvSpPr>
          <p:cNvPr id="11" name="Retângulo 10"/>
          <p:cNvSpPr/>
          <p:nvPr/>
        </p:nvSpPr>
        <p:spPr>
          <a:xfrm>
            <a:off x="269268" y="3861498"/>
            <a:ext cx="13554744" cy="4670394"/>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noAutofit/>
          </a:bodyPr>
          <a:lstStyle/>
          <a:p>
            <a:pPr>
              <a:lnSpc>
                <a:spcPct val="120000"/>
              </a:lnSpc>
              <a:spcBef>
                <a:spcPts val="450"/>
              </a:spcBef>
              <a:spcAft>
                <a:spcPts val="450"/>
              </a:spcAft>
            </a:pPr>
            <a:r>
              <a:rPr lang="pt-BR" sz="3150" b="1" dirty="0">
                <a:solidFill>
                  <a:srgbClr val="000066"/>
                </a:solidFill>
                <a:cs typeface="Arial" panose="020B0604020202020204" pitchFamily="34" charset="0"/>
              </a:rPr>
              <a:t>Observações:</a:t>
            </a:r>
          </a:p>
          <a:p>
            <a:pPr>
              <a:lnSpc>
                <a:spcPct val="120000"/>
              </a:lnSpc>
              <a:spcBef>
                <a:spcPts val="450"/>
              </a:spcBef>
              <a:spcAft>
                <a:spcPts val="450"/>
              </a:spcAft>
              <a:buFont typeface="Calibri" pitchFamily="34" charset="0"/>
              <a:buChar char="–"/>
            </a:pPr>
            <a:r>
              <a:rPr lang="pt-BR" sz="3150" b="1" dirty="0">
                <a:solidFill>
                  <a:srgbClr val="000066"/>
                </a:solidFill>
                <a:cs typeface="Arial" panose="020B0604020202020204" pitchFamily="34" charset="0"/>
              </a:rPr>
              <a:t> Realizado com auxílio de Softwares;</a:t>
            </a:r>
          </a:p>
          <a:p>
            <a:pPr>
              <a:buFont typeface="Calibri" pitchFamily="34" charset="0"/>
              <a:buChar char="–"/>
            </a:pPr>
            <a:r>
              <a:rPr lang="pt-BR" sz="3150" b="1" dirty="0">
                <a:solidFill>
                  <a:srgbClr val="000066"/>
                </a:solidFill>
                <a:cs typeface="Arial" panose="020B0604020202020204" pitchFamily="34" charset="0"/>
              </a:rPr>
              <a:t> Mesmas técnicas usadas para o desenvolvimento do cronograma;</a:t>
            </a:r>
          </a:p>
          <a:p>
            <a:pPr>
              <a:buFont typeface="Calibri" pitchFamily="34" charset="0"/>
              <a:buChar char="–"/>
            </a:pPr>
            <a:r>
              <a:rPr lang="pt-BR" sz="3150" b="1" dirty="0">
                <a:solidFill>
                  <a:srgbClr val="000066"/>
                </a:solidFill>
                <a:cs typeface="Arial" panose="020B0604020202020204" pitchFamily="34" charset="0"/>
              </a:rPr>
              <a:t> Considera como um novo cenário o projeto alterado pela atualização;</a:t>
            </a:r>
          </a:p>
          <a:p>
            <a:pPr>
              <a:buFont typeface="Calibri" pitchFamily="34" charset="0"/>
              <a:buChar char="–"/>
            </a:pPr>
            <a:r>
              <a:rPr lang="pt-BR" sz="3150" b="1" dirty="0">
                <a:solidFill>
                  <a:srgbClr val="000066"/>
                </a:solidFill>
                <a:cs typeface="Arial" panose="020B0604020202020204" pitchFamily="34" charset="0"/>
              </a:rPr>
              <a:t> Usa replanejamento visando readequar o projeto à linha de base (quando possível).</a:t>
            </a:r>
          </a:p>
        </p:txBody>
      </p:sp>
      <p:sp>
        <p:nvSpPr>
          <p:cNvPr id="8" name="Título 1">
            <a:extLst>
              <a:ext uri="{FF2B5EF4-FFF2-40B4-BE49-F238E27FC236}">
                <a16:creationId xmlns:a16="http://schemas.microsoft.com/office/drawing/2014/main" id="{BA3641AD-73BC-40F1-8D28-3CEC2BB15355}"/>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graphicFrame>
        <p:nvGraphicFramePr>
          <p:cNvPr id="10" name="Diagrama 9">
            <a:extLst>
              <a:ext uri="{FF2B5EF4-FFF2-40B4-BE49-F238E27FC236}">
                <a16:creationId xmlns:a16="http://schemas.microsoft.com/office/drawing/2014/main" id="{9959DFF0-88B6-498E-AEB1-85B73401F163}"/>
              </a:ext>
            </a:extLst>
          </p:cNvPr>
          <p:cNvGraphicFramePr/>
          <p:nvPr>
            <p:extLst>
              <p:ext uri="{D42A27DB-BD31-4B8C-83A1-F6EECF244321}">
                <p14:modId xmlns:p14="http://schemas.microsoft.com/office/powerpoint/2010/main" val="3055209528"/>
              </p:ext>
            </p:extLst>
          </p:nvPr>
        </p:nvGraphicFramePr>
        <p:xfrm>
          <a:off x="-2863080" y="8491872"/>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033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0">
            <a:extLst>
              <a:ext uri="{FF2B5EF4-FFF2-40B4-BE49-F238E27FC236}">
                <a16:creationId xmlns:a16="http://schemas.microsoft.com/office/drawing/2014/main" id="{B415B558-1AC7-496D-B96C-34DB904629D4}"/>
              </a:ext>
            </a:extLst>
          </p:cNvPr>
          <p:cNvGrpSpPr>
            <a:grpSpLocks/>
          </p:cNvGrpSpPr>
          <p:nvPr/>
        </p:nvGrpSpPr>
        <p:grpSpPr bwMode="auto">
          <a:xfrm>
            <a:off x="187136" y="1183178"/>
            <a:ext cx="8637929" cy="2462750"/>
            <a:chOff x="762000" y="1371599"/>
            <a:chExt cx="5758619" cy="1641833"/>
          </a:xfrm>
        </p:grpSpPr>
        <p:grpSp>
          <p:nvGrpSpPr>
            <p:cNvPr id="6" name="Group 23">
              <a:extLst>
                <a:ext uri="{FF2B5EF4-FFF2-40B4-BE49-F238E27FC236}">
                  <a16:creationId xmlns:a16="http://schemas.microsoft.com/office/drawing/2014/main" id="{1C7B36B9-ABCA-4CE1-93CB-97502F6102F0}"/>
                </a:ext>
              </a:extLst>
            </p:cNvPr>
            <p:cNvGrpSpPr>
              <a:grpSpLocks/>
            </p:cNvGrpSpPr>
            <p:nvPr/>
          </p:nvGrpSpPr>
          <p:grpSpPr bwMode="auto">
            <a:xfrm>
              <a:off x="762000" y="1371599"/>
              <a:ext cx="4114800" cy="473076"/>
              <a:chOff x="762000" y="1371599"/>
              <a:chExt cx="4114800" cy="473303"/>
            </a:xfrm>
          </p:grpSpPr>
          <p:grpSp>
            <p:nvGrpSpPr>
              <p:cNvPr id="8" name="Group 20">
                <a:extLst>
                  <a:ext uri="{FF2B5EF4-FFF2-40B4-BE49-F238E27FC236}">
                    <a16:creationId xmlns:a16="http://schemas.microsoft.com/office/drawing/2014/main" id="{B247CE93-82F8-4D9A-8273-3F0A9A88F3E5}"/>
                  </a:ext>
                </a:extLst>
              </p:cNvPr>
              <p:cNvGrpSpPr>
                <a:grpSpLocks/>
              </p:cNvGrpSpPr>
              <p:nvPr/>
            </p:nvGrpSpPr>
            <p:grpSpPr bwMode="auto">
              <a:xfrm>
                <a:off x="762000" y="1371599"/>
                <a:ext cx="4114800" cy="473303"/>
                <a:chOff x="762000" y="1371599"/>
                <a:chExt cx="4114800" cy="473303"/>
              </a:xfrm>
            </p:grpSpPr>
            <p:sp>
              <p:nvSpPr>
                <p:cNvPr id="10" name="Freeform 7">
                  <a:extLst>
                    <a:ext uri="{FF2B5EF4-FFF2-40B4-BE49-F238E27FC236}">
                      <a16:creationId xmlns:a16="http://schemas.microsoft.com/office/drawing/2014/main" id="{85A5249B-38B7-4DEE-A2F0-49B539AFFB08}"/>
                    </a:ext>
                  </a:extLst>
                </p:cNvPr>
                <p:cNvSpPr>
                  <a:spLocks/>
                </p:cNvSpPr>
                <p:nvPr/>
              </p:nvSpPr>
              <p:spPr bwMode="auto">
                <a:xfrm flipV="1">
                  <a:off x="762000" y="1371599"/>
                  <a:ext cx="2752690" cy="457200"/>
                </a:xfrm>
                <a:custGeom>
                  <a:avLst/>
                  <a:gdLst/>
                  <a:ahLst/>
                  <a:cxnLst>
                    <a:cxn ang="0">
                      <a:pos x="1515" y="0"/>
                    </a:cxn>
                    <a:cxn ang="0">
                      <a:pos x="0" y="0"/>
                    </a:cxn>
                    <a:cxn ang="0">
                      <a:pos x="0" y="197"/>
                    </a:cxn>
                    <a:cxn ang="0">
                      <a:pos x="1328" y="197"/>
                    </a:cxn>
                    <a:cxn ang="0">
                      <a:pos x="1515" y="0"/>
                    </a:cxn>
                  </a:cxnLst>
                  <a:rect l="0" t="0" r="r" b="b"/>
                  <a:pathLst>
                    <a:path w="1515" h="197">
                      <a:moveTo>
                        <a:pt x="1515" y="0"/>
                      </a:moveTo>
                      <a:cubicBezTo>
                        <a:pt x="0" y="0"/>
                        <a:pt x="0" y="0"/>
                        <a:pt x="0" y="0"/>
                      </a:cubicBezTo>
                      <a:cubicBezTo>
                        <a:pt x="0" y="197"/>
                        <a:pt x="0" y="197"/>
                        <a:pt x="0" y="197"/>
                      </a:cubicBezTo>
                      <a:cubicBezTo>
                        <a:pt x="1328" y="197"/>
                        <a:pt x="1328" y="197"/>
                        <a:pt x="1328" y="197"/>
                      </a:cubicBezTo>
                      <a:cubicBezTo>
                        <a:pt x="1428" y="142"/>
                        <a:pt x="1495" y="74"/>
                        <a:pt x="1515" y="0"/>
                      </a:cubicBezTo>
                      <a:close/>
                    </a:path>
                  </a:pathLst>
                </a:custGeom>
                <a:solidFill>
                  <a:srgbClr val="4F81BD">
                    <a:lumMod val="75000"/>
                  </a:srgbClr>
                </a:solidFill>
                <a:ln w="9"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428625" indent="-428625" defTabSz="1371600" fontAlgn="auto">
                    <a:spcBef>
                      <a:spcPts val="0"/>
                    </a:spcBef>
                    <a:spcAft>
                      <a:spcPts val="0"/>
                    </a:spcAft>
                    <a:buFont typeface="Wingdings" panose="05000000000000000000" pitchFamily="2" charset="2"/>
                    <a:buChar char="ü"/>
                    <a:defRPr/>
                  </a:pPr>
                  <a:endParaRPr lang="en-US" sz="2700" kern="0" dirty="0">
                    <a:solidFill>
                      <a:prstClr val="black"/>
                    </a:solidFill>
                    <a:latin typeface="+mn-lt"/>
                  </a:endParaRPr>
                </a:p>
              </p:txBody>
            </p:sp>
            <p:cxnSp>
              <p:nvCxnSpPr>
                <p:cNvPr id="11" name="Straight Connector 8">
                  <a:extLst>
                    <a:ext uri="{FF2B5EF4-FFF2-40B4-BE49-F238E27FC236}">
                      <a16:creationId xmlns:a16="http://schemas.microsoft.com/office/drawing/2014/main" id="{709D50EF-F4E5-4D38-B6FE-89911B99195F}"/>
                    </a:ext>
                  </a:extLst>
                </p:cNvPr>
                <p:cNvCxnSpPr/>
                <p:nvPr/>
              </p:nvCxnSpPr>
              <p:spPr>
                <a:xfrm>
                  <a:off x="762000" y="1843314"/>
                  <a:ext cx="4114800" cy="1588"/>
                </a:xfrm>
                <a:prstGeom prst="line">
                  <a:avLst/>
                </a:prstGeom>
                <a:noFill/>
                <a:ln w="9525" cap="flat" cmpd="sng" algn="ctr">
                  <a:solidFill>
                    <a:srgbClr val="9BBB59">
                      <a:lumMod val="50000"/>
                    </a:srgbClr>
                  </a:solidFill>
                  <a:prstDash val="solid"/>
                </a:ln>
                <a:effectLst/>
              </p:spPr>
            </p:cxnSp>
          </p:grpSp>
          <p:sp>
            <p:nvSpPr>
              <p:cNvPr id="9" name="TextBox 9">
                <a:extLst>
                  <a:ext uri="{FF2B5EF4-FFF2-40B4-BE49-F238E27FC236}">
                    <a16:creationId xmlns:a16="http://schemas.microsoft.com/office/drawing/2014/main" id="{A3245E2A-D566-4246-B6B2-EAB4D586B94E}"/>
                  </a:ext>
                </a:extLst>
              </p:cNvPr>
              <p:cNvSpPr txBox="1">
                <a:spLocks noChangeArrowheads="1"/>
              </p:cNvSpPr>
              <p:nvPr/>
            </p:nvSpPr>
            <p:spPr bwMode="auto">
              <a:xfrm>
                <a:off x="770984" y="1380259"/>
                <a:ext cx="966291" cy="338716"/>
              </a:xfrm>
              <a:prstGeom prst="rect">
                <a:avLst/>
              </a:prstGeom>
              <a:noFill/>
              <a:ln w="9525">
                <a:noFill/>
                <a:miter lim="800000"/>
                <a:headEnd/>
                <a:tailEnd/>
              </a:ln>
            </p:spPr>
            <p:txBody>
              <a:bodyPr wrap="none">
                <a:spAutoFit/>
              </a:bodyPr>
              <a:lstStyle/>
              <a:p>
                <a:pPr defTabSz="1371600" fontAlgn="auto">
                  <a:spcBef>
                    <a:spcPts val="0"/>
                  </a:spcBef>
                  <a:spcAft>
                    <a:spcPts val="0"/>
                  </a:spcAft>
                  <a:defRPr/>
                </a:pPr>
                <a:r>
                  <a:rPr lang="en-US" sz="2700" b="1" kern="0" dirty="0">
                    <a:solidFill>
                      <a:prstClr val="white"/>
                    </a:solidFill>
                    <a:latin typeface="+mn-lt"/>
                  </a:rPr>
                  <a:t>Entradas</a:t>
                </a:r>
              </a:p>
            </p:txBody>
          </p:sp>
        </p:grpSp>
        <p:sp>
          <p:nvSpPr>
            <p:cNvPr id="7" name="TextBox 11">
              <a:extLst>
                <a:ext uri="{FF2B5EF4-FFF2-40B4-BE49-F238E27FC236}">
                  <a16:creationId xmlns:a16="http://schemas.microsoft.com/office/drawing/2014/main" id="{76E15C66-718E-44B4-AD14-E65D3C2A9B1D}"/>
                </a:ext>
              </a:extLst>
            </p:cNvPr>
            <p:cNvSpPr txBox="1">
              <a:spLocks noChangeArrowheads="1"/>
            </p:cNvSpPr>
            <p:nvPr/>
          </p:nvSpPr>
          <p:spPr bwMode="auto">
            <a:xfrm>
              <a:off x="770984" y="1843881"/>
              <a:ext cx="5749635" cy="1169551"/>
            </a:xfrm>
            <a:prstGeom prst="rect">
              <a:avLst/>
            </a:prstGeom>
            <a:noFill/>
            <a:ln w="9525">
              <a:noFill/>
              <a:miter lim="800000"/>
              <a:headEnd/>
              <a:tailEnd/>
            </a:ln>
          </p:spPr>
          <p:txBody>
            <a:bodyPr wrap="square">
              <a:spAutoFit/>
            </a:bodyPr>
            <a:lstStyle/>
            <a:p>
              <a:pPr marL="428625" indent="-428625" defTabSz="1371600" fontAlgn="auto">
                <a:spcBef>
                  <a:spcPts val="0"/>
                </a:spcBef>
                <a:spcAft>
                  <a:spcPts val="0"/>
                </a:spcAft>
                <a:buFont typeface="Wingdings" panose="05000000000000000000" pitchFamily="2" charset="2"/>
                <a:buChar char="ü"/>
                <a:defRPr/>
              </a:pPr>
              <a:r>
                <a:rPr lang="en-US" sz="2700" kern="0" dirty="0">
                  <a:solidFill>
                    <a:prstClr val="black"/>
                  </a:solidFill>
                  <a:latin typeface="+mn-lt"/>
                </a:rPr>
                <a:t>Plano de </a:t>
              </a:r>
              <a:r>
                <a:rPr lang="en-US" sz="2700" kern="0" dirty="0" err="1">
                  <a:solidFill>
                    <a:prstClr val="black"/>
                  </a:solidFill>
                  <a:latin typeface="+mn-lt"/>
                </a:rPr>
                <a:t>gerenciamento</a:t>
              </a: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Documentos</a:t>
              </a: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a:solidFill>
                    <a:prstClr val="black"/>
                  </a:solidFill>
                  <a:latin typeface="+mn-lt"/>
                </a:rPr>
                <a:t>Dados de </a:t>
              </a:r>
              <a:r>
                <a:rPr lang="en-US" sz="2700" kern="0" dirty="0" err="1">
                  <a:solidFill>
                    <a:prstClr val="black"/>
                  </a:solidFill>
                  <a:latin typeface="+mn-lt"/>
                </a:rPr>
                <a:t>desempenho</a:t>
              </a:r>
              <a:r>
                <a:rPr lang="en-US" sz="2700" kern="0" dirty="0">
                  <a:solidFill>
                    <a:prstClr val="black"/>
                  </a:solidFill>
                  <a:latin typeface="+mn-lt"/>
                </a:rPr>
                <a:t> do </a:t>
              </a:r>
              <a:r>
                <a:rPr lang="en-US" sz="2700" kern="0" dirty="0" err="1">
                  <a:solidFill>
                    <a:prstClr val="black"/>
                  </a:solidFill>
                  <a:latin typeface="+mn-lt"/>
                </a:rPr>
                <a:t>trabalho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Ativos</a:t>
              </a:r>
              <a:r>
                <a:rPr lang="en-US" sz="2700" kern="0" dirty="0">
                  <a:solidFill>
                    <a:prstClr val="black"/>
                  </a:solidFill>
                  <a:latin typeface="+mn-lt"/>
                </a:rPr>
                <a:t> de </a:t>
              </a:r>
              <a:r>
                <a:rPr lang="en-US" sz="2700" kern="0" dirty="0" err="1">
                  <a:solidFill>
                    <a:prstClr val="black"/>
                  </a:solidFill>
                  <a:latin typeface="+mn-lt"/>
                </a:rPr>
                <a:t>processos</a:t>
              </a:r>
              <a:r>
                <a:rPr lang="en-US" sz="2700" kern="0" dirty="0">
                  <a:solidFill>
                    <a:prstClr val="black"/>
                  </a:solidFill>
                  <a:latin typeface="+mn-lt"/>
                </a:rPr>
                <a:t> </a:t>
              </a:r>
              <a:r>
                <a:rPr lang="en-US" sz="2700" kern="0" dirty="0" err="1">
                  <a:solidFill>
                    <a:prstClr val="black"/>
                  </a:solidFill>
                  <a:latin typeface="+mn-lt"/>
                </a:rPr>
                <a:t>organizacionais</a:t>
              </a:r>
              <a:r>
                <a:rPr lang="en-US" sz="2700" kern="0" dirty="0">
                  <a:solidFill>
                    <a:prstClr val="black"/>
                  </a:solidFill>
                  <a:latin typeface="+mn-lt"/>
                </a:rPr>
                <a:t>.</a:t>
              </a:r>
            </a:p>
          </p:txBody>
        </p:sp>
      </p:grpSp>
      <p:grpSp>
        <p:nvGrpSpPr>
          <p:cNvPr id="12" name="Group 21">
            <a:extLst>
              <a:ext uri="{FF2B5EF4-FFF2-40B4-BE49-F238E27FC236}">
                <a16:creationId xmlns:a16="http://schemas.microsoft.com/office/drawing/2014/main" id="{5D8795D0-04D7-4F0C-8FF5-C0BD9565364A}"/>
              </a:ext>
            </a:extLst>
          </p:cNvPr>
          <p:cNvGrpSpPr>
            <a:grpSpLocks/>
          </p:cNvGrpSpPr>
          <p:nvPr/>
        </p:nvGrpSpPr>
        <p:grpSpPr bwMode="auto">
          <a:xfrm>
            <a:off x="114298" y="3769723"/>
            <a:ext cx="8907410" cy="3241833"/>
            <a:chOff x="757180" y="2895599"/>
            <a:chExt cx="5938273" cy="2161222"/>
          </a:xfrm>
        </p:grpSpPr>
        <p:grpSp>
          <p:nvGrpSpPr>
            <p:cNvPr id="13" name="Group 24">
              <a:extLst>
                <a:ext uri="{FF2B5EF4-FFF2-40B4-BE49-F238E27FC236}">
                  <a16:creationId xmlns:a16="http://schemas.microsoft.com/office/drawing/2014/main" id="{FC205E8C-541C-4B7B-BB24-BA1F693B60D5}"/>
                </a:ext>
              </a:extLst>
            </p:cNvPr>
            <p:cNvGrpSpPr>
              <a:grpSpLocks/>
            </p:cNvGrpSpPr>
            <p:nvPr/>
          </p:nvGrpSpPr>
          <p:grpSpPr bwMode="auto">
            <a:xfrm>
              <a:off x="757180" y="2895599"/>
              <a:ext cx="4119620" cy="473076"/>
              <a:chOff x="757180" y="2895599"/>
              <a:chExt cx="4119620" cy="473303"/>
            </a:xfrm>
          </p:grpSpPr>
          <p:sp>
            <p:nvSpPr>
              <p:cNvPr id="15" name="Freeform 7">
                <a:extLst>
                  <a:ext uri="{FF2B5EF4-FFF2-40B4-BE49-F238E27FC236}">
                    <a16:creationId xmlns:a16="http://schemas.microsoft.com/office/drawing/2014/main" id="{91282153-D9BC-4DB0-B65D-E10AB2047DC0}"/>
                  </a:ext>
                </a:extLst>
              </p:cNvPr>
              <p:cNvSpPr>
                <a:spLocks/>
              </p:cNvSpPr>
              <p:nvPr/>
            </p:nvSpPr>
            <p:spPr bwMode="auto">
              <a:xfrm flipV="1">
                <a:off x="762000" y="2895599"/>
                <a:ext cx="2851184" cy="457200"/>
              </a:xfrm>
              <a:custGeom>
                <a:avLst/>
                <a:gdLst/>
                <a:ahLst/>
                <a:cxnLst>
                  <a:cxn ang="0">
                    <a:pos x="1515" y="0"/>
                  </a:cxn>
                  <a:cxn ang="0">
                    <a:pos x="0" y="0"/>
                  </a:cxn>
                  <a:cxn ang="0">
                    <a:pos x="0" y="197"/>
                  </a:cxn>
                  <a:cxn ang="0">
                    <a:pos x="1328" y="197"/>
                  </a:cxn>
                  <a:cxn ang="0">
                    <a:pos x="1515" y="0"/>
                  </a:cxn>
                </a:cxnLst>
                <a:rect l="0" t="0" r="r" b="b"/>
                <a:pathLst>
                  <a:path w="1515" h="197">
                    <a:moveTo>
                      <a:pt x="1515" y="0"/>
                    </a:moveTo>
                    <a:cubicBezTo>
                      <a:pt x="0" y="0"/>
                      <a:pt x="0" y="0"/>
                      <a:pt x="0" y="0"/>
                    </a:cubicBezTo>
                    <a:cubicBezTo>
                      <a:pt x="0" y="197"/>
                      <a:pt x="0" y="197"/>
                      <a:pt x="0" y="197"/>
                    </a:cubicBezTo>
                    <a:cubicBezTo>
                      <a:pt x="1328" y="197"/>
                      <a:pt x="1328" y="197"/>
                      <a:pt x="1328" y="197"/>
                    </a:cubicBezTo>
                    <a:cubicBezTo>
                      <a:pt x="1428" y="142"/>
                      <a:pt x="1495" y="74"/>
                      <a:pt x="1515" y="0"/>
                    </a:cubicBezTo>
                    <a:close/>
                  </a:path>
                </a:pathLst>
              </a:custGeom>
              <a:solidFill>
                <a:srgbClr val="4F81BD">
                  <a:lumMod val="75000"/>
                </a:srgbClr>
              </a:solidFill>
              <a:ln w="9"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defTabSz="1371600" fontAlgn="auto">
                  <a:spcBef>
                    <a:spcPts val="0"/>
                  </a:spcBef>
                  <a:spcAft>
                    <a:spcPts val="0"/>
                  </a:spcAft>
                  <a:defRPr/>
                </a:pPr>
                <a:endParaRPr lang="en-US" sz="2700" kern="0" dirty="0">
                  <a:solidFill>
                    <a:prstClr val="black"/>
                  </a:solidFill>
                </a:endParaRPr>
              </a:p>
            </p:txBody>
          </p:sp>
          <p:cxnSp>
            <p:nvCxnSpPr>
              <p:cNvPr id="16" name="Straight Connector 13">
                <a:extLst>
                  <a:ext uri="{FF2B5EF4-FFF2-40B4-BE49-F238E27FC236}">
                    <a16:creationId xmlns:a16="http://schemas.microsoft.com/office/drawing/2014/main" id="{720CCBCA-1EC6-4ECA-802E-39527E3F756E}"/>
                  </a:ext>
                </a:extLst>
              </p:cNvPr>
              <p:cNvCxnSpPr/>
              <p:nvPr/>
            </p:nvCxnSpPr>
            <p:spPr>
              <a:xfrm>
                <a:off x="762000" y="3367314"/>
                <a:ext cx="4114800" cy="1588"/>
              </a:xfrm>
              <a:prstGeom prst="line">
                <a:avLst/>
              </a:prstGeom>
              <a:noFill/>
              <a:ln w="9525" cap="flat" cmpd="sng" algn="ctr">
                <a:solidFill>
                  <a:srgbClr val="9BBB59">
                    <a:lumMod val="50000"/>
                  </a:srgbClr>
                </a:solidFill>
                <a:prstDash val="solid"/>
              </a:ln>
              <a:effectLst/>
            </p:spPr>
          </p:cxnSp>
          <p:sp>
            <p:nvSpPr>
              <p:cNvPr id="17" name="TextBox 14">
                <a:extLst>
                  <a:ext uri="{FF2B5EF4-FFF2-40B4-BE49-F238E27FC236}">
                    <a16:creationId xmlns:a16="http://schemas.microsoft.com/office/drawing/2014/main" id="{BAA0EE1C-1F4F-40AE-80C0-2D39A53AD0A2}"/>
                  </a:ext>
                </a:extLst>
              </p:cNvPr>
              <p:cNvSpPr txBox="1">
                <a:spLocks noChangeArrowheads="1"/>
              </p:cNvSpPr>
              <p:nvPr/>
            </p:nvSpPr>
            <p:spPr bwMode="auto">
              <a:xfrm>
                <a:off x="757180" y="2916573"/>
                <a:ext cx="3048000" cy="338716"/>
              </a:xfrm>
              <a:prstGeom prst="rect">
                <a:avLst/>
              </a:prstGeom>
              <a:noFill/>
              <a:ln w="9525">
                <a:noFill/>
                <a:miter lim="800000"/>
                <a:headEnd/>
                <a:tailEnd/>
              </a:ln>
            </p:spPr>
            <p:txBody>
              <a:bodyPr wrap="square">
                <a:spAutoFit/>
              </a:bodyPr>
              <a:lstStyle/>
              <a:p>
                <a:pPr defTabSz="1371600" fontAlgn="auto">
                  <a:spcBef>
                    <a:spcPts val="0"/>
                  </a:spcBef>
                  <a:spcAft>
                    <a:spcPts val="0"/>
                  </a:spcAft>
                  <a:defRPr/>
                </a:pPr>
                <a:r>
                  <a:rPr lang="en-US" sz="2700" b="1" kern="0" dirty="0">
                    <a:solidFill>
                      <a:prstClr val="white"/>
                    </a:solidFill>
                  </a:rPr>
                  <a:t>Ferramentas e </a:t>
                </a:r>
                <a:r>
                  <a:rPr lang="en-US" sz="2700" b="1" kern="0" dirty="0" err="1">
                    <a:solidFill>
                      <a:prstClr val="white"/>
                    </a:solidFill>
                  </a:rPr>
                  <a:t>Técnicas</a:t>
                </a:r>
                <a:endParaRPr lang="en-US" sz="2700" b="1" kern="0" dirty="0">
                  <a:solidFill>
                    <a:prstClr val="white"/>
                  </a:solidFill>
                </a:endParaRPr>
              </a:p>
            </p:txBody>
          </p:sp>
        </p:grpSp>
        <p:sp>
          <p:nvSpPr>
            <p:cNvPr id="14" name="TextBox 15">
              <a:extLst>
                <a:ext uri="{FF2B5EF4-FFF2-40B4-BE49-F238E27FC236}">
                  <a16:creationId xmlns:a16="http://schemas.microsoft.com/office/drawing/2014/main" id="{F00DB995-A7AD-4316-8A0C-704ECF3F3E88}"/>
                </a:ext>
              </a:extLst>
            </p:cNvPr>
            <p:cNvSpPr txBox="1">
              <a:spLocks noChangeArrowheads="1"/>
            </p:cNvSpPr>
            <p:nvPr/>
          </p:nvSpPr>
          <p:spPr bwMode="auto">
            <a:xfrm>
              <a:off x="787598" y="3333273"/>
              <a:ext cx="5907855" cy="1723548"/>
            </a:xfrm>
            <a:prstGeom prst="rect">
              <a:avLst/>
            </a:prstGeom>
            <a:noFill/>
            <a:ln w="9525">
              <a:noFill/>
              <a:miter lim="800000"/>
              <a:headEnd/>
              <a:tailEnd/>
            </a:ln>
          </p:spPr>
          <p:txBody>
            <a:bodyPr wrap="square">
              <a:spAutoFit/>
            </a:bodyPr>
            <a:lstStyle/>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Análise</a:t>
              </a:r>
              <a:r>
                <a:rPr lang="en-US" sz="2700" kern="0" dirty="0">
                  <a:solidFill>
                    <a:prstClr val="black"/>
                  </a:solidFill>
                </a:rPr>
                <a:t> de dados;</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Método</a:t>
              </a:r>
              <a:r>
                <a:rPr lang="en-US" sz="2700" kern="0" dirty="0">
                  <a:solidFill>
                    <a:prstClr val="black"/>
                  </a:solidFill>
                </a:rPr>
                <a:t> do </a:t>
              </a:r>
              <a:r>
                <a:rPr lang="en-US" sz="2700" kern="0" dirty="0" err="1">
                  <a:solidFill>
                    <a:prstClr val="black"/>
                  </a:solidFill>
                </a:rPr>
                <a:t>caminho</a:t>
              </a:r>
              <a:r>
                <a:rPr lang="en-US" sz="2700" kern="0" dirty="0">
                  <a:solidFill>
                    <a:prstClr val="black"/>
                  </a:solidFill>
                </a:rPr>
                <a:t> </a:t>
              </a:r>
              <a:r>
                <a:rPr lang="en-US" sz="2700" kern="0" dirty="0" err="1">
                  <a:solidFill>
                    <a:prstClr val="black"/>
                  </a:solidFill>
                </a:rPr>
                <a:t>crítico</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Sistemas</a:t>
              </a:r>
              <a:r>
                <a:rPr lang="en-US" sz="2700" kern="0" dirty="0">
                  <a:solidFill>
                    <a:prstClr val="black"/>
                  </a:solidFill>
                </a:rPr>
                <a:t> de </a:t>
              </a:r>
              <a:r>
                <a:rPr lang="en-US" sz="2700" kern="0" dirty="0" err="1">
                  <a:solidFill>
                    <a:prstClr val="black"/>
                  </a:solidFill>
                </a:rPr>
                <a:t>informações</a:t>
              </a:r>
              <a:r>
                <a:rPr lang="en-US" sz="2700" kern="0" dirty="0">
                  <a:solidFill>
                    <a:prstClr val="black"/>
                  </a:solidFill>
                </a:rPr>
                <a:t> de </a:t>
              </a:r>
              <a:r>
                <a:rPr lang="en-US" sz="2700" kern="0" dirty="0" err="1">
                  <a:solidFill>
                    <a:prstClr val="black"/>
                  </a:solidFill>
                </a:rPr>
                <a:t>gerenciam</a:t>
              </a:r>
              <a:r>
                <a:rPr lang="en-US" sz="2700" kern="0" dirty="0">
                  <a:solidFill>
                    <a:prstClr val="black"/>
                  </a:solidFill>
                </a:rPr>
                <a:t>. de </a:t>
              </a:r>
              <a:r>
                <a:rPr lang="en-US" sz="2700" kern="0" dirty="0" err="1">
                  <a:solidFill>
                    <a:prstClr val="black"/>
                  </a:solidFill>
                </a:rPr>
                <a:t>projetos</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Otimização</a:t>
              </a:r>
              <a:r>
                <a:rPr lang="en-US" sz="2700" kern="0" dirty="0">
                  <a:solidFill>
                    <a:prstClr val="black"/>
                  </a:solidFill>
                </a:rPr>
                <a:t> de </a:t>
              </a:r>
              <a:r>
                <a:rPr lang="en-US" sz="2700" kern="0" dirty="0" err="1">
                  <a:solidFill>
                    <a:prstClr val="black"/>
                  </a:solidFill>
                </a:rPr>
                <a:t>recursos</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Antecipações</a:t>
              </a:r>
              <a:r>
                <a:rPr lang="en-US" sz="2700" kern="0" dirty="0">
                  <a:solidFill>
                    <a:prstClr val="black"/>
                  </a:solidFill>
                </a:rPr>
                <a:t> e </a:t>
              </a:r>
              <a:r>
                <a:rPr lang="en-US" sz="2700" kern="0" dirty="0" err="1">
                  <a:solidFill>
                    <a:prstClr val="black"/>
                  </a:solidFill>
                </a:rPr>
                <a:t>esperas</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Compressão</a:t>
              </a:r>
              <a:r>
                <a:rPr lang="en-US" sz="2700" kern="0" dirty="0">
                  <a:solidFill>
                    <a:prstClr val="black"/>
                  </a:solidFill>
                </a:rPr>
                <a:t> do </a:t>
              </a:r>
              <a:r>
                <a:rPr lang="en-US" sz="2700" kern="0" dirty="0" err="1">
                  <a:solidFill>
                    <a:prstClr val="black"/>
                  </a:solidFill>
                </a:rPr>
                <a:t>cronograma</a:t>
              </a:r>
              <a:r>
                <a:rPr lang="en-US" sz="2700" kern="0" dirty="0">
                  <a:solidFill>
                    <a:prstClr val="black"/>
                  </a:solidFill>
                </a:rPr>
                <a:t>.</a:t>
              </a:r>
            </a:p>
          </p:txBody>
        </p:sp>
      </p:grpSp>
      <p:grpSp>
        <p:nvGrpSpPr>
          <p:cNvPr id="18" name="Group 22">
            <a:extLst>
              <a:ext uri="{FF2B5EF4-FFF2-40B4-BE49-F238E27FC236}">
                <a16:creationId xmlns:a16="http://schemas.microsoft.com/office/drawing/2014/main" id="{D5A0679D-DE8E-4F06-A728-B0AB9F585E98}"/>
              </a:ext>
            </a:extLst>
          </p:cNvPr>
          <p:cNvGrpSpPr>
            <a:grpSpLocks/>
          </p:cNvGrpSpPr>
          <p:nvPr/>
        </p:nvGrpSpPr>
        <p:grpSpPr bwMode="auto">
          <a:xfrm>
            <a:off x="129523" y="7067970"/>
            <a:ext cx="8694089" cy="2894975"/>
            <a:chOff x="761999" y="4419599"/>
            <a:chExt cx="5796059" cy="1929983"/>
          </a:xfrm>
        </p:grpSpPr>
        <p:grpSp>
          <p:nvGrpSpPr>
            <p:cNvPr id="19" name="Group 25">
              <a:extLst>
                <a:ext uri="{FF2B5EF4-FFF2-40B4-BE49-F238E27FC236}">
                  <a16:creationId xmlns:a16="http://schemas.microsoft.com/office/drawing/2014/main" id="{7ABF0058-1B63-4EA9-B2AC-C0CBBED06843}"/>
                </a:ext>
              </a:extLst>
            </p:cNvPr>
            <p:cNvGrpSpPr>
              <a:grpSpLocks/>
            </p:cNvGrpSpPr>
            <p:nvPr/>
          </p:nvGrpSpPr>
          <p:grpSpPr bwMode="auto">
            <a:xfrm>
              <a:off x="761999" y="4419599"/>
              <a:ext cx="4114801" cy="473076"/>
              <a:chOff x="761999" y="4419599"/>
              <a:chExt cx="4114801" cy="473303"/>
            </a:xfrm>
          </p:grpSpPr>
          <p:sp>
            <p:nvSpPr>
              <p:cNvPr id="21" name="Freeform 7">
                <a:extLst>
                  <a:ext uri="{FF2B5EF4-FFF2-40B4-BE49-F238E27FC236}">
                    <a16:creationId xmlns:a16="http://schemas.microsoft.com/office/drawing/2014/main" id="{83FD0317-A5B2-4686-A6F1-19543189CA09}"/>
                  </a:ext>
                </a:extLst>
              </p:cNvPr>
              <p:cNvSpPr>
                <a:spLocks/>
              </p:cNvSpPr>
              <p:nvPr/>
            </p:nvSpPr>
            <p:spPr bwMode="auto">
              <a:xfrm flipV="1">
                <a:off x="761999" y="4419599"/>
                <a:ext cx="2897609" cy="457200"/>
              </a:xfrm>
              <a:custGeom>
                <a:avLst/>
                <a:gdLst/>
                <a:ahLst/>
                <a:cxnLst>
                  <a:cxn ang="0">
                    <a:pos x="1515" y="0"/>
                  </a:cxn>
                  <a:cxn ang="0">
                    <a:pos x="0" y="0"/>
                  </a:cxn>
                  <a:cxn ang="0">
                    <a:pos x="0" y="197"/>
                  </a:cxn>
                  <a:cxn ang="0">
                    <a:pos x="1328" y="197"/>
                  </a:cxn>
                  <a:cxn ang="0">
                    <a:pos x="1515" y="0"/>
                  </a:cxn>
                </a:cxnLst>
                <a:rect l="0" t="0" r="r" b="b"/>
                <a:pathLst>
                  <a:path w="1515" h="197">
                    <a:moveTo>
                      <a:pt x="1515" y="0"/>
                    </a:moveTo>
                    <a:cubicBezTo>
                      <a:pt x="0" y="0"/>
                      <a:pt x="0" y="0"/>
                      <a:pt x="0" y="0"/>
                    </a:cubicBezTo>
                    <a:cubicBezTo>
                      <a:pt x="0" y="197"/>
                      <a:pt x="0" y="197"/>
                      <a:pt x="0" y="197"/>
                    </a:cubicBezTo>
                    <a:cubicBezTo>
                      <a:pt x="1328" y="197"/>
                      <a:pt x="1328" y="197"/>
                      <a:pt x="1328" y="197"/>
                    </a:cubicBezTo>
                    <a:cubicBezTo>
                      <a:pt x="1428" y="142"/>
                      <a:pt x="1495" y="74"/>
                      <a:pt x="1515" y="0"/>
                    </a:cubicBezTo>
                    <a:close/>
                  </a:path>
                </a:pathLst>
              </a:custGeom>
              <a:solidFill>
                <a:srgbClr val="4F81BD">
                  <a:lumMod val="75000"/>
                </a:srgbClr>
              </a:solidFill>
              <a:ln w="9"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defTabSz="1371600" fontAlgn="auto">
                  <a:spcBef>
                    <a:spcPts val="0"/>
                  </a:spcBef>
                  <a:spcAft>
                    <a:spcPts val="0"/>
                  </a:spcAft>
                  <a:defRPr/>
                </a:pPr>
                <a:endParaRPr lang="en-US" sz="2700" kern="0" dirty="0">
                  <a:solidFill>
                    <a:prstClr val="black"/>
                  </a:solidFill>
                </a:endParaRPr>
              </a:p>
            </p:txBody>
          </p:sp>
          <p:cxnSp>
            <p:nvCxnSpPr>
              <p:cNvPr id="22" name="Straight Connector 17">
                <a:extLst>
                  <a:ext uri="{FF2B5EF4-FFF2-40B4-BE49-F238E27FC236}">
                    <a16:creationId xmlns:a16="http://schemas.microsoft.com/office/drawing/2014/main" id="{E043DFAB-EF68-40A2-A68A-1C410620C90E}"/>
                  </a:ext>
                </a:extLst>
              </p:cNvPr>
              <p:cNvCxnSpPr/>
              <p:nvPr/>
            </p:nvCxnSpPr>
            <p:spPr>
              <a:xfrm>
                <a:off x="762000" y="4891314"/>
                <a:ext cx="4114800" cy="1588"/>
              </a:xfrm>
              <a:prstGeom prst="line">
                <a:avLst/>
              </a:prstGeom>
              <a:noFill/>
              <a:ln w="9525" cap="flat" cmpd="sng" algn="ctr">
                <a:solidFill>
                  <a:srgbClr val="9BBB59">
                    <a:lumMod val="50000"/>
                  </a:srgbClr>
                </a:solidFill>
                <a:prstDash val="solid"/>
              </a:ln>
              <a:effectLst/>
            </p:spPr>
          </p:cxnSp>
          <p:sp>
            <p:nvSpPr>
              <p:cNvPr id="23" name="TextBox 18">
                <a:extLst>
                  <a:ext uri="{FF2B5EF4-FFF2-40B4-BE49-F238E27FC236}">
                    <a16:creationId xmlns:a16="http://schemas.microsoft.com/office/drawing/2014/main" id="{A2735E2D-8A3A-4118-B5EC-CC53CEE01EC6}"/>
                  </a:ext>
                </a:extLst>
              </p:cNvPr>
              <p:cNvSpPr txBox="1">
                <a:spLocks noChangeArrowheads="1"/>
              </p:cNvSpPr>
              <p:nvPr/>
            </p:nvSpPr>
            <p:spPr bwMode="auto">
              <a:xfrm>
                <a:off x="794143" y="4453510"/>
                <a:ext cx="866904" cy="338716"/>
              </a:xfrm>
              <a:prstGeom prst="rect">
                <a:avLst/>
              </a:prstGeom>
              <a:noFill/>
              <a:ln w="9525">
                <a:noFill/>
                <a:miter lim="800000"/>
                <a:headEnd/>
                <a:tailEnd/>
              </a:ln>
            </p:spPr>
            <p:txBody>
              <a:bodyPr wrap="none">
                <a:spAutoFit/>
              </a:bodyPr>
              <a:lstStyle/>
              <a:p>
                <a:pPr defTabSz="1371600" fontAlgn="auto">
                  <a:spcBef>
                    <a:spcPts val="0"/>
                  </a:spcBef>
                  <a:spcAft>
                    <a:spcPts val="0"/>
                  </a:spcAft>
                  <a:defRPr/>
                </a:pPr>
                <a:r>
                  <a:rPr lang="en-US" sz="2700" b="1" kern="0" dirty="0" err="1">
                    <a:solidFill>
                      <a:prstClr val="white"/>
                    </a:solidFill>
                  </a:rPr>
                  <a:t>Saídas</a:t>
                </a:r>
                <a:endParaRPr lang="en-US" sz="2700" b="1" kern="0" dirty="0">
                  <a:solidFill>
                    <a:prstClr val="white"/>
                  </a:solidFill>
                </a:endParaRPr>
              </a:p>
            </p:txBody>
          </p:sp>
        </p:grpSp>
        <p:sp>
          <p:nvSpPr>
            <p:cNvPr id="20" name="TextBox 19">
              <a:extLst>
                <a:ext uri="{FF2B5EF4-FFF2-40B4-BE49-F238E27FC236}">
                  <a16:creationId xmlns:a16="http://schemas.microsoft.com/office/drawing/2014/main" id="{98361090-FFF6-4674-9C1B-5550B06FD3EA}"/>
                </a:ext>
              </a:extLst>
            </p:cNvPr>
            <p:cNvSpPr txBox="1">
              <a:spLocks noChangeArrowheads="1"/>
            </p:cNvSpPr>
            <p:nvPr/>
          </p:nvSpPr>
          <p:spPr bwMode="auto">
            <a:xfrm>
              <a:off x="761999" y="4903032"/>
              <a:ext cx="5796059" cy="1446550"/>
            </a:xfrm>
            <a:prstGeom prst="rect">
              <a:avLst/>
            </a:prstGeom>
            <a:noFill/>
            <a:ln w="9525">
              <a:noFill/>
              <a:miter lim="800000"/>
              <a:headEnd/>
              <a:tailEnd/>
            </a:ln>
          </p:spPr>
          <p:txBody>
            <a:bodyPr wrap="square">
              <a:spAutoFit/>
            </a:bodyPr>
            <a:lstStyle/>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Informações</a:t>
              </a:r>
              <a:r>
                <a:rPr lang="en-US" sz="2700" kern="0" dirty="0">
                  <a:solidFill>
                    <a:prstClr val="black"/>
                  </a:solidFill>
                </a:rPr>
                <a:t> </a:t>
              </a:r>
              <a:r>
                <a:rPr lang="en-US" sz="2700" kern="0" dirty="0" err="1">
                  <a:solidFill>
                    <a:prstClr val="black"/>
                  </a:solidFill>
                </a:rPr>
                <a:t>sobre</a:t>
              </a:r>
              <a:r>
                <a:rPr lang="en-US" sz="2700" kern="0" dirty="0">
                  <a:solidFill>
                    <a:prstClr val="black"/>
                  </a:solidFill>
                </a:rPr>
                <a:t> o </a:t>
              </a:r>
              <a:r>
                <a:rPr lang="en-US" sz="2700" kern="0" dirty="0" err="1">
                  <a:solidFill>
                    <a:prstClr val="black"/>
                  </a:solidFill>
                </a:rPr>
                <a:t>desempenho</a:t>
              </a:r>
              <a:r>
                <a:rPr lang="en-US" sz="2700" kern="0" dirty="0">
                  <a:solidFill>
                    <a:prstClr val="black"/>
                  </a:solidFill>
                </a:rPr>
                <a:t> do </a:t>
              </a:r>
              <a:r>
                <a:rPr lang="en-US" sz="2700" kern="0" dirty="0" err="1">
                  <a:solidFill>
                    <a:prstClr val="black"/>
                  </a:solidFill>
                </a:rPr>
                <a:t>trabalho</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Previsões</a:t>
              </a:r>
              <a:r>
                <a:rPr lang="en-US" sz="2700" kern="0" dirty="0">
                  <a:solidFill>
                    <a:prstClr val="black"/>
                  </a:solidFill>
                </a:rPr>
                <a:t> do </a:t>
              </a:r>
              <a:r>
                <a:rPr lang="en-US" sz="2700" kern="0" dirty="0" err="1">
                  <a:solidFill>
                    <a:prstClr val="black"/>
                  </a:solidFill>
                </a:rPr>
                <a:t>cronograma</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Solicitações</a:t>
              </a:r>
              <a:r>
                <a:rPr lang="en-US" sz="2700" kern="0" dirty="0">
                  <a:solidFill>
                    <a:prstClr val="black"/>
                  </a:solidFill>
                </a:rPr>
                <a:t> de </a:t>
              </a:r>
              <a:r>
                <a:rPr lang="en-US" sz="2700" kern="0" dirty="0" err="1">
                  <a:solidFill>
                    <a:prstClr val="black"/>
                  </a:solidFill>
                </a:rPr>
                <a:t>mudanças</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Atualização</a:t>
              </a:r>
              <a:r>
                <a:rPr lang="en-US" sz="2700" kern="0" dirty="0">
                  <a:solidFill>
                    <a:prstClr val="black"/>
                  </a:solidFill>
                </a:rPr>
                <a:t> do </a:t>
              </a:r>
              <a:r>
                <a:rPr lang="en-US" sz="2700" kern="0" dirty="0" err="1">
                  <a:solidFill>
                    <a:prstClr val="black"/>
                  </a:solidFill>
                </a:rPr>
                <a:t>plano</a:t>
              </a:r>
              <a:r>
                <a:rPr lang="en-US" sz="2700" kern="0" dirty="0">
                  <a:solidFill>
                    <a:prstClr val="black"/>
                  </a:solidFill>
                </a:rPr>
                <a:t> de </a:t>
              </a:r>
              <a:r>
                <a:rPr lang="en-US" sz="2700" kern="0" dirty="0" err="1">
                  <a:solidFill>
                    <a:prstClr val="black"/>
                  </a:solidFill>
                </a:rPr>
                <a:t>gerenciamento</a:t>
              </a:r>
              <a:r>
                <a:rPr lang="en-US" sz="2700" kern="0" dirty="0">
                  <a:solidFill>
                    <a:prstClr val="black"/>
                  </a:solidFill>
                </a:rPr>
                <a:t> do </a:t>
              </a:r>
              <a:r>
                <a:rPr lang="en-US" sz="2700" kern="0" dirty="0" err="1">
                  <a:solidFill>
                    <a:prstClr val="black"/>
                  </a:solidFill>
                </a:rPr>
                <a:t>projeto</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Atualizações</a:t>
              </a:r>
              <a:r>
                <a:rPr lang="en-US" sz="2700" kern="0" dirty="0">
                  <a:solidFill>
                    <a:prstClr val="black"/>
                  </a:solidFill>
                </a:rPr>
                <a:t> de </a:t>
              </a:r>
              <a:r>
                <a:rPr lang="en-US" sz="2700" kern="0" dirty="0" err="1">
                  <a:solidFill>
                    <a:prstClr val="black"/>
                  </a:solidFill>
                </a:rPr>
                <a:t>documetos</a:t>
              </a:r>
              <a:r>
                <a:rPr lang="en-US" sz="2700" kern="0" dirty="0">
                  <a:solidFill>
                    <a:prstClr val="black"/>
                  </a:solidFill>
                </a:rPr>
                <a:t> do </a:t>
              </a:r>
              <a:r>
                <a:rPr lang="en-US" sz="2700" kern="0" dirty="0" err="1">
                  <a:solidFill>
                    <a:prstClr val="black"/>
                  </a:solidFill>
                </a:rPr>
                <a:t>projeto</a:t>
              </a:r>
              <a:r>
                <a:rPr lang="en-US" sz="2700" kern="0" dirty="0">
                  <a:solidFill>
                    <a:prstClr val="black"/>
                  </a:solidFill>
                </a:rPr>
                <a:t>.</a:t>
              </a:r>
            </a:p>
          </p:txBody>
        </p:sp>
      </p:grpSp>
      <p:pic>
        <p:nvPicPr>
          <p:cNvPr id="25" name="Imagem 24">
            <a:extLst>
              <a:ext uri="{FF2B5EF4-FFF2-40B4-BE49-F238E27FC236}">
                <a16:creationId xmlns:a16="http://schemas.microsoft.com/office/drawing/2014/main" id="{13CD8095-E335-4AF1-9A0D-7C6D588964D9}"/>
              </a:ext>
            </a:extLst>
          </p:cNvPr>
          <p:cNvPicPr>
            <a:picLocks noChangeAspect="1"/>
          </p:cNvPicPr>
          <p:nvPr/>
        </p:nvPicPr>
        <p:blipFill>
          <a:blip r:embed="rId2"/>
          <a:stretch>
            <a:fillRect/>
          </a:stretch>
        </p:blipFill>
        <p:spPr>
          <a:xfrm>
            <a:off x="9029703" y="1903140"/>
            <a:ext cx="4572000" cy="7135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Título 1">
            <a:extLst>
              <a:ext uri="{FF2B5EF4-FFF2-40B4-BE49-F238E27FC236}">
                <a16:creationId xmlns:a16="http://schemas.microsoft.com/office/drawing/2014/main" id="{C6D860B2-E2F9-4107-A6DF-DDAEC808AB5A}"/>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spTree>
    <p:extLst>
      <p:ext uri="{BB962C8B-B14F-4D97-AF65-F5344CB8AC3E}">
        <p14:creationId xmlns:p14="http://schemas.microsoft.com/office/powerpoint/2010/main" val="425436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1198451"/>
            <a:ext cx="13716000" cy="5802923"/>
          </a:xfrm>
          <a:prstGeom prst="rect">
            <a:avLst/>
          </a:prstGeom>
          <a:noFill/>
        </p:spPr>
        <p:txBody>
          <a:bodyPr lIns="125291" tIns="63746" rIns="125291" bIns="63746"/>
          <a:lstStyle/>
          <a:p>
            <a:pPr marL="844083" indent="-844083" defTabSz="1266125">
              <a:spcBef>
                <a:spcPct val="20000"/>
              </a:spcBef>
              <a:defRPr/>
            </a:pPr>
            <a:r>
              <a:rPr lang="pt-BR" sz="3450" b="1" dirty="0">
                <a:solidFill>
                  <a:srgbClr val="000066"/>
                </a:solidFill>
                <a:latin typeface="+mn-lt"/>
              </a:rPr>
              <a:t>Técnicas para medir o progresso físico :</a:t>
            </a:r>
            <a:br>
              <a:rPr lang="pt-BR" sz="3450" b="1" dirty="0">
                <a:solidFill>
                  <a:srgbClr val="000066"/>
                </a:solidFill>
                <a:latin typeface="+mn-lt"/>
              </a:rPr>
            </a:br>
            <a:endParaRPr lang="pt-BR" sz="1200" b="1" dirty="0">
              <a:solidFill>
                <a:srgbClr val="000066"/>
              </a:solidFill>
              <a:latin typeface="+mn-lt"/>
            </a:endParaRPr>
          </a:p>
          <a:p>
            <a:pPr marL="844083" indent="-844083" defTabSz="1266125">
              <a:lnSpc>
                <a:spcPts val="2769"/>
              </a:lnSpc>
              <a:spcBef>
                <a:spcPts val="1662"/>
              </a:spcBef>
              <a:buFont typeface="Arial" charset="0"/>
              <a:buChar char="•"/>
              <a:defRPr/>
            </a:pPr>
            <a:r>
              <a:rPr lang="pt-BR" sz="3450" b="1" dirty="0">
                <a:solidFill>
                  <a:srgbClr val="000066"/>
                </a:solidFill>
                <a:latin typeface="+mn-lt"/>
              </a:rPr>
              <a:t>Unidades equivalentes</a:t>
            </a:r>
            <a:r>
              <a:rPr lang="pt-BR" sz="3450" dirty="0">
                <a:solidFill>
                  <a:srgbClr val="000066"/>
                </a:solidFill>
                <a:latin typeface="+mn-lt"/>
              </a:rPr>
              <a:t>: baseado em unidades produzidas de atividades individuas do projeto. É determinado de maneira objetiva através da medição direta da quantidade realizada. </a:t>
            </a:r>
          </a:p>
          <a:p>
            <a:pPr marL="844083" indent="-844083" defTabSz="1266125">
              <a:lnSpc>
                <a:spcPts val="2769"/>
              </a:lnSpc>
              <a:spcBef>
                <a:spcPts val="1662"/>
              </a:spcBef>
              <a:buFont typeface="Arial" charset="0"/>
              <a:buChar char="•"/>
              <a:defRPr/>
            </a:pPr>
            <a:r>
              <a:rPr lang="pt-BR" sz="3450" b="1" dirty="0">
                <a:solidFill>
                  <a:srgbClr val="000066"/>
                </a:solidFill>
                <a:latin typeface="+mn-lt"/>
              </a:rPr>
              <a:t>Estimativa</a:t>
            </a:r>
            <a:r>
              <a:rPr lang="pt-BR" sz="3450" dirty="0">
                <a:solidFill>
                  <a:srgbClr val="000066"/>
                </a:solidFill>
                <a:latin typeface="+mn-lt"/>
              </a:rPr>
              <a:t> do responsável pelo pacote de trabalho (% realizado): reporte simples (confiável?).</a:t>
            </a:r>
          </a:p>
          <a:p>
            <a:pPr marL="844083" indent="-844083" defTabSz="1266125">
              <a:lnSpc>
                <a:spcPts val="2769"/>
              </a:lnSpc>
              <a:spcBef>
                <a:spcPts val="1662"/>
              </a:spcBef>
              <a:buFont typeface="Arial" charset="0"/>
              <a:buChar char="•"/>
              <a:defRPr/>
            </a:pPr>
            <a:r>
              <a:rPr lang="pt-BR" sz="3450" b="1" dirty="0">
                <a:solidFill>
                  <a:srgbClr val="000066"/>
                </a:solidFill>
                <a:latin typeface="+mn-lt"/>
              </a:rPr>
              <a:t>Nível de esforço: </a:t>
            </a:r>
            <a:r>
              <a:rPr lang="pt-BR" sz="3450" dirty="0">
                <a:solidFill>
                  <a:srgbClr val="000066"/>
                </a:solidFill>
                <a:latin typeface="+mn-lt"/>
              </a:rPr>
              <a:t>aplicável para trabalho indireto, não são associados as atividades diretas. Geralmente utiliza uma proporção do prazo em relação ao prazo total do projeto.  </a:t>
            </a:r>
          </a:p>
          <a:p>
            <a:pPr marL="844083" indent="-844083" defTabSz="1266125">
              <a:lnSpc>
                <a:spcPts val="2769"/>
              </a:lnSpc>
              <a:spcBef>
                <a:spcPts val="1662"/>
              </a:spcBef>
              <a:buFont typeface="Arial" charset="0"/>
              <a:buChar char="•"/>
              <a:defRPr/>
            </a:pPr>
            <a:r>
              <a:rPr lang="pt-BR" sz="3450" b="1" dirty="0">
                <a:solidFill>
                  <a:srgbClr val="000066"/>
                </a:solidFill>
                <a:latin typeface="+mn-lt"/>
              </a:rPr>
              <a:t>Marco com valores ponderados: </a:t>
            </a:r>
            <a:r>
              <a:rPr lang="pt-BR" sz="3450" dirty="0">
                <a:solidFill>
                  <a:srgbClr val="000066"/>
                </a:solidFill>
                <a:latin typeface="+mn-lt"/>
              </a:rPr>
              <a:t> % de progresso físico definido antecipadamente, no momento da contratação ou planejamento.</a:t>
            </a:r>
          </a:p>
          <a:p>
            <a:pPr marL="844083" indent="-844083" defTabSz="1266125">
              <a:lnSpc>
                <a:spcPts val="2769"/>
              </a:lnSpc>
              <a:spcBef>
                <a:spcPts val="1662"/>
              </a:spcBef>
              <a:buFont typeface="Arial" charset="0"/>
              <a:buChar char="•"/>
              <a:defRPr/>
            </a:pPr>
            <a:r>
              <a:rPr lang="pt-BR" sz="3450" dirty="0">
                <a:solidFill>
                  <a:srgbClr val="000066"/>
                </a:solidFill>
                <a:latin typeface="+mn-lt"/>
              </a:rPr>
              <a:t>Por </a:t>
            </a:r>
            <a:r>
              <a:rPr lang="pt-BR" sz="3450" b="1" dirty="0">
                <a:solidFill>
                  <a:srgbClr val="000066"/>
                </a:solidFill>
                <a:latin typeface="+mn-lt"/>
              </a:rPr>
              <a:t>percentual definido </a:t>
            </a:r>
            <a:r>
              <a:rPr lang="pt-BR" sz="3450" dirty="0">
                <a:solidFill>
                  <a:srgbClr val="000066"/>
                </a:solidFill>
                <a:latin typeface="+mn-lt"/>
              </a:rPr>
              <a:t>para o início e término:</a:t>
            </a:r>
          </a:p>
          <a:p>
            <a:pPr marL="1371635" lvl="1" indent="-279164" defTabSz="1266125">
              <a:lnSpc>
                <a:spcPts val="3047"/>
              </a:lnSpc>
              <a:spcBef>
                <a:spcPts val="831"/>
              </a:spcBef>
              <a:buFont typeface="Arial" charset="0"/>
              <a:buChar char="–"/>
              <a:defRPr/>
            </a:pPr>
            <a:r>
              <a:rPr lang="pt-BR" sz="3000" dirty="0">
                <a:solidFill>
                  <a:srgbClr val="000066"/>
                </a:solidFill>
                <a:latin typeface="+mn-lt"/>
              </a:rPr>
              <a:t>Regra 0/100  – uma tarefa não ganha créditos pela conclusão parcial, somente pela conclusão total.</a:t>
            </a:r>
          </a:p>
          <a:p>
            <a:pPr marL="1371635" lvl="1" indent="-279164" defTabSz="1266125">
              <a:lnSpc>
                <a:spcPts val="3047"/>
              </a:lnSpc>
              <a:spcBef>
                <a:spcPts val="831"/>
              </a:spcBef>
              <a:buFont typeface="Arial" charset="0"/>
              <a:buChar char="–"/>
              <a:defRPr/>
            </a:pPr>
            <a:r>
              <a:rPr lang="pt-BR" sz="3000" dirty="0">
                <a:solidFill>
                  <a:srgbClr val="000066"/>
                </a:solidFill>
                <a:latin typeface="+mn-lt"/>
              </a:rPr>
              <a:t>Regra 25/75 – uma tarefa é considerada 25% concluída quando começa e obtém os outros 75% somente quando for concluída.</a:t>
            </a:r>
          </a:p>
          <a:p>
            <a:pPr marL="1371635" lvl="1" indent="-279164" defTabSz="1266125">
              <a:lnSpc>
                <a:spcPts val="3047"/>
              </a:lnSpc>
              <a:spcBef>
                <a:spcPts val="831"/>
              </a:spcBef>
              <a:buFont typeface="Arial" charset="0"/>
              <a:buChar char="–"/>
              <a:defRPr/>
            </a:pPr>
            <a:r>
              <a:rPr lang="pt-BR" sz="3000" dirty="0">
                <a:solidFill>
                  <a:srgbClr val="000066"/>
                </a:solidFill>
                <a:latin typeface="+mn-lt"/>
              </a:rPr>
              <a:t>Regra 50/50 – uma tarefa é considerada 50% concluída quando começa e somente recebe os demais 50% quando for concluída.</a:t>
            </a:r>
          </a:p>
          <a:p>
            <a:pPr marL="1371635" lvl="1" indent="-279164" defTabSz="1266125">
              <a:spcBef>
                <a:spcPct val="20000"/>
              </a:spcBef>
              <a:buFont typeface="Arial" charset="0"/>
              <a:buChar char="–"/>
              <a:defRPr/>
            </a:pPr>
            <a:endParaRPr lang="pt-BR" sz="3450" dirty="0">
              <a:solidFill>
                <a:srgbClr val="000066"/>
              </a:solidFill>
              <a:latin typeface="+mn-lt"/>
            </a:endParaRPr>
          </a:p>
          <a:p>
            <a:pPr marL="1371635" lvl="1" indent="-279164" defTabSz="1266125">
              <a:spcBef>
                <a:spcPct val="20000"/>
              </a:spcBef>
              <a:buFont typeface="Arial" charset="0"/>
              <a:buChar char="–"/>
              <a:defRPr/>
            </a:pPr>
            <a:endParaRPr lang="pt-BR" sz="3450" dirty="0">
              <a:solidFill>
                <a:srgbClr val="000066"/>
              </a:solidFill>
              <a:latin typeface="+mn-lt"/>
            </a:endParaRPr>
          </a:p>
        </p:txBody>
      </p:sp>
      <p:sp>
        <p:nvSpPr>
          <p:cNvPr id="7" name="Título 1">
            <a:extLst>
              <a:ext uri="{FF2B5EF4-FFF2-40B4-BE49-F238E27FC236}">
                <a16:creationId xmlns:a16="http://schemas.microsoft.com/office/drawing/2014/main" id="{6EA59B23-A017-4263-A755-134F94767110}"/>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spTree>
    <p:extLst>
      <p:ext uri="{BB962C8B-B14F-4D97-AF65-F5344CB8AC3E}">
        <p14:creationId xmlns:p14="http://schemas.microsoft.com/office/powerpoint/2010/main" val="3652322624"/>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0FDE37E-6FCF-4CF2-A30B-1721F327B991}"/>
              </a:ext>
            </a:extLst>
          </p:cNvPr>
          <p:cNvPicPr>
            <a:picLocks noChangeAspect="1"/>
          </p:cNvPicPr>
          <p:nvPr/>
        </p:nvPicPr>
        <p:blipFill rotWithShape="1">
          <a:blip r:embed="rId3"/>
          <a:srcRect t="4423"/>
          <a:stretch/>
        </p:blipFill>
        <p:spPr>
          <a:xfrm>
            <a:off x="1244316" y="1198451"/>
            <a:ext cx="12421380" cy="8800397"/>
          </a:xfrm>
          <a:prstGeom prst="rect">
            <a:avLst/>
          </a:prstGeom>
        </p:spPr>
      </p:pic>
      <p:sp>
        <p:nvSpPr>
          <p:cNvPr id="2" name="CaixaDeTexto 1">
            <a:extLst>
              <a:ext uri="{FF2B5EF4-FFF2-40B4-BE49-F238E27FC236}">
                <a16:creationId xmlns:a16="http://schemas.microsoft.com/office/drawing/2014/main" id="{670A1B83-55B8-410D-BEA7-3602B8625DF4}"/>
              </a:ext>
            </a:extLst>
          </p:cNvPr>
          <p:cNvSpPr txBox="1"/>
          <p:nvPr/>
        </p:nvSpPr>
        <p:spPr>
          <a:xfrm>
            <a:off x="1349388" y="1198451"/>
            <a:ext cx="3888432" cy="369332"/>
          </a:xfrm>
          <a:prstGeom prst="rect">
            <a:avLst/>
          </a:prstGeom>
          <a:noFill/>
        </p:spPr>
        <p:txBody>
          <a:bodyPr wrap="square" rtlCol="0">
            <a:spAutoFit/>
          </a:bodyPr>
          <a:lstStyle/>
          <a:p>
            <a:r>
              <a:rPr lang="pt-BR" b="1" dirty="0">
                <a:latin typeface="Arial" panose="020B0604020202020204" pitchFamily="34" charset="0"/>
                <a:cs typeface="Arial" panose="020B0604020202020204" pitchFamily="34" charset="0"/>
              </a:rPr>
              <a:t>CURVA “S” </a:t>
            </a:r>
          </a:p>
        </p:txBody>
      </p:sp>
      <p:sp>
        <p:nvSpPr>
          <p:cNvPr id="8" name="Título 1">
            <a:extLst>
              <a:ext uri="{FF2B5EF4-FFF2-40B4-BE49-F238E27FC236}">
                <a16:creationId xmlns:a16="http://schemas.microsoft.com/office/drawing/2014/main" id="{B0641778-FE46-41CB-8612-1491DD833C7B}"/>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spTree>
    <p:extLst>
      <p:ext uri="{BB962C8B-B14F-4D97-AF65-F5344CB8AC3E}">
        <p14:creationId xmlns:p14="http://schemas.microsoft.com/office/powerpoint/2010/main" val="2366052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390972"/>
            <a:ext cx="10854444" cy="1059135"/>
          </a:xfr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a:solidFill>
                  <a:srgbClr val="00A4DE"/>
                </a:solidFill>
                <a:latin typeface="+mn-lt"/>
                <a:ea typeface="+mj-ea"/>
                <a:cs typeface="Arial" panose="020B0604020202020204" pitchFamily="34" charset="0"/>
              </a:rPr>
              <a:t>Processos de Gerenciamento dos Recursos do Projeto</a:t>
            </a:r>
          </a:p>
        </p:txBody>
      </p:sp>
      <p:sp>
        <p:nvSpPr>
          <p:cNvPr id="4" name="Espaço Reservado para Conteúdo 2">
            <a:extLst>
              <a:ext uri="{FF2B5EF4-FFF2-40B4-BE49-F238E27FC236}">
                <a16:creationId xmlns:a16="http://schemas.microsoft.com/office/drawing/2014/main" id="{F0157DB4-B43B-47BC-868D-7C134DB7D7C2}"/>
              </a:ext>
            </a:extLst>
          </p:cNvPr>
          <p:cNvSpPr txBox="1">
            <a:spLocks/>
          </p:cNvSpPr>
          <p:nvPr/>
        </p:nvSpPr>
        <p:spPr>
          <a:xfrm>
            <a:off x="665312" y="1759124"/>
            <a:ext cx="11233248" cy="7240935"/>
          </a:xfrm>
          <a:prstGeom prst="rect">
            <a:avLst/>
          </a:prstGeom>
        </p:spPr>
        <p:txBody>
          <a:bodyPr>
            <a:normAutofit/>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algn="just"/>
            <a:r>
              <a:rPr lang="pt-BR" altLang="pt-BR" sz="3200" dirty="0">
                <a:solidFill>
                  <a:srgbClr val="003366"/>
                </a:solidFill>
                <a:cs typeface="Arial" panose="020B0604020202020204" pitchFamily="34" charset="0"/>
              </a:rPr>
              <a:t>O gerenciamento dos recursos do projeto inclui os processos para identificar, obter e gerenciar os recursos necessários para o sucesso do projeto. Esses processos ajudam a assegurar que os recursos corretos serão disponibilizados para o adequado gerenciamento do projeto, incluindo a equipe de projeto, no momento e local certos.</a:t>
            </a:r>
          </a:p>
          <a:p>
            <a:pPr algn="just"/>
            <a:endParaRPr lang="pt-BR" altLang="pt-BR" sz="4400" dirty="0">
              <a:solidFill>
                <a:srgbClr val="003366"/>
              </a:solidFill>
            </a:endParaRPr>
          </a:p>
          <a:p>
            <a:pPr algn="just"/>
            <a:endParaRPr lang="pt-BR" sz="4400" dirty="0"/>
          </a:p>
        </p:txBody>
      </p:sp>
    </p:spTree>
    <p:extLst>
      <p:ext uri="{BB962C8B-B14F-4D97-AF65-F5344CB8AC3E}">
        <p14:creationId xmlns:p14="http://schemas.microsoft.com/office/powerpoint/2010/main" val="986702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idx="4294967295"/>
          </p:nvPr>
        </p:nvSpPr>
        <p:spPr>
          <a:xfrm>
            <a:off x="46301" y="282960"/>
            <a:ext cx="12344400" cy="978693"/>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altLang="es-AR" sz="4000" b="1" dirty="0">
                <a:solidFill>
                  <a:srgbClr val="00A4DE"/>
                </a:solidFill>
                <a:latin typeface="+mn-lt"/>
                <a:cs typeface="Arial" panose="020B0604020202020204" pitchFamily="34" charset="0"/>
              </a:rPr>
              <a:t>Dicas para escolha do GP</a:t>
            </a:r>
          </a:p>
        </p:txBody>
      </p:sp>
      <p:sp>
        <p:nvSpPr>
          <p:cNvPr id="4" name="Espaço Reservado para Número de Slide 3"/>
          <p:cNvSpPr txBox="1">
            <a:spLocks noGrp="1"/>
          </p:cNvSpPr>
          <p:nvPr/>
        </p:nvSpPr>
        <p:spPr>
          <a:xfrm>
            <a:off x="4686300" y="9534525"/>
            <a:ext cx="4343400" cy="361950"/>
          </a:xfrm>
          <a:prstGeom prst="rect">
            <a:avLst/>
          </a:prstGeom>
          <a:noFill/>
        </p:spPr>
        <p:txBody>
          <a:bodyPr anchor="ctr"/>
          <a:lstStyle/>
          <a:p>
            <a:pPr algn="ctr" fontAlgn="auto">
              <a:spcBef>
                <a:spcPts val="0"/>
              </a:spcBef>
              <a:spcAft>
                <a:spcPts val="0"/>
              </a:spcAft>
              <a:defRPr/>
            </a:pPr>
            <a:fld id="{4CD8873C-2414-425E-A0F8-E3A7B0E6D609}" type="slidenum">
              <a:rPr lang="pt-BR">
                <a:solidFill>
                  <a:schemeClr val="tx1">
                    <a:tint val="75000"/>
                  </a:schemeClr>
                </a:solidFill>
                <a:latin typeface="+mn-lt"/>
              </a:rPr>
              <a:pPr algn="ctr" fontAlgn="auto">
                <a:spcBef>
                  <a:spcPts val="0"/>
                </a:spcBef>
                <a:spcAft>
                  <a:spcPts val="0"/>
                </a:spcAft>
                <a:defRPr/>
              </a:pPr>
              <a:t>59</a:t>
            </a:fld>
            <a:endParaRPr lang="pt-BR" dirty="0">
              <a:solidFill>
                <a:schemeClr val="tx1">
                  <a:tint val="75000"/>
                </a:schemeClr>
              </a:solidFill>
              <a:latin typeface="+mn-lt"/>
            </a:endParaRPr>
          </a:p>
        </p:txBody>
      </p:sp>
      <p:pic>
        <p:nvPicPr>
          <p:cNvPr id="5" name="Picture 4"/>
          <p:cNvPicPr>
            <a:picLocks noChangeAspect="1" noChangeArrowheads="1"/>
          </p:cNvPicPr>
          <p:nvPr/>
        </p:nvPicPr>
        <p:blipFill>
          <a:blip r:embed="rId3"/>
          <a:srcRect/>
          <a:stretch>
            <a:fillRect/>
          </a:stretch>
        </p:blipFill>
        <p:spPr bwMode="auto">
          <a:xfrm>
            <a:off x="269083" y="5467350"/>
            <a:ext cx="3688556" cy="4295775"/>
          </a:xfrm>
          <a:prstGeom prst="rect">
            <a:avLst/>
          </a:prstGeom>
          <a:ln>
            <a:noFill/>
          </a:ln>
          <a:effectLst>
            <a:outerShdw blurRad="292100" dist="139700" dir="2700000" algn="tl" rotWithShape="0">
              <a:srgbClr val="333333">
                <a:alpha val="65000"/>
              </a:srgbClr>
            </a:outerShdw>
          </a:effectLst>
        </p:spPr>
      </p:pic>
      <p:sp>
        <p:nvSpPr>
          <p:cNvPr id="7173" name="AutoShape 5"/>
          <p:cNvSpPr>
            <a:spLocks noChangeArrowheads="1"/>
          </p:cNvSpPr>
          <p:nvPr/>
        </p:nvSpPr>
        <p:spPr bwMode="auto">
          <a:xfrm>
            <a:off x="4343400" y="1579105"/>
            <a:ext cx="8347248" cy="8207834"/>
          </a:xfrm>
          <a:prstGeom prst="wedgeRoundRectCallout">
            <a:avLst>
              <a:gd name="adj1" fmla="val -68759"/>
              <a:gd name="adj2" fmla="val 32125"/>
              <a:gd name="adj3" fmla="val 16667"/>
            </a:avLst>
          </a:prstGeom>
          <a:solidFill>
            <a:schemeClr val="bg1"/>
          </a:solidFill>
          <a:ln w="9525">
            <a:solidFill>
              <a:schemeClr val="tx1"/>
            </a:solidFill>
            <a:miter lim="800000"/>
            <a:headEnd/>
            <a:tailEnd/>
          </a:ln>
        </p:spPr>
        <p:txBody>
          <a:bodyPr wrap="none" lIns="135000" tIns="70200" rIns="135000" bIns="7020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pt-BR" altLang="es-AR" sz="2400" b="1" dirty="0">
                <a:solidFill>
                  <a:srgbClr val="003366"/>
                </a:solidFill>
                <a:latin typeface="Arial" panose="020B0604020202020204" pitchFamily="34" charset="0"/>
              </a:rPr>
              <a:t>1.Escolha o gestor já na fase</a:t>
            </a:r>
          </a:p>
          <a:p>
            <a:pPr eaLnBrk="1" hangingPunct="1">
              <a:spcBef>
                <a:spcPct val="0"/>
              </a:spcBef>
              <a:buFontTx/>
              <a:buNone/>
            </a:pPr>
            <a:r>
              <a:rPr lang="pt-BR" altLang="es-AR" sz="2400" b="1" dirty="0">
                <a:solidFill>
                  <a:srgbClr val="003366"/>
                </a:solidFill>
                <a:latin typeface="Arial" panose="020B0604020202020204" pitchFamily="34" charset="0"/>
              </a:rPr>
              <a:t> de concepção do projeto.</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2.O Gestor deve ter </a:t>
            </a:r>
            <a:r>
              <a:rPr lang="pt-BR" altLang="es-AR" sz="2400" b="1" u="sng" dirty="0">
                <a:solidFill>
                  <a:srgbClr val="003366"/>
                </a:solidFill>
                <a:latin typeface="Arial" panose="020B0604020202020204" pitchFamily="34" charset="0"/>
              </a:rPr>
              <a:t>capacidade de liderança</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3.O Gestor deve ter </a:t>
            </a:r>
            <a:r>
              <a:rPr lang="pt-BR" altLang="es-AR" sz="2400" b="1" u="sng" dirty="0">
                <a:solidFill>
                  <a:srgbClr val="003366"/>
                </a:solidFill>
                <a:latin typeface="Arial" panose="020B0604020202020204" pitchFamily="34" charset="0"/>
              </a:rPr>
              <a:t>habilidades de comunicação</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4.O Gestor deve ter </a:t>
            </a:r>
            <a:r>
              <a:rPr lang="pt-BR" altLang="es-AR" sz="2400" b="1" u="sng" dirty="0">
                <a:solidFill>
                  <a:srgbClr val="003366"/>
                </a:solidFill>
                <a:latin typeface="Arial" panose="020B0604020202020204" pitchFamily="34" charset="0"/>
              </a:rPr>
              <a:t>habilidade para negociar</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5.O Gestor deve ter </a:t>
            </a:r>
            <a:r>
              <a:rPr lang="pt-BR" altLang="es-AR" sz="2400" b="1" u="sng" dirty="0">
                <a:solidFill>
                  <a:srgbClr val="003366"/>
                </a:solidFill>
                <a:latin typeface="Arial" panose="020B0604020202020204" pitchFamily="34" charset="0"/>
              </a:rPr>
              <a:t>capacidade de resolução de </a:t>
            </a:r>
            <a:br>
              <a:rPr lang="pt-BR" altLang="es-AR" sz="2400" b="1" u="sng" dirty="0">
                <a:solidFill>
                  <a:srgbClr val="003366"/>
                </a:solidFill>
                <a:latin typeface="Arial" panose="020B0604020202020204" pitchFamily="34" charset="0"/>
              </a:rPr>
            </a:br>
            <a:r>
              <a:rPr lang="pt-BR" altLang="es-AR" sz="2400" b="1" u="sng" dirty="0">
                <a:solidFill>
                  <a:srgbClr val="003366"/>
                </a:solidFill>
                <a:latin typeface="Arial" panose="020B0604020202020204" pitchFamily="34" charset="0"/>
              </a:rPr>
              <a:t>problemas</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6.O Gestor deve ser </a:t>
            </a:r>
            <a:r>
              <a:rPr lang="pt-BR" altLang="es-AR" sz="2400" b="1" u="sng" dirty="0">
                <a:solidFill>
                  <a:srgbClr val="003366"/>
                </a:solidFill>
                <a:latin typeface="Arial" panose="020B0604020202020204" pitchFamily="34" charset="0"/>
              </a:rPr>
              <a:t>flexível</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7.O Gestor deve ser </a:t>
            </a:r>
            <a:r>
              <a:rPr lang="pt-BR" altLang="es-AR" sz="2400" b="1" u="sng" dirty="0">
                <a:solidFill>
                  <a:srgbClr val="003366"/>
                </a:solidFill>
                <a:latin typeface="Arial" panose="020B0604020202020204" pitchFamily="34" charset="0"/>
              </a:rPr>
              <a:t>influente</a:t>
            </a:r>
            <a:r>
              <a:rPr lang="pt-BR" altLang="es-AR" sz="2400" b="1" dirty="0">
                <a:solidFill>
                  <a:srgbClr val="003366"/>
                </a:solidFill>
                <a:latin typeface="Arial" panose="020B0604020202020204" pitchFamily="34" charset="0"/>
              </a:rPr>
              <a:t> na organização.</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700" b="1" dirty="0">
                <a:solidFill>
                  <a:srgbClr val="003366"/>
                </a:solidFill>
                <a:latin typeface="Arial" panose="020B0604020202020204" pitchFamily="34" charset="0"/>
              </a:rPr>
              <a:t>Pergunta: precisa ser </a:t>
            </a:r>
            <a:r>
              <a:rPr lang="pt-BR" altLang="es-AR" sz="2700" b="1" u="sng" dirty="0">
                <a:solidFill>
                  <a:srgbClr val="003366"/>
                </a:solidFill>
                <a:latin typeface="Arial" panose="020B0604020202020204" pitchFamily="34" charset="0"/>
              </a:rPr>
              <a:t>técnico</a:t>
            </a:r>
            <a:r>
              <a:rPr lang="pt-BR" altLang="es-AR" sz="2700" b="1" dirty="0">
                <a:solidFill>
                  <a:srgbClr val="003366"/>
                </a:solidFill>
                <a:latin typeface="Arial" panose="020B0604020202020204" pitchFamily="34" charset="0"/>
              </a:rPr>
              <a:t> no assunto do</a:t>
            </a:r>
            <a:br>
              <a:rPr lang="pt-BR" altLang="es-AR" sz="2700" b="1" dirty="0">
                <a:solidFill>
                  <a:srgbClr val="003366"/>
                </a:solidFill>
                <a:latin typeface="Arial" panose="020B0604020202020204" pitchFamily="34" charset="0"/>
              </a:rPr>
            </a:br>
            <a:r>
              <a:rPr lang="pt-BR" altLang="es-AR" sz="2700" b="1" dirty="0">
                <a:solidFill>
                  <a:srgbClr val="003366"/>
                </a:solidFill>
                <a:latin typeface="Arial" panose="020B0604020202020204" pitchFamily="34" charset="0"/>
              </a:rPr>
              <a:t>projeto ?</a:t>
            </a:r>
          </a:p>
          <a:p>
            <a:pPr eaLnBrk="1" hangingPunct="1">
              <a:spcBef>
                <a:spcPct val="0"/>
              </a:spcBef>
              <a:buFontTx/>
              <a:buNone/>
            </a:pPr>
            <a:endParaRPr lang="pt-BR" altLang="es-AR" sz="2400" b="1" dirty="0">
              <a:latin typeface="Verdana" pitchFamily="34" charset="0"/>
            </a:endParaRPr>
          </a:p>
          <a:p>
            <a:pPr eaLnBrk="1" hangingPunct="1">
              <a:spcBef>
                <a:spcPct val="0"/>
              </a:spcBef>
              <a:buFontTx/>
              <a:buNone/>
            </a:pPr>
            <a:endParaRPr lang="pt-BR" altLang="es-AR" sz="2400" b="1" dirty="0">
              <a:latin typeface="Verdana" pitchFamily="34" charset="0"/>
            </a:endParaRPr>
          </a:p>
        </p:txBody>
      </p:sp>
    </p:spTree>
    <p:extLst>
      <p:ext uri="{BB962C8B-B14F-4D97-AF65-F5344CB8AC3E}">
        <p14:creationId xmlns:p14="http://schemas.microsoft.com/office/powerpoint/2010/main" val="265563417"/>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p:txBody>
          <a:bodyPr/>
          <a:lstStyle/>
          <a:p>
            <a:r>
              <a:rPr lang="pt-BR" dirty="0"/>
              <a:t>Critérios de Avaliação</a:t>
            </a:r>
          </a:p>
        </p:txBody>
      </p:sp>
      <p:sp>
        <p:nvSpPr>
          <p:cNvPr id="3" name="Espaço Reservado para Texto 2"/>
          <p:cNvSpPr>
            <a:spLocks noGrp="1"/>
          </p:cNvSpPr>
          <p:nvPr>
            <p:ph type="body" sz="quarter" idx="14"/>
          </p:nvPr>
        </p:nvSpPr>
        <p:spPr>
          <a:xfrm>
            <a:off x="532800" y="1470968"/>
            <a:ext cx="11437768" cy="8281043"/>
          </a:xfrm>
          <a:prstGeom prst="rect">
            <a:avLst/>
          </a:prstGeom>
        </p:spPr>
        <p:txBody>
          <a:bodyPr lIns="91440" tIns="45720" rIns="91440" bIns="45720" anchor="t">
            <a:normAutofit/>
          </a:bodyPr>
          <a:lstStyle/>
          <a:p>
            <a:pPr marL="514350" indent="-514350">
              <a:buFont typeface="+mj-lt"/>
              <a:buAutoNum type="arabicPeriod"/>
            </a:pPr>
            <a:endParaRPr lang="pt-BR" sz="3200" b="1" dirty="0"/>
          </a:p>
          <a:p>
            <a:pPr marL="514350" indent="-514350">
              <a:buFont typeface="+mj-lt"/>
              <a:buAutoNum type="arabicPeriod"/>
            </a:pPr>
            <a:endParaRPr lang="pt-BR" sz="3200" b="1" dirty="0"/>
          </a:p>
          <a:p>
            <a:pPr marL="514350" indent="-514350">
              <a:buFont typeface="+mj-lt"/>
              <a:buAutoNum type="arabicPeriod"/>
            </a:pPr>
            <a:r>
              <a:rPr lang="pt-BR" sz="3200" b="1" dirty="0">
                <a:cs typeface="Arial"/>
              </a:rPr>
              <a:t>Prova Individual (Peso 7)</a:t>
            </a:r>
            <a:endParaRPr lang="pt-BR" sz="3200" b="1" dirty="0">
              <a:ea typeface="Calibri"/>
              <a:cs typeface="Arial"/>
            </a:endParaRPr>
          </a:p>
          <a:p>
            <a:pPr marL="817880" lvl="1" indent="-514350"/>
            <a:endParaRPr lang="pt-BR" sz="3200" b="1" dirty="0">
              <a:ea typeface="Calibri"/>
              <a:cs typeface="Calibri"/>
            </a:endParaRPr>
          </a:p>
          <a:p>
            <a:pPr marL="514350" indent="-514350">
              <a:buFont typeface="+mj-lt"/>
              <a:buAutoNum type="arabicPeriod"/>
            </a:pPr>
            <a:r>
              <a:rPr lang="pt-BR" sz="3200" b="1" dirty="0"/>
              <a:t>Trabalho em grupo com os seguintes entregáveis (Peso 2):</a:t>
            </a:r>
          </a:p>
          <a:p>
            <a:pPr marL="875030" lvl="1" indent="-571500">
              <a:buFont typeface="+mj-lt"/>
              <a:buAutoNum type="romanUcPeriod"/>
            </a:pPr>
            <a:r>
              <a:rPr lang="pt-BR" sz="2800" b="1" dirty="0">
                <a:cs typeface="Calibri"/>
              </a:rPr>
              <a:t>Plano de Gerenciamento de Cronograma</a:t>
            </a:r>
            <a:endParaRPr lang="pt-BR" sz="2800" b="1" dirty="0"/>
          </a:p>
          <a:p>
            <a:pPr marL="875030" lvl="1" indent="-571500">
              <a:buAutoNum type="romanUcPeriod"/>
            </a:pPr>
            <a:r>
              <a:rPr lang="pt-BR" sz="2800" b="1" dirty="0">
                <a:cs typeface="Calibri"/>
              </a:rPr>
              <a:t>Matriz de Responsabilidades</a:t>
            </a:r>
            <a:endParaRPr lang="pt-BR" sz="2800" b="1" dirty="0"/>
          </a:p>
          <a:p>
            <a:pPr marL="875030" lvl="1" indent="-571500">
              <a:buAutoNum type="romanUcPeriod"/>
            </a:pPr>
            <a:r>
              <a:rPr lang="pt-BR" sz="2800" b="1" dirty="0"/>
              <a:t>Cronograma</a:t>
            </a:r>
            <a:endParaRPr lang="pt-BR" dirty="0"/>
          </a:p>
          <a:p>
            <a:pPr marL="875030" lvl="1" indent="-571500">
              <a:buFont typeface="+mj-lt"/>
              <a:buAutoNum type="romanUcPeriod"/>
            </a:pPr>
            <a:r>
              <a:rPr lang="pt-BR" sz="2800" b="1" dirty="0"/>
              <a:t>Curva S – Linha de Base de Cronograma</a:t>
            </a:r>
            <a:endParaRPr lang="pt-BR" sz="2800" b="1" dirty="0">
              <a:ea typeface="Calibri"/>
              <a:cs typeface="Calibri"/>
            </a:endParaRPr>
          </a:p>
          <a:p>
            <a:pPr marL="875030" lvl="1" indent="-571500">
              <a:buAutoNum type="romanUcPeriod"/>
            </a:pPr>
            <a:r>
              <a:rPr lang="pt-BR" sz="2800" b="1" dirty="0">
                <a:cs typeface="Calibri"/>
              </a:rPr>
              <a:t>Plano de Gerenciamento de Custos</a:t>
            </a:r>
            <a:endParaRPr lang="pt-BR" sz="2800" b="1" dirty="0"/>
          </a:p>
          <a:p>
            <a:pPr marL="875030" lvl="1" indent="-571500">
              <a:buFont typeface="+mj-lt"/>
              <a:buAutoNum type="romanUcPeriod"/>
            </a:pPr>
            <a:r>
              <a:rPr lang="pt-BR" sz="2800" b="1" dirty="0"/>
              <a:t>Fluxo de Caixa do Projeto</a:t>
            </a:r>
            <a:endParaRPr lang="pt-BR" sz="2800" b="1" dirty="0">
              <a:ea typeface="Calibri"/>
              <a:cs typeface="Calibri"/>
            </a:endParaRPr>
          </a:p>
          <a:p>
            <a:pPr marL="875030" lvl="1" indent="-571500">
              <a:buFont typeface="+mj-lt"/>
              <a:buAutoNum type="romanUcPeriod"/>
            </a:pPr>
            <a:r>
              <a:rPr lang="pt-BR" sz="2800" b="1" dirty="0"/>
              <a:t>Linha de Base de Custos</a:t>
            </a:r>
          </a:p>
          <a:p>
            <a:pPr marL="571428" indent="-571500">
              <a:buFont typeface="+mj-lt"/>
              <a:buAutoNum type="arabicPeriod"/>
            </a:pPr>
            <a:r>
              <a:rPr lang="pt-BR" sz="2800" b="1" dirty="0"/>
              <a:t>Trabalho individual (Peso 1):</a:t>
            </a:r>
          </a:p>
          <a:p>
            <a:pPr marL="875030" lvl="1" indent="-571500">
              <a:buFont typeface="+mj-lt"/>
              <a:buAutoNum type="romanUcPeriod"/>
            </a:pPr>
            <a:r>
              <a:rPr lang="pt-BR" sz="2800" b="1" dirty="0"/>
              <a:t>Exercício de Gerenciamento de Valor Agregado</a:t>
            </a:r>
          </a:p>
          <a:p>
            <a:pPr marL="875030" lvl="1" indent="-571500">
              <a:buFont typeface="+mj-lt"/>
              <a:buAutoNum type="romanUcPeriod"/>
            </a:pPr>
            <a:endParaRPr lang="pt-BR" sz="2800" b="1" dirty="0">
              <a:ea typeface="Calibri"/>
              <a:cs typeface="Calibri"/>
            </a:endParaRPr>
          </a:p>
          <a:p>
            <a:pPr marL="817880" lvl="1" indent="-514350">
              <a:buFont typeface="+mj-lt"/>
              <a:buAutoNum type="arabicPeriod"/>
            </a:pPr>
            <a:endParaRPr lang="pt-BR" sz="3200" b="1" dirty="0">
              <a:ea typeface="Calibri"/>
              <a:cs typeface="Calibri"/>
            </a:endParaRPr>
          </a:p>
        </p:txBody>
      </p:sp>
    </p:spTree>
    <p:extLst>
      <p:ext uri="{BB962C8B-B14F-4D97-AF65-F5344CB8AC3E}">
        <p14:creationId xmlns:p14="http://schemas.microsoft.com/office/powerpoint/2010/main" val="1204906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a:xfrm>
            <a:off x="233264" y="658413"/>
            <a:ext cx="12344400" cy="545307"/>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altLang="es-AR" sz="4000" b="1" dirty="0">
                <a:solidFill>
                  <a:srgbClr val="00A4DE"/>
                </a:solidFill>
                <a:latin typeface="+mn-lt"/>
                <a:cs typeface="Arial" panose="020B0604020202020204" pitchFamily="34" charset="0"/>
              </a:rPr>
              <a:t>Papéis e responsabilidades do GP</a:t>
            </a:r>
          </a:p>
        </p:txBody>
      </p:sp>
      <p:sp>
        <p:nvSpPr>
          <p:cNvPr id="7" name="Rectangle 3"/>
          <p:cNvSpPr txBox="1">
            <a:spLocks noGrp="1"/>
          </p:cNvSpPr>
          <p:nvPr>
            <p:ph sz="half" idx="1"/>
          </p:nvPr>
        </p:nvSpPr>
        <p:spPr/>
        <p:txBody>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algn="ctr" eaLnBrk="1" hangingPunct="1">
              <a:buFont typeface="Arial" charset="0"/>
              <a:buNone/>
              <a:defRPr/>
            </a:pPr>
            <a:r>
              <a:rPr lang="pt-BR" sz="3000" b="1" dirty="0">
                <a:solidFill>
                  <a:srgbClr val="FF0000"/>
                </a:solidFill>
                <a:latin typeface="Arial" panose="020B0604020202020204" pitchFamily="34" charset="0"/>
                <a:cs typeface="Arial" panose="020B0604020202020204" pitchFamily="34" charset="0"/>
              </a:rPr>
              <a:t>PAPÉIS</a:t>
            </a:r>
          </a:p>
          <a:p>
            <a:pPr marL="594000" eaLnBrk="1" hangingPunct="1">
              <a:defRPr/>
            </a:pPr>
            <a:r>
              <a:rPr lang="pt-BR" sz="3000" b="1" dirty="0">
                <a:solidFill>
                  <a:srgbClr val="003366"/>
                </a:solidFill>
                <a:latin typeface="Arial" panose="020B0604020202020204" pitchFamily="34" charset="0"/>
                <a:cs typeface="Arial" panose="020B0604020202020204" pitchFamily="34" charset="0"/>
              </a:rPr>
              <a:t>Interpessoais:</a:t>
            </a:r>
            <a:r>
              <a:rPr lang="pt-BR" sz="3000" dirty="0">
                <a:solidFill>
                  <a:srgbClr val="003366"/>
                </a:solidFill>
                <a:latin typeface="Arial" panose="020B0604020202020204" pitchFamily="34" charset="0"/>
                <a:cs typeface="Arial" panose="020B0604020202020204" pitchFamily="34" charset="0"/>
              </a:rPr>
              <a:t> líder, pessoa de referência, contato entre pessoas.</a:t>
            </a:r>
          </a:p>
          <a:p>
            <a:pPr marL="594000" eaLnBrk="1" hangingPunct="1">
              <a:defRPr/>
            </a:pPr>
            <a:r>
              <a:rPr lang="pt-BR" sz="3000" b="1" dirty="0">
                <a:solidFill>
                  <a:srgbClr val="003366"/>
                </a:solidFill>
                <a:latin typeface="Arial" panose="020B0604020202020204" pitchFamily="34" charset="0"/>
                <a:cs typeface="Arial" panose="020B0604020202020204" pitchFamily="34" charset="0"/>
              </a:rPr>
              <a:t>Comunicação: </a:t>
            </a:r>
            <a:r>
              <a:rPr lang="pt-BR" sz="3000" dirty="0">
                <a:solidFill>
                  <a:srgbClr val="003366"/>
                </a:solidFill>
                <a:latin typeface="Arial" panose="020B0604020202020204" pitchFamily="34" charset="0"/>
                <a:cs typeface="Arial" panose="020B0604020202020204" pitchFamily="34" charset="0"/>
              </a:rPr>
              <a:t>coletar, selecionar, monitorar e disseminar informações; porta-voz do projeto.</a:t>
            </a:r>
          </a:p>
          <a:p>
            <a:pPr marL="594000" eaLnBrk="1" hangingPunct="1">
              <a:defRPr/>
            </a:pPr>
            <a:r>
              <a:rPr lang="pt-BR" sz="3000" b="1" dirty="0">
                <a:solidFill>
                  <a:srgbClr val="003366"/>
                </a:solidFill>
                <a:latin typeface="Arial" panose="020B0604020202020204" pitchFamily="34" charset="0"/>
                <a:cs typeface="Arial" panose="020B0604020202020204" pitchFamily="34" charset="0"/>
              </a:rPr>
              <a:t>Decisão: </a:t>
            </a:r>
            <a:r>
              <a:rPr lang="pt-BR" sz="3000" dirty="0">
                <a:solidFill>
                  <a:srgbClr val="003366"/>
                </a:solidFill>
                <a:latin typeface="Arial" panose="020B0604020202020204" pitchFamily="34" charset="0"/>
                <a:cs typeface="Arial" panose="020B0604020202020204" pitchFamily="34" charset="0"/>
              </a:rPr>
              <a:t>alocar recursos, explorar novas oportunidades, gerir conflitos, negociar, analisar situações, estabelecer prioridades.</a:t>
            </a:r>
            <a:endParaRPr lang="pt-BR" sz="3000" b="1" dirty="0">
              <a:solidFill>
                <a:srgbClr val="003366"/>
              </a:solidFill>
              <a:latin typeface="Arial" panose="020B0604020202020204" pitchFamily="34" charset="0"/>
              <a:cs typeface="Arial" panose="020B0604020202020204" pitchFamily="34" charset="0"/>
            </a:endParaRPr>
          </a:p>
        </p:txBody>
      </p:sp>
      <p:sp>
        <p:nvSpPr>
          <p:cNvPr id="8" name="Rectangle 4"/>
          <p:cNvSpPr txBox="1">
            <a:spLocks noGrp="1"/>
          </p:cNvSpPr>
          <p:nvPr>
            <p:ph sz="half" idx="2"/>
          </p:nvPr>
        </p:nvSpPr>
        <p:spPr>
          <a:xfrm>
            <a:off x="6965157" y="2336008"/>
            <a:ext cx="6057900" cy="7129463"/>
          </a:xfrm>
        </p:spPr>
        <p:txBody>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algn="ctr" eaLnBrk="1" hangingPunct="1">
              <a:lnSpc>
                <a:spcPct val="80000"/>
              </a:lnSpc>
              <a:buFont typeface="Arial" charset="0"/>
              <a:buNone/>
              <a:defRPr/>
            </a:pPr>
            <a:r>
              <a:rPr lang="pt-BR" sz="3000" b="1" dirty="0">
                <a:solidFill>
                  <a:srgbClr val="FF0000"/>
                </a:solidFill>
                <a:latin typeface="Arial" panose="020B0604020202020204" pitchFamily="34" charset="0"/>
                <a:cs typeface="Arial" panose="020B0604020202020204" pitchFamily="34" charset="0"/>
              </a:rPr>
              <a:t>RESPONSABILIDADES</a:t>
            </a:r>
          </a:p>
          <a:p>
            <a:pPr marL="79650" indent="0" eaLnBrk="1" hangingPunct="1">
              <a:lnSpc>
                <a:spcPct val="80000"/>
              </a:lnSpc>
              <a:buNone/>
              <a:defRPr/>
            </a:pPr>
            <a:endParaRPr lang="pt-BR" sz="3000" dirty="0">
              <a:solidFill>
                <a:schemeClr val="hlink"/>
              </a:solidFill>
              <a:latin typeface="Verdana" pitchFamily="34" charset="0"/>
            </a:endParaRP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Gerenciar 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Criar os planos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Medir o desempenho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Adotar medidas corretivas e preventivas.</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Controlar os resultados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Gerenciar a equipe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Prover relatórios de status do projeto.</a:t>
            </a:r>
          </a:p>
        </p:txBody>
      </p:sp>
    </p:spTree>
    <p:extLst>
      <p:ext uri="{BB962C8B-B14F-4D97-AF65-F5344CB8AC3E}">
        <p14:creationId xmlns:p14="http://schemas.microsoft.com/office/powerpoint/2010/main" val="2259751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 y="174949"/>
            <a:ext cx="13146881" cy="976313"/>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b="1" dirty="0">
                <a:solidFill>
                  <a:srgbClr val="00A4DE"/>
                </a:solidFill>
                <a:latin typeface="+mn-lt"/>
                <a:ea typeface="+mj-ea"/>
              </a:rPr>
              <a:t>Gerente de Projetos e Gerente Funcional</a:t>
            </a:r>
          </a:p>
        </p:txBody>
      </p:sp>
      <p:sp>
        <p:nvSpPr>
          <p:cNvPr id="10243" name="Rectangle 3"/>
          <p:cNvSpPr>
            <a:spLocks noGrp="1"/>
          </p:cNvSpPr>
          <p:nvPr>
            <p:ph type="body" sz="half" idx="1"/>
          </p:nvPr>
        </p:nvSpPr>
        <p:spPr>
          <a:xfrm>
            <a:off x="269268" y="1687116"/>
            <a:ext cx="6572250" cy="7668852"/>
          </a:xfrm>
        </p:spPr>
        <p:txBody>
          <a:bodyPr/>
          <a:lstStyle/>
          <a:p>
            <a:pPr eaLnBrk="1" hangingPunct="1">
              <a:lnSpc>
                <a:spcPct val="95000"/>
              </a:lnSpc>
            </a:pPr>
            <a:r>
              <a:rPr lang="pt-BR" altLang="es-AR" sz="3600" dirty="0">
                <a:solidFill>
                  <a:srgbClr val="003366"/>
                </a:solidFill>
                <a:cs typeface="Arial" panose="020B0604020202020204" pitchFamily="34" charset="0"/>
              </a:rPr>
              <a:t>Os gerentes funcionais costumam ser especialistas, orientados analiticamente e conhecedores de detalhes de cada operação de que são responsáveis.</a:t>
            </a:r>
          </a:p>
          <a:p>
            <a:pPr eaLnBrk="1" hangingPunct="1">
              <a:lnSpc>
                <a:spcPct val="95000"/>
              </a:lnSpc>
              <a:buFont typeface="Arial" charset="0"/>
              <a:buNone/>
            </a:pPr>
            <a:endParaRPr lang="pt-BR" altLang="es-AR" sz="3600" dirty="0">
              <a:solidFill>
                <a:srgbClr val="003366"/>
              </a:solidFill>
              <a:cs typeface="Arial" panose="020B0604020202020204" pitchFamily="34" charset="0"/>
            </a:endParaRPr>
          </a:p>
          <a:p>
            <a:pPr eaLnBrk="1" hangingPunct="1">
              <a:lnSpc>
                <a:spcPct val="95000"/>
              </a:lnSpc>
            </a:pPr>
            <a:r>
              <a:rPr lang="pt-BR" altLang="es-AR" sz="3600" dirty="0">
                <a:solidFill>
                  <a:srgbClr val="003366"/>
                </a:solidFill>
                <a:cs typeface="Arial" panose="020B0604020202020204" pitchFamily="34" charset="0"/>
              </a:rPr>
              <a:t>Gerentes de projetos devem possuir conhecimentos abrangentes, podendo, assim, supervisionar diferentes áreas funcionais e saber juntar as “peças” de forma coerente.</a:t>
            </a:r>
          </a:p>
          <a:p>
            <a:pPr eaLnBrk="1" hangingPunct="1">
              <a:lnSpc>
                <a:spcPct val="95000"/>
              </a:lnSpc>
              <a:buFont typeface="Arial" charset="0"/>
              <a:buNone/>
            </a:pPr>
            <a:endParaRPr lang="pt-BR" altLang="es-AR" sz="3000" dirty="0">
              <a:solidFill>
                <a:schemeClr val="hlink"/>
              </a:solidFill>
            </a:endParaRPr>
          </a:p>
        </p:txBody>
      </p:sp>
      <p:sp>
        <p:nvSpPr>
          <p:cNvPr id="10244" name="Rectangle 4"/>
          <p:cNvSpPr>
            <a:spLocks noGrp="1"/>
          </p:cNvSpPr>
          <p:nvPr>
            <p:ph type="body" sz="half" idx="2"/>
          </p:nvPr>
        </p:nvSpPr>
        <p:spPr>
          <a:xfrm>
            <a:off x="6979445" y="2226470"/>
            <a:ext cx="6050756" cy="7129463"/>
          </a:xfrm>
        </p:spPr>
        <p:txBody>
          <a:bodyPr/>
          <a:lstStyle/>
          <a:p>
            <a:pPr eaLnBrk="1" hangingPunct="1">
              <a:spcBef>
                <a:spcPct val="0"/>
              </a:spcBef>
              <a:buClr>
                <a:schemeClr val="tx2"/>
              </a:buClr>
              <a:buFont typeface="Wingdings" pitchFamily="2" charset="2"/>
              <a:buChar char="§"/>
            </a:pPr>
            <a:r>
              <a:rPr lang="pt-BR" altLang="es-AR" sz="3600" dirty="0">
                <a:solidFill>
                  <a:srgbClr val="003366"/>
                </a:solidFill>
                <a:cs typeface="Arial" panose="020B0604020202020204" pitchFamily="34" charset="0"/>
              </a:rPr>
              <a:t>Gerente Funcional</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 Abordagem analítica</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 Técnica de supervisão </a:t>
            </a:r>
          </a:p>
          <a:p>
            <a:pPr eaLnBrk="1" hangingPunct="1">
              <a:spcBef>
                <a:spcPct val="0"/>
              </a:spcBef>
              <a:buClr>
                <a:schemeClr val="tx2"/>
              </a:buClr>
              <a:buFont typeface="Wingdings" pitchFamily="2" charset="2"/>
              <a:buNone/>
            </a:pPr>
            <a:endParaRPr lang="pt-BR" altLang="es-AR" sz="3600" dirty="0">
              <a:solidFill>
                <a:srgbClr val="003366"/>
              </a:solidFill>
              <a:cs typeface="Arial" panose="020B0604020202020204" pitchFamily="34" charset="0"/>
            </a:endParaRPr>
          </a:p>
          <a:p>
            <a:pPr eaLnBrk="1" hangingPunct="1">
              <a:spcBef>
                <a:spcPct val="0"/>
              </a:spcBef>
              <a:buClr>
                <a:schemeClr val="tx2"/>
              </a:buClr>
              <a:buFont typeface="Wingdings" pitchFamily="2" charset="2"/>
              <a:buChar char="§"/>
            </a:pPr>
            <a:endParaRPr lang="pt-BR" altLang="es-AR" sz="3600" dirty="0">
              <a:solidFill>
                <a:srgbClr val="003366"/>
              </a:solidFill>
              <a:cs typeface="Arial" panose="020B0604020202020204" pitchFamily="34" charset="0"/>
            </a:endParaRPr>
          </a:p>
          <a:p>
            <a:pPr marL="0" indent="0">
              <a:spcBef>
                <a:spcPct val="0"/>
              </a:spcBef>
              <a:buClr>
                <a:schemeClr val="tx2"/>
              </a:buClr>
              <a:buNone/>
            </a:pPr>
            <a:endParaRPr lang="pt-BR" altLang="es-AR" sz="3600" dirty="0">
              <a:solidFill>
                <a:srgbClr val="003366"/>
              </a:solidFill>
              <a:cs typeface="Arial" panose="020B0604020202020204" pitchFamily="34" charset="0"/>
            </a:endParaRPr>
          </a:p>
          <a:p>
            <a:pPr eaLnBrk="1" hangingPunct="1">
              <a:spcBef>
                <a:spcPct val="0"/>
              </a:spcBef>
              <a:buClr>
                <a:schemeClr val="tx2"/>
              </a:buClr>
              <a:buFont typeface="Wingdings" pitchFamily="2" charset="2"/>
              <a:buChar char="§"/>
            </a:pPr>
            <a:endParaRPr lang="pt-BR" altLang="es-AR" sz="3600" dirty="0">
              <a:solidFill>
                <a:srgbClr val="003366"/>
              </a:solidFill>
              <a:cs typeface="Arial" panose="020B0604020202020204" pitchFamily="34" charset="0"/>
            </a:endParaRPr>
          </a:p>
          <a:p>
            <a:pPr eaLnBrk="1" hangingPunct="1">
              <a:spcBef>
                <a:spcPct val="0"/>
              </a:spcBef>
              <a:buClr>
                <a:schemeClr val="tx2"/>
              </a:buClr>
              <a:buFont typeface="Wingdings" pitchFamily="2" charset="2"/>
              <a:buChar char="§"/>
            </a:pPr>
            <a:r>
              <a:rPr lang="pt-BR" altLang="es-AR" sz="3600" dirty="0">
                <a:solidFill>
                  <a:srgbClr val="003366"/>
                </a:solidFill>
                <a:cs typeface="Arial" panose="020B0604020202020204" pitchFamily="34" charset="0"/>
              </a:rPr>
              <a:t> Gerente de Projetos</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 Abordagens sistêmicas</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Facilitador e generalista</a:t>
            </a:r>
          </a:p>
          <a:p>
            <a:pPr eaLnBrk="1" hangingPunct="1">
              <a:spcBef>
                <a:spcPct val="0"/>
              </a:spcBef>
              <a:buClr>
                <a:schemeClr val="tx2"/>
              </a:buClr>
              <a:buFont typeface="Wingdings" pitchFamily="2" charset="2"/>
              <a:buChar char="Ø"/>
            </a:pPr>
            <a:endParaRPr lang="pt-BR" altLang="es-AR" sz="3600" dirty="0">
              <a:solidFill>
                <a:srgbClr val="003366"/>
              </a:solidFill>
              <a:cs typeface="Arial" panose="020B0604020202020204" pitchFamily="34" charset="0"/>
            </a:endParaRPr>
          </a:p>
          <a:p>
            <a:pPr eaLnBrk="1" hangingPunct="1">
              <a:lnSpc>
                <a:spcPct val="80000"/>
              </a:lnSpc>
              <a:buFont typeface="Arial" charset="0"/>
              <a:buNone/>
            </a:pPr>
            <a:endParaRPr lang="pt-BR" altLang="es-AR" sz="3000" dirty="0">
              <a:solidFill>
                <a:schemeClr val="accent1"/>
              </a:solidFill>
            </a:endParaRPr>
          </a:p>
        </p:txBody>
      </p:sp>
    </p:spTree>
    <p:extLst>
      <p:ext uri="{BB962C8B-B14F-4D97-AF65-F5344CB8AC3E}">
        <p14:creationId xmlns:p14="http://schemas.microsoft.com/office/powerpoint/2010/main" val="594367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2109" y="356562"/>
            <a:ext cx="11499957" cy="1166813"/>
          </a:xfr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a:solidFill>
                  <a:srgbClr val="00A4DE"/>
                </a:solidFill>
                <a:latin typeface="+mn-lt"/>
                <a:ea typeface="+mj-ea"/>
                <a:cs typeface="Arial" panose="020B0604020202020204" pitchFamily="34" charset="0"/>
              </a:rPr>
              <a:t>Fatores Ambientais e Organizacionais</a:t>
            </a:r>
          </a:p>
        </p:txBody>
      </p:sp>
      <p:sp>
        <p:nvSpPr>
          <p:cNvPr id="14" name="Freeform 30"/>
          <p:cNvSpPr/>
          <p:nvPr/>
        </p:nvSpPr>
        <p:spPr>
          <a:xfrm rot="16200000" flipV="1">
            <a:off x="-70828" y="3839371"/>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60"/>
          <p:cNvSpPr/>
          <p:nvPr/>
        </p:nvSpPr>
        <p:spPr>
          <a:xfrm>
            <a:off x="1205113" y="3596468"/>
            <a:ext cx="1277582" cy="863063"/>
          </a:xfrm>
          <a:custGeom>
            <a:avLst/>
            <a:gdLst>
              <a:gd name="connsiteX0" fmla="*/ 419717 w 1919379"/>
              <a:gd name="connsiteY0" fmla="*/ 0 h 1073523"/>
              <a:gd name="connsiteX1" fmla="*/ 1499662 w 1919379"/>
              <a:gd name="connsiteY1" fmla="*/ 0 h 1073523"/>
              <a:gd name="connsiteX2" fmla="*/ 1499662 w 1919379"/>
              <a:gd name="connsiteY2" fmla="*/ 360039 h 1073523"/>
              <a:gd name="connsiteX3" fmla="*/ 1591673 w 1919379"/>
              <a:gd name="connsiteY3" fmla="*/ 434731 h 1073523"/>
              <a:gd name="connsiteX4" fmla="*/ 1679834 w 1919379"/>
              <a:gd name="connsiteY4" fmla="*/ 377229 h 1073523"/>
              <a:gd name="connsiteX5" fmla="*/ 1750812 w 1919379"/>
              <a:gd name="connsiteY5" fmla="*/ 360817 h 1073523"/>
              <a:gd name="connsiteX6" fmla="*/ 1919379 w 1919379"/>
              <a:gd name="connsiteY6" fmla="*/ 529384 h 1073523"/>
              <a:gd name="connsiteX7" fmla="*/ 1750812 w 1919379"/>
              <a:gd name="connsiteY7" fmla="*/ 697951 h 1073523"/>
              <a:gd name="connsiteX8" fmla="*/ 1679323 w 1919379"/>
              <a:gd name="connsiteY8" fmla="*/ 681351 h 1073523"/>
              <a:gd name="connsiteX9" fmla="*/ 1591672 w 1919379"/>
              <a:gd name="connsiteY9" fmla="*/ 624790 h 1073523"/>
              <a:gd name="connsiteX10" fmla="*/ 1499662 w 1919379"/>
              <a:gd name="connsiteY10" fmla="*/ 698891 h 1073523"/>
              <a:gd name="connsiteX11" fmla="*/ 1499662 w 1919379"/>
              <a:gd name="connsiteY11" fmla="*/ 1073523 h 1073523"/>
              <a:gd name="connsiteX12" fmla="*/ 1121817 w 1919379"/>
              <a:gd name="connsiteY12" fmla="*/ 1073523 h 1073523"/>
              <a:gd name="connsiteX13" fmla="*/ 1092223 w 1919379"/>
              <a:gd name="connsiteY13" fmla="*/ 1061964 h 1073523"/>
              <a:gd name="connsiteX14" fmla="*/ 1047720 w 1919379"/>
              <a:gd name="connsiteY14" fmla="*/ 981515 h 1073523"/>
              <a:gd name="connsiteX15" fmla="*/ 1104281 w 1919379"/>
              <a:gd name="connsiteY15" fmla="*/ 893864 h 1073523"/>
              <a:gd name="connsiteX16" fmla="*/ 1120881 w 1919379"/>
              <a:gd name="connsiteY16" fmla="*/ 822375 h 1073523"/>
              <a:gd name="connsiteX17" fmla="*/ 952314 w 1919379"/>
              <a:gd name="connsiteY17" fmla="*/ 653808 h 1073523"/>
              <a:gd name="connsiteX18" fmla="*/ 783747 w 1919379"/>
              <a:gd name="connsiteY18" fmla="*/ 822375 h 1073523"/>
              <a:gd name="connsiteX19" fmla="*/ 800159 w 1919379"/>
              <a:gd name="connsiteY19" fmla="*/ 893353 h 1073523"/>
              <a:gd name="connsiteX20" fmla="*/ 857661 w 1919379"/>
              <a:gd name="connsiteY20" fmla="*/ 981514 h 1073523"/>
              <a:gd name="connsiteX21" fmla="*/ 812782 w 1919379"/>
              <a:gd name="connsiteY21" fmla="*/ 1062147 h 1073523"/>
              <a:gd name="connsiteX22" fmla="*/ 782973 w 1919379"/>
              <a:gd name="connsiteY22" fmla="*/ 1073523 h 1073523"/>
              <a:gd name="connsiteX23" fmla="*/ 419717 w 1919379"/>
              <a:gd name="connsiteY23" fmla="*/ 1073523 h 1073523"/>
              <a:gd name="connsiteX24" fmla="*/ 419717 w 1919379"/>
              <a:gd name="connsiteY24" fmla="*/ 725013 h 1073523"/>
              <a:gd name="connsiteX25" fmla="*/ 327707 w 1919379"/>
              <a:gd name="connsiteY25" fmla="*/ 650912 h 1073523"/>
              <a:gd name="connsiteX26" fmla="*/ 240056 w 1919379"/>
              <a:gd name="connsiteY26" fmla="*/ 707473 h 1073523"/>
              <a:gd name="connsiteX27" fmla="*/ 168567 w 1919379"/>
              <a:gd name="connsiteY27" fmla="*/ 724073 h 1073523"/>
              <a:gd name="connsiteX28" fmla="*/ 0 w 1919379"/>
              <a:gd name="connsiteY28" fmla="*/ 555506 h 1073523"/>
              <a:gd name="connsiteX29" fmla="*/ 168567 w 1919379"/>
              <a:gd name="connsiteY29" fmla="*/ 386939 h 1073523"/>
              <a:gd name="connsiteX30" fmla="*/ 239545 w 1919379"/>
              <a:gd name="connsiteY30" fmla="*/ 403351 h 1073523"/>
              <a:gd name="connsiteX31" fmla="*/ 327706 w 1919379"/>
              <a:gd name="connsiteY31" fmla="*/ 460853 h 1073523"/>
              <a:gd name="connsiteX32" fmla="*/ 419717 w 1919379"/>
              <a:gd name="connsiteY32" fmla="*/ 386161 h 10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19379" h="1073523">
                <a:moveTo>
                  <a:pt x="419717" y="0"/>
                </a:moveTo>
                <a:lnTo>
                  <a:pt x="1499662" y="0"/>
                </a:lnTo>
                <a:lnTo>
                  <a:pt x="1499662" y="360039"/>
                </a:lnTo>
                <a:cubicBezTo>
                  <a:pt x="1507770" y="403045"/>
                  <a:pt x="1546021" y="434731"/>
                  <a:pt x="1591673" y="434731"/>
                </a:cubicBezTo>
                <a:cubicBezTo>
                  <a:pt x="1631074" y="434731"/>
                  <a:pt x="1647747" y="397141"/>
                  <a:pt x="1679834" y="377229"/>
                </a:cubicBezTo>
                <a:cubicBezTo>
                  <a:pt x="1701176" y="366469"/>
                  <a:pt x="1725334" y="360817"/>
                  <a:pt x="1750812" y="360817"/>
                </a:cubicBezTo>
                <a:cubicBezTo>
                  <a:pt x="1843909" y="360817"/>
                  <a:pt x="1919379" y="436287"/>
                  <a:pt x="1919379" y="529384"/>
                </a:cubicBezTo>
                <a:cubicBezTo>
                  <a:pt x="1919379" y="622481"/>
                  <a:pt x="1843909" y="697951"/>
                  <a:pt x="1750812" y="697951"/>
                </a:cubicBezTo>
                <a:cubicBezTo>
                  <a:pt x="1725141" y="697951"/>
                  <a:pt x="1700812" y="692213"/>
                  <a:pt x="1679323" y="681351"/>
                </a:cubicBezTo>
                <a:cubicBezTo>
                  <a:pt x="1637409" y="651169"/>
                  <a:pt x="1630694" y="624790"/>
                  <a:pt x="1591672" y="624790"/>
                </a:cubicBezTo>
                <a:cubicBezTo>
                  <a:pt x="1546237" y="624790"/>
                  <a:pt x="1508132" y="656178"/>
                  <a:pt x="1499662" y="698891"/>
                </a:cubicBezTo>
                <a:lnTo>
                  <a:pt x="1499662" y="1073523"/>
                </a:lnTo>
                <a:lnTo>
                  <a:pt x="1121817" y="1073523"/>
                </a:lnTo>
                <a:lnTo>
                  <a:pt x="1092223" y="1061964"/>
                </a:lnTo>
                <a:cubicBezTo>
                  <a:pt x="1065375" y="1045544"/>
                  <a:pt x="1047720" y="1015591"/>
                  <a:pt x="1047720" y="981515"/>
                </a:cubicBezTo>
                <a:cubicBezTo>
                  <a:pt x="1047720" y="942493"/>
                  <a:pt x="1074099" y="935778"/>
                  <a:pt x="1104281" y="893864"/>
                </a:cubicBezTo>
                <a:cubicBezTo>
                  <a:pt x="1115143" y="872375"/>
                  <a:pt x="1120881" y="848046"/>
                  <a:pt x="1120881" y="822375"/>
                </a:cubicBezTo>
                <a:cubicBezTo>
                  <a:pt x="1120881" y="729278"/>
                  <a:pt x="1045411" y="653808"/>
                  <a:pt x="952314" y="653808"/>
                </a:cubicBezTo>
                <a:cubicBezTo>
                  <a:pt x="859217" y="653808"/>
                  <a:pt x="783747" y="729278"/>
                  <a:pt x="783747" y="822375"/>
                </a:cubicBezTo>
                <a:cubicBezTo>
                  <a:pt x="783747" y="847853"/>
                  <a:pt x="789399" y="872011"/>
                  <a:pt x="800159" y="893353"/>
                </a:cubicBezTo>
                <a:cubicBezTo>
                  <a:pt x="820071" y="925440"/>
                  <a:pt x="857661" y="942113"/>
                  <a:pt x="857661" y="981514"/>
                </a:cubicBezTo>
                <a:cubicBezTo>
                  <a:pt x="857661" y="1015753"/>
                  <a:pt x="839837" y="1045829"/>
                  <a:pt x="812782" y="1062147"/>
                </a:cubicBezTo>
                <a:lnTo>
                  <a:pt x="782973" y="1073523"/>
                </a:lnTo>
                <a:lnTo>
                  <a:pt x="419717" y="1073523"/>
                </a:lnTo>
                <a:lnTo>
                  <a:pt x="419717" y="725013"/>
                </a:lnTo>
                <a:cubicBezTo>
                  <a:pt x="411247" y="682300"/>
                  <a:pt x="373142" y="650912"/>
                  <a:pt x="327707" y="650912"/>
                </a:cubicBezTo>
                <a:cubicBezTo>
                  <a:pt x="288685" y="650912"/>
                  <a:pt x="281970" y="677291"/>
                  <a:pt x="240056" y="707473"/>
                </a:cubicBezTo>
                <a:cubicBezTo>
                  <a:pt x="218567" y="718335"/>
                  <a:pt x="194238" y="724073"/>
                  <a:pt x="168567" y="724073"/>
                </a:cubicBezTo>
                <a:cubicBezTo>
                  <a:pt x="75470" y="724073"/>
                  <a:pt x="0" y="648603"/>
                  <a:pt x="0" y="555506"/>
                </a:cubicBezTo>
                <a:cubicBezTo>
                  <a:pt x="0" y="462409"/>
                  <a:pt x="75470" y="386939"/>
                  <a:pt x="168567" y="386939"/>
                </a:cubicBezTo>
                <a:cubicBezTo>
                  <a:pt x="194045" y="386939"/>
                  <a:pt x="218203" y="392591"/>
                  <a:pt x="239545" y="403351"/>
                </a:cubicBezTo>
                <a:cubicBezTo>
                  <a:pt x="271632" y="423263"/>
                  <a:pt x="288305" y="460853"/>
                  <a:pt x="327706" y="460853"/>
                </a:cubicBezTo>
                <a:cubicBezTo>
                  <a:pt x="373358" y="460853"/>
                  <a:pt x="411609" y="429167"/>
                  <a:pt x="419717" y="386161"/>
                </a:cubicBezTo>
                <a:close/>
              </a:path>
            </a:pathLst>
          </a:cu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1"/>
          <p:cNvSpPr/>
          <p:nvPr/>
        </p:nvSpPr>
        <p:spPr>
          <a:xfrm rot="5400000" flipH="1" flipV="1">
            <a:off x="2835835" y="3839369"/>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0"/>
          <p:cNvSpPr/>
          <p:nvPr/>
        </p:nvSpPr>
        <p:spPr>
          <a:xfrm rot="5400000" flipH="1">
            <a:off x="1109253" y="5076104"/>
            <a:ext cx="1533393" cy="720951"/>
          </a:xfrm>
          <a:custGeom>
            <a:avLst/>
            <a:gdLst>
              <a:gd name="connsiteX0" fmla="*/ 1907316 w 1907316"/>
              <a:gd name="connsiteY0" fmla="*/ 554558 h 1083120"/>
              <a:gd name="connsiteX1" fmla="*/ 1738749 w 1907316"/>
              <a:gd name="connsiteY1" fmla="*/ 385991 h 1083120"/>
              <a:gd name="connsiteX2" fmla="*/ 1667260 w 1907316"/>
              <a:gd name="connsiteY2" fmla="*/ 402591 h 1083120"/>
              <a:gd name="connsiteX3" fmla="*/ 1579609 w 1907316"/>
              <a:gd name="connsiteY3" fmla="*/ 459152 h 1083120"/>
              <a:gd name="connsiteX4" fmla="*/ 1499159 w 1907316"/>
              <a:gd name="connsiteY4" fmla="*/ 414649 h 1083120"/>
              <a:gd name="connsiteX5" fmla="*/ 1492400 w 1907316"/>
              <a:gd name="connsiteY5" fmla="*/ 397344 h 1083120"/>
              <a:gd name="connsiteX6" fmla="*/ 1492400 w 1907316"/>
              <a:gd name="connsiteY6" fmla="*/ 0 h 1083120"/>
              <a:gd name="connsiteX7" fmla="*/ 1487598 w 1907316"/>
              <a:gd name="connsiteY7" fmla="*/ 0 h 1083120"/>
              <a:gd name="connsiteX8" fmla="*/ 1112997 w 1907316"/>
              <a:gd name="connsiteY8" fmla="*/ 0 h 1083120"/>
              <a:gd name="connsiteX9" fmla="*/ 1088171 w 1907316"/>
              <a:gd name="connsiteY9" fmla="*/ 9696 h 1083120"/>
              <a:gd name="connsiteX10" fmla="*/ 1043668 w 1907316"/>
              <a:gd name="connsiteY10" fmla="*/ 90146 h 1083120"/>
              <a:gd name="connsiteX11" fmla="*/ 1100229 w 1907316"/>
              <a:gd name="connsiteY11" fmla="*/ 177797 h 1083120"/>
              <a:gd name="connsiteX12" fmla="*/ 1116829 w 1907316"/>
              <a:gd name="connsiteY12" fmla="*/ 249286 h 1083120"/>
              <a:gd name="connsiteX13" fmla="*/ 948262 w 1907316"/>
              <a:gd name="connsiteY13" fmla="*/ 417853 h 1083120"/>
              <a:gd name="connsiteX14" fmla="*/ 779695 w 1907316"/>
              <a:gd name="connsiteY14" fmla="*/ 249286 h 1083120"/>
              <a:gd name="connsiteX15" fmla="*/ 796107 w 1907316"/>
              <a:gd name="connsiteY15" fmla="*/ 178308 h 1083120"/>
              <a:gd name="connsiteX16" fmla="*/ 853609 w 1907316"/>
              <a:gd name="connsiteY16" fmla="*/ 90147 h 1083120"/>
              <a:gd name="connsiteX17" fmla="*/ 808731 w 1907316"/>
              <a:gd name="connsiteY17" fmla="*/ 9513 h 1083120"/>
              <a:gd name="connsiteX18" fmla="*/ 783801 w 1907316"/>
              <a:gd name="connsiteY18" fmla="*/ 0 h 1083120"/>
              <a:gd name="connsiteX19" fmla="*/ 419717 w 1907316"/>
              <a:gd name="connsiteY19" fmla="*/ 0 h 1083120"/>
              <a:gd name="connsiteX20" fmla="*/ 418878 w 1907316"/>
              <a:gd name="connsiteY20" fmla="*/ 0 h 1083120"/>
              <a:gd name="connsiteX21" fmla="*/ 418878 w 1907316"/>
              <a:gd name="connsiteY21" fmla="*/ 372659 h 1083120"/>
              <a:gd name="connsiteX22" fmla="*/ 408340 w 1907316"/>
              <a:gd name="connsiteY22" fmla="*/ 400273 h 1083120"/>
              <a:gd name="connsiteX23" fmla="*/ 327706 w 1907316"/>
              <a:gd name="connsiteY23" fmla="*/ 445151 h 1083120"/>
              <a:gd name="connsiteX24" fmla="*/ 239545 w 1907316"/>
              <a:gd name="connsiteY24" fmla="*/ 387649 h 1083120"/>
              <a:gd name="connsiteX25" fmla="*/ 168567 w 1907316"/>
              <a:gd name="connsiteY25" fmla="*/ 371237 h 1083120"/>
              <a:gd name="connsiteX26" fmla="*/ 0 w 1907316"/>
              <a:gd name="connsiteY26" fmla="*/ 539804 h 1083120"/>
              <a:gd name="connsiteX27" fmla="*/ 168567 w 1907316"/>
              <a:gd name="connsiteY27" fmla="*/ 708371 h 1083120"/>
              <a:gd name="connsiteX28" fmla="*/ 240056 w 1907316"/>
              <a:gd name="connsiteY28" fmla="*/ 691771 h 1083120"/>
              <a:gd name="connsiteX29" fmla="*/ 327707 w 1907316"/>
              <a:gd name="connsiteY29" fmla="*/ 635210 h 1083120"/>
              <a:gd name="connsiteX30" fmla="*/ 408157 w 1907316"/>
              <a:gd name="connsiteY30" fmla="*/ 679713 h 1083120"/>
              <a:gd name="connsiteX31" fmla="*/ 418878 w 1907316"/>
              <a:gd name="connsiteY31" fmla="*/ 707162 h 1083120"/>
              <a:gd name="connsiteX32" fmla="*/ 418878 w 1907316"/>
              <a:gd name="connsiteY32" fmla="*/ 1083120 h 1083120"/>
              <a:gd name="connsiteX33" fmla="*/ 419717 w 1907316"/>
              <a:gd name="connsiteY33" fmla="*/ 1083120 h 1083120"/>
              <a:gd name="connsiteX34" fmla="*/ 810350 w 1907316"/>
              <a:gd name="connsiteY34" fmla="*/ 1083120 h 1083120"/>
              <a:gd name="connsiteX35" fmla="*/ 832359 w 1907316"/>
              <a:gd name="connsiteY35" fmla="*/ 1074523 h 1083120"/>
              <a:gd name="connsiteX36" fmla="*/ 876862 w 1907316"/>
              <a:gd name="connsiteY36" fmla="*/ 994074 h 1083120"/>
              <a:gd name="connsiteX37" fmla="*/ 820301 w 1907316"/>
              <a:gd name="connsiteY37" fmla="*/ 906423 h 1083120"/>
              <a:gd name="connsiteX38" fmla="*/ 803701 w 1907316"/>
              <a:gd name="connsiteY38" fmla="*/ 834934 h 1083120"/>
              <a:gd name="connsiteX39" fmla="*/ 972268 w 1907316"/>
              <a:gd name="connsiteY39" fmla="*/ 666367 h 1083120"/>
              <a:gd name="connsiteX40" fmla="*/ 1140835 w 1907316"/>
              <a:gd name="connsiteY40" fmla="*/ 834934 h 1083120"/>
              <a:gd name="connsiteX41" fmla="*/ 1124423 w 1907316"/>
              <a:gd name="connsiteY41" fmla="*/ 905912 h 1083120"/>
              <a:gd name="connsiteX42" fmla="*/ 1066921 w 1907316"/>
              <a:gd name="connsiteY42" fmla="*/ 994073 h 1083120"/>
              <a:gd name="connsiteX43" fmla="*/ 1111799 w 1907316"/>
              <a:gd name="connsiteY43" fmla="*/ 1074706 h 1083120"/>
              <a:gd name="connsiteX44" fmla="*/ 1133846 w 1907316"/>
              <a:gd name="connsiteY44" fmla="*/ 1083120 h 1083120"/>
              <a:gd name="connsiteX45" fmla="*/ 1487598 w 1907316"/>
              <a:gd name="connsiteY45" fmla="*/ 1083120 h 1083120"/>
              <a:gd name="connsiteX46" fmla="*/ 1492400 w 1907316"/>
              <a:gd name="connsiteY46" fmla="*/ 1083120 h 1083120"/>
              <a:gd name="connsiteX47" fmla="*/ 1492400 w 1907316"/>
              <a:gd name="connsiteY47" fmla="*/ 711321 h 1083120"/>
              <a:gd name="connsiteX48" fmla="*/ 1498976 w 1907316"/>
              <a:gd name="connsiteY48" fmla="*/ 694090 h 1083120"/>
              <a:gd name="connsiteX49" fmla="*/ 1579610 w 1907316"/>
              <a:gd name="connsiteY49" fmla="*/ 649211 h 1083120"/>
              <a:gd name="connsiteX50" fmla="*/ 1667771 w 1907316"/>
              <a:gd name="connsiteY50" fmla="*/ 706713 h 1083120"/>
              <a:gd name="connsiteX51" fmla="*/ 1738749 w 1907316"/>
              <a:gd name="connsiteY51" fmla="*/ 723125 h 1083120"/>
              <a:gd name="connsiteX52" fmla="*/ 1907316 w 1907316"/>
              <a:gd name="connsiteY52" fmla="*/ 554558 h 10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7316" h="1083120">
                <a:moveTo>
                  <a:pt x="1907316" y="554558"/>
                </a:moveTo>
                <a:cubicBezTo>
                  <a:pt x="1907316" y="461461"/>
                  <a:pt x="1831845" y="385991"/>
                  <a:pt x="1738749" y="385991"/>
                </a:cubicBezTo>
                <a:cubicBezTo>
                  <a:pt x="1713078" y="385991"/>
                  <a:pt x="1688749" y="391729"/>
                  <a:pt x="1667260" y="402591"/>
                </a:cubicBezTo>
                <a:cubicBezTo>
                  <a:pt x="1625346" y="432773"/>
                  <a:pt x="1618631" y="459152"/>
                  <a:pt x="1579609" y="459152"/>
                </a:cubicBezTo>
                <a:cubicBezTo>
                  <a:pt x="1545532" y="459152"/>
                  <a:pt x="1515579" y="441497"/>
                  <a:pt x="1499159" y="414649"/>
                </a:cubicBezTo>
                <a:lnTo>
                  <a:pt x="1492400" y="397344"/>
                </a:lnTo>
                <a:lnTo>
                  <a:pt x="1492400" y="0"/>
                </a:lnTo>
                <a:lnTo>
                  <a:pt x="1487598" y="0"/>
                </a:lnTo>
                <a:lnTo>
                  <a:pt x="1112997" y="0"/>
                </a:lnTo>
                <a:lnTo>
                  <a:pt x="1088171" y="9696"/>
                </a:lnTo>
                <a:cubicBezTo>
                  <a:pt x="1061324" y="26117"/>
                  <a:pt x="1043668" y="56070"/>
                  <a:pt x="1043668" y="90146"/>
                </a:cubicBezTo>
                <a:cubicBezTo>
                  <a:pt x="1043668" y="129168"/>
                  <a:pt x="1070047" y="135883"/>
                  <a:pt x="1100229" y="177797"/>
                </a:cubicBezTo>
                <a:cubicBezTo>
                  <a:pt x="1111091" y="199286"/>
                  <a:pt x="1116829" y="223615"/>
                  <a:pt x="1116829" y="249286"/>
                </a:cubicBezTo>
                <a:cubicBezTo>
                  <a:pt x="1116829" y="342383"/>
                  <a:pt x="1041359" y="417853"/>
                  <a:pt x="948262" y="417853"/>
                </a:cubicBezTo>
                <a:cubicBezTo>
                  <a:pt x="855165" y="417853"/>
                  <a:pt x="779695" y="342383"/>
                  <a:pt x="779695" y="249286"/>
                </a:cubicBezTo>
                <a:cubicBezTo>
                  <a:pt x="779695" y="223808"/>
                  <a:pt x="785347" y="199650"/>
                  <a:pt x="796107" y="178308"/>
                </a:cubicBezTo>
                <a:cubicBezTo>
                  <a:pt x="816019" y="146221"/>
                  <a:pt x="853609" y="129548"/>
                  <a:pt x="853609" y="90147"/>
                </a:cubicBezTo>
                <a:cubicBezTo>
                  <a:pt x="853609" y="55908"/>
                  <a:pt x="835786" y="25832"/>
                  <a:pt x="808731" y="9513"/>
                </a:cubicBezTo>
                <a:lnTo>
                  <a:pt x="783801" y="0"/>
                </a:lnTo>
                <a:lnTo>
                  <a:pt x="419717" y="0"/>
                </a:lnTo>
                <a:lnTo>
                  <a:pt x="418878" y="0"/>
                </a:lnTo>
                <a:lnTo>
                  <a:pt x="418878" y="372659"/>
                </a:lnTo>
                <a:lnTo>
                  <a:pt x="408340" y="400273"/>
                </a:lnTo>
                <a:cubicBezTo>
                  <a:pt x="392021" y="427328"/>
                  <a:pt x="361945" y="445151"/>
                  <a:pt x="327706" y="445151"/>
                </a:cubicBezTo>
                <a:cubicBezTo>
                  <a:pt x="288305" y="445151"/>
                  <a:pt x="271632" y="407561"/>
                  <a:pt x="239545" y="387649"/>
                </a:cubicBezTo>
                <a:cubicBezTo>
                  <a:pt x="218203" y="376889"/>
                  <a:pt x="194045" y="371237"/>
                  <a:pt x="168567" y="371237"/>
                </a:cubicBezTo>
                <a:cubicBezTo>
                  <a:pt x="75470" y="371237"/>
                  <a:pt x="0" y="446707"/>
                  <a:pt x="0" y="539804"/>
                </a:cubicBezTo>
                <a:cubicBezTo>
                  <a:pt x="0" y="632901"/>
                  <a:pt x="75470" y="708371"/>
                  <a:pt x="168567" y="708371"/>
                </a:cubicBezTo>
                <a:cubicBezTo>
                  <a:pt x="194238" y="708371"/>
                  <a:pt x="218567" y="702633"/>
                  <a:pt x="240056" y="691771"/>
                </a:cubicBezTo>
                <a:cubicBezTo>
                  <a:pt x="281970" y="661589"/>
                  <a:pt x="288685" y="635210"/>
                  <a:pt x="327707" y="635210"/>
                </a:cubicBezTo>
                <a:cubicBezTo>
                  <a:pt x="361783" y="635210"/>
                  <a:pt x="391737" y="652866"/>
                  <a:pt x="408157" y="679713"/>
                </a:cubicBezTo>
                <a:lnTo>
                  <a:pt x="418878" y="707162"/>
                </a:lnTo>
                <a:lnTo>
                  <a:pt x="418878" y="1083120"/>
                </a:lnTo>
                <a:lnTo>
                  <a:pt x="419717" y="1083120"/>
                </a:lnTo>
                <a:lnTo>
                  <a:pt x="810350" y="1083120"/>
                </a:lnTo>
                <a:lnTo>
                  <a:pt x="832359" y="1074523"/>
                </a:lnTo>
                <a:cubicBezTo>
                  <a:pt x="859206" y="1058103"/>
                  <a:pt x="876862" y="1028150"/>
                  <a:pt x="876862" y="994074"/>
                </a:cubicBezTo>
                <a:cubicBezTo>
                  <a:pt x="876862" y="955052"/>
                  <a:pt x="850483" y="948337"/>
                  <a:pt x="820301" y="906423"/>
                </a:cubicBezTo>
                <a:cubicBezTo>
                  <a:pt x="809439" y="884934"/>
                  <a:pt x="803701" y="860605"/>
                  <a:pt x="803701" y="834934"/>
                </a:cubicBezTo>
                <a:cubicBezTo>
                  <a:pt x="803701" y="741837"/>
                  <a:pt x="879171" y="666367"/>
                  <a:pt x="972268" y="666367"/>
                </a:cubicBezTo>
                <a:cubicBezTo>
                  <a:pt x="1065365" y="666367"/>
                  <a:pt x="1140835" y="741837"/>
                  <a:pt x="1140835" y="834934"/>
                </a:cubicBezTo>
                <a:cubicBezTo>
                  <a:pt x="1140835" y="860412"/>
                  <a:pt x="1135183" y="884570"/>
                  <a:pt x="1124423" y="905912"/>
                </a:cubicBezTo>
                <a:cubicBezTo>
                  <a:pt x="1104511" y="937999"/>
                  <a:pt x="1066921" y="954672"/>
                  <a:pt x="1066921" y="994073"/>
                </a:cubicBezTo>
                <a:cubicBezTo>
                  <a:pt x="1066921" y="1028312"/>
                  <a:pt x="1084744" y="1058388"/>
                  <a:pt x="1111799" y="1074706"/>
                </a:cubicBezTo>
                <a:lnTo>
                  <a:pt x="1133846" y="1083120"/>
                </a:lnTo>
                <a:lnTo>
                  <a:pt x="1487598" y="1083120"/>
                </a:lnTo>
                <a:lnTo>
                  <a:pt x="1492400" y="1083120"/>
                </a:lnTo>
                <a:lnTo>
                  <a:pt x="1492400" y="711321"/>
                </a:lnTo>
                <a:lnTo>
                  <a:pt x="1498976" y="694090"/>
                </a:lnTo>
                <a:cubicBezTo>
                  <a:pt x="1515295" y="667035"/>
                  <a:pt x="1545371" y="649211"/>
                  <a:pt x="1579610" y="649211"/>
                </a:cubicBezTo>
                <a:cubicBezTo>
                  <a:pt x="1619011" y="649211"/>
                  <a:pt x="1635684" y="686801"/>
                  <a:pt x="1667771" y="706713"/>
                </a:cubicBezTo>
                <a:cubicBezTo>
                  <a:pt x="1689113" y="717473"/>
                  <a:pt x="1713271" y="723125"/>
                  <a:pt x="1738749" y="723125"/>
                </a:cubicBezTo>
                <a:cubicBezTo>
                  <a:pt x="1831845" y="723125"/>
                  <a:pt x="1907316" y="647655"/>
                  <a:pt x="1907316" y="554558"/>
                </a:cubicBezTo>
                <a:close/>
              </a:path>
            </a:pathLst>
          </a:cu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85"/>
          <p:cNvSpPr/>
          <p:nvPr/>
        </p:nvSpPr>
        <p:spPr>
          <a:xfrm rot="5400000">
            <a:off x="-70828" y="6486518"/>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88"/>
          <p:cNvSpPr/>
          <p:nvPr/>
        </p:nvSpPr>
        <p:spPr>
          <a:xfrm rot="16200000" flipH="1">
            <a:off x="2835836" y="6486518"/>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90"/>
          <p:cNvSpPr/>
          <p:nvPr/>
        </p:nvSpPr>
        <p:spPr>
          <a:xfrm flipH="1">
            <a:off x="172130" y="5003196"/>
            <a:ext cx="993293" cy="863061"/>
          </a:xfrm>
          <a:custGeom>
            <a:avLst/>
            <a:gdLst>
              <a:gd name="connsiteX0" fmla="*/ 848297 w 3093920"/>
              <a:gd name="connsiteY0" fmla="*/ 0 h 2225723"/>
              <a:gd name="connsiteX1" fmla="*/ 870196 w 3093920"/>
              <a:gd name="connsiteY1" fmla="*/ 0 h 2225723"/>
              <a:gd name="connsiteX2" fmla="*/ 1653696 w 3093920"/>
              <a:gd name="connsiteY2" fmla="*/ 0 h 2225723"/>
              <a:gd name="connsiteX3" fmla="*/ 1669549 w 3093920"/>
              <a:gd name="connsiteY3" fmla="*/ 6050 h 2225723"/>
              <a:gd name="connsiteX4" fmla="*/ 1762594 w 3093920"/>
              <a:gd name="connsiteY4" fmla="*/ 173228 h 2225723"/>
              <a:gd name="connsiteX5" fmla="*/ 1643375 w 3093920"/>
              <a:gd name="connsiteY5" fmla="*/ 356011 h 2225723"/>
              <a:gd name="connsiteX6" fmla="*/ 1609349 w 3093920"/>
              <a:gd name="connsiteY6" fmla="*/ 503169 h 2225723"/>
              <a:gd name="connsiteX7" fmla="*/ 1958837 w 3093920"/>
              <a:gd name="connsiteY7" fmla="*/ 852657 h 2225723"/>
              <a:gd name="connsiteX8" fmla="*/ 2308325 w 3093920"/>
              <a:gd name="connsiteY8" fmla="*/ 503169 h 2225723"/>
              <a:gd name="connsiteX9" fmla="*/ 2273909 w 3093920"/>
              <a:gd name="connsiteY9" fmla="*/ 354952 h 2225723"/>
              <a:gd name="connsiteX10" fmla="*/ 2156641 w 3093920"/>
              <a:gd name="connsiteY10" fmla="*/ 173226 h 2225723"/>
              <a:gd name="connsiteX11" fmla="*/ 2248911 w 3093920"/>
              <a:gd name="connsiteY11" fmla="*/ 6429 h 2225723"/>
              <a:gd name="connsiteX12" fmla="*/ 2265371 w 3093920"/>
              <a:gd name="connsiteY12" fmla="*/ 0 h 2225723"/>
              <a:gd name="connsiteX13" fmla="*/ 3093920 w 3093920"/>
              <a:gd name="connsiteY13" fmla="*/ 0 h 2225723"/>
              <a:gd name="connsiteX14" fmla="*/ 3093920 w 3093920"/>
              <a:gd name="connsiteY14" fmla="*/ 2214289 h 2225723"/>
              <a:gd name="connsiteX15" fmla="*/ 3093920 w 3093920"/>
              <a:gd name="connsiteY15" fmla="*/ 2225723 h 2225723"/>
              <a:gd name="connsiteX16" fmla="*/ 2335230 w 3093920"/>
              <a:gd name="connsiteY16" fmla="*/ 2225723 h 2225723"/>
              <a:gd name="connsiteX17" fmla="*/ 2306331 w 3093920"/>
              <a:gd name="connsiteY17" fmla="*/ 2214435 h 2225723"/>
              <a:gd name="connsiteX18" fmla="*/ 2318409 w 3093920"/>
              <a:gd name="connsiteY18" fmla="*/ 2214435 h 2225723"/>
              <a:gd name="connsiteX19" fmla="*/ 2318036 w 3093920"/>
              <a:gd name="connsiteY19" fmla="*/ 2214289 h 2225723"/>
              <a:gd name="connsiteX20" fmla="*/ 2340530 w 3093920"/>
              <a:gd name="connsiteY20" fmla="*/ 2214289 h 2225723"/>
              <a:gd name="connsiteX21" fmla="*/ 2197330 w 3093920"/>
              <a:gd name="connsiteY21" fmla="*/ 2090897 h 2225723"/>
              <a:gd name="connsiteX22" fmla="*/ 2185717 w 3093920"/>
              <a:gd name="connsiteY22" fmla="*/ 2023786 h 2225723"/>
              <a:gd name="connsiteX23" fmla="*/ 2186130 w 3093920"/>
              <a:gd name="connsiteY23" fmla="*/ 2021605 h 2225723"/>
              <a:gd name="connsiteX24" fmla="*/ 2196953 w 3093920"/>
              <a:gd name="connsiteY24" fmla="*/ 1976308 h 2225723"/>
              <a:gd name="connsiteX25" fmla="*/ 2217600 w 3093920"/>
              <a:gd name="connsiteY25" fmla="*/ 1945464 h 2225723"/>
              <a:gd name="connsiteX26" fmla="*/ 2254142 w 3093920"/>
              <a:gd name="connsiteY26" fmla="*/ 1906912 h 2225723"/>
              <a:gd name="connsiteX27" fmla="*/ 2298865 w 3093920"/>
              <a:gd name="connsiteY27" fmla="*/ 1853234 h 2225723"/>
              <a:gd name="connsiteX28" fmla="*/ 2299002 w 3093920"/>
              <a:gd name="connsiteY28" fmla="*/ 1852642 h 2225723"/>
              <a:gd name="connsiteX29" fmla="*/ 2301563 w 3093920"/>
              <a:gd name="connsiteY29" fmla="*/ 1849569 h 2225723"/>
              <a:gd name="connsiteX30" fmla="*/ 2304667 w 3093920"/>
              <a:gd name="connsiteY30" fmla="*/ 1840994 h 2225723"/>
              <a:gd name="connsiteX31" fmla="*/ 2304890 w 3093920"/>
              <a:gd name="connsiteY31" fmla="*/ 1840740 h 2225723"/>
              <a:gd name="connsiteX32" fmla="*/ 2338917 w 3093920"/>
              <a:gd name="connsiteY32" fmla="*/ 1693582 h 2225723"/>
              <a:gd name="connsiteX33" fmla="*/ 1989428 w 3093920"/>
              <a:gd name="connsiteY33" fmla="*/ 1344094 h 2225723"/>
              <a:gd name="connsiteX34" fmla="*/ 1719746 w 3093920"/>
              <a:gd name="connsiteY34" fmla="*/ 1471275 h 2225723"/>
              <a:gd name="connsiteX35" fmla="*/ 1704321 w 3093920"/>
              <a:gd name="connsiteY35" fmla="*/ 1496700 h 2225723"/>
              <a:gd name="connsiteX36" fmla="*/ 1696690 w 3093920"/>
              <a:gd name="connsiteY36" fmla="*/ 1505949 h 2225723"/>
              <a:gd name="connsiteX37" fmla="*/ 1679545 w 3093920"/>
              <a:gd name="connsiteY37" fmla="*/ 1537535 h 2225723"/>
              <a:gd name="connsiteX38" fmla="*/ 1667405 w 3093920"/>
              <a:gd name="connsiteY38" fmla="*/ 1557545 h 2225723"/>
              <a:gd name="connsiteX39" fmla="*/ 1666648 w 3093920"/>
              <a:gd name="connsiteY39" fmla="*/ 1561297 h 2225723"/>
              <a:gd name="connsiteX40" fmla="*/ 1665409 w 3093920"/>
              <a:gd name="connsiteY40" fmla="*/ 1563579 h 2225723"/>
              <a:gd name="connsiteX41" fmla="*/ 1661768 w 3093920"/>
              <a:gd name="connsiteY41" fmla="*/ 1568979 h 2225723"/>
              <a:gd name="connsiteX42" fmla="*/ 1634305 w 3093920"/>
              <a:gd name="connsiteY42" fmla="*/ 1705016 h 2225723"/>
              <a:gd name="connsiteX43" fmla="*/ 1668332 w 3093920"/>
              <a:gd name="connsiteY43" fmla="*/ 1852174 h 2225723"/>
              <a:gd name="connsiteX44" fmla="*/ 1787550 w 3093920"/>
              <a:gd name="connsiteY44" fmla="*/ 2034958 h 2225723"/>
              <a:gd name="connsiteX45" fmla="*/ 1776964 w 3093920"/>
              <a:gd name="connsiteY45" fmla="*/ 2096136 h 2225723"/>
              <a:gd name="connsiteX46" fmla="*/ 1748017 w 3093920"/>
              <a:gd name="connsiteY46" fmla="*/ 2147647 h 2225723"/>
              <a:gd name="connsiteX47" fmla="*/ 1637991 w 3093920"/>
              <a:gd name="connsiteY47" fmla="*/ 2214289 h 2225723"/>
              <a:gd name="connsiteX48" fmla="*/ 1655752 w 3093920"/>
              <a:gd name="connsiteY48" fmla="*/ 2214289 h 2225723"/>
              <a:gd name="connsiteX49" fmla="*/ 1655370 w 3093920"/>
              <a:gd name="connsiteY49" fmla="*/ 2214435 h 2225723"/>
              <a:gd name="connsiteX50" fmla="*/ 1662269 w 3093920"/>
              <a:gd name="connsiteY50" fmla="*/ 2214435 h 2225723"/>
              <a:gd name="connsiteX51" fmla="*/ 1632692 w 3093920"/>
              <a:gd name="connsiteY51" fmla="*/ 2225723 h 2225723"/>
              <a:gd name="connsiteX52" fmla="*/ 870196 w 3093920"/>
              <a:gd name="connsiteY52" fmla="*/ 2225723 h 2225723"/>
              <a:gd name="connsiteX53" fmla="*/ 848297 w 3093920"/>
              <a:gd name="connsiteY53" fmla="*/ 2225723 h 2225723"/>
              <a:gd name="connsiteX54" fmla="*/ 848297 w 3093920"/>
              <a:gd name="connsiteY54" fmla="*/ 2214289 h 2225723"/>
              <a:gd name="connsiteX55" fmla="*/ 848297 w 3093920"/>
              <a:gd name="connsiteY55" fmla="*/ 1392940 h 2225723"/>
              <a:gd name="connsiteX56" fmla="*/ 846226 w 3093920"/>
              <a:gd name="connsiteY56" fmla="*/ 1387639 h 2225723"/>
              <a:gd name="connsiteX57" fmla="*/ 679432 w 3093920"/>
              <a:gd name="connsiteY57" fmla="*/ 1295371 h 2225723"/>
              <a:gd name="connsiteX58" fmla="*/ 497706 w 3093920"/>
              <a:gd name="connsiteY58" fmla="*/ 1412639 h 2225723"/>
              <a:gd name="connsiteX59" fmla="*/ 349489 w 3093920"/>
              <a:gd name="connsiteY59" fmla="*/ 1447055 h 2225723"/>
              <a:gd name="connsiteX60" fmla="*/ 0 w 3093920"/>
              <a:gd name="connsiteY60" fmla="*/ 1097567 h 2225723"/>
              <a:gd name="connsiteX61" fmla="*/ 349489 w 3093920"/>
              <a:gd name="connsiteY61" fmla="*/ 748079 h 2225723"/>
              <a:gd name="connsiteX62" fmla="*/ 496647 w 3093920"/>
              <a:gd name="connsiteY62" fmla="*/ 782105 h 2225723"/>
              <a:gd name="connsiteX63" fmla="*/ 679430 w 3093920"/>
              <a:gd name="connsiteY63" fmla="*/ 901324 h 2225723"/>
              <a:gd name="connsiteX64" fmla="*/ 846608 w 3093920"/>
              <a:gd name="connsiteY64" fmla="*/ 808279 h 2225723"/>
              <a:gd name="connsiteX65" fmla="*/ 848297 w 3093920"/>
              <a:gd name="connsiteY65" fmla="*/ 803848 h 22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93920" h="2225723">
                <a:moveTo>
                  <a:pt x="848297" y="0"/>
                </a:moveTo>
                <a:lnTo>
                  <a:pt x="870196" y="0"/>
                </a:lnTo>
                <a:lnTo>
                  <a:pt x="1653696" y="0"/>
                </a:lnTo>
                <a:lnTo>
                  <a:pt x="1669549" y="6050"/>
                </a:lnTo>
                <a:cubicBezTo>
                  <a:pt x="1725642" y="39884"/>
                  <a:pt x="1762594" y="102240"/>
                  <a:pt x="1762594" y="173228"/>
                </a:cubicBezTo>
                <a:cubicBezTo>
                  <a:pt x="1762594" y="254917"/>
                  <a:pt x="1684659" y="289485"/>
                  <a:pt x="1643375" y="356011"/>
                </a:cubicBezTo>
                <a:cubicBezTo>
                  <a:pt x="1621067" y="400259"/>
                  <a:pt x="1609349" y="450346"/>
                  <a:pt x="1609349" y="503169"/>
                </a:cubicBezTo>
                <a:cubicBezTo>
                  <a:pt x="1609349" y="696186"/>
                  <a:pt x="1765820" y="852657"/>
                  <a:pt x="1958837" y="852657"/>
                </a:cubicBezTo>
                <a:cubicBezTo>
                  <a:pt x="2151854" y="852657"/>
                  <a:pt x="2308325" y="696186"/>
                  <a:pt x="2308325" y="503169"/>
                </a:cubicBezTo>
                <a:cubicBezTo>
                  <a:pt x="2308325" y="449946"/>
                  <a:pt x="2296429" y="399505"/>
                  <a:pt x="2273909" y="354952"/>
                </a:cubicBezTo>
                <a:cubicBezTo>
                  <a:pt x="2211333" y="268052"/>
                  <a:pt x="2156641" y="254130"/>
                  <a:pt x="2156641" y="173226"/>
                </a:cubicBezTo>
                <a:cubicBezTo>
                  <a:pt x="2156641" y="102574"/>
                  <a:pt x="2193247" y="40473"/>
                  <a:pt x="2248911" y="6429"/>
                </a:cubicBezTo>
                <a:lnTo>
                  <a:pt x="2265371" y="0"/>
                </a:lnTo>
                <a:lnTo>
                  <a:pt x="3093920" y="0"/>
                </a:lnTo>
                <a:lnTo>
                  <a:pt x="3093920" y="2214289"/>
                </a:lnTo>
                <a:lnTo>
                  <a:pt x="3093920" y="2225723"/>
                </a:lnTo>
                <a:lnTo>
                  <a:pt x="2335230" y="2225723"/>
                </a:lnTo>
                <a:lnTo>
                  <a:pt x="2306331" y="2214435"/>
                </a:lnTo>
                <a:lnTo>
                  <a:pt x="2318409" y="2214435"/>
                </a:lnTo>
                <a:lnTo>
                  <a:pt x="2318036" y="2214289"/>
                </a:lnTo>
                <a:lnTo>
                  <a:pt x="2340530" y="2214289"/>
                </a:lnTo>
                <a:cubicBezTo>
                  <a:pt x="2273657" y="2201681"/>
                  <a:pt x="2219986" y="2153920"/>
                  <a:pt x="2197330" y="2090897"/>
                </a:cubicBezTo>
                <a:lnTo>
                  <a:pt x="2185717" y="2023786"/>
                </a:lnTo>
                <a:lnTo>
                  <a:pt x="2186130" y="2021605"/>
                </a:lnTo>
                <a:lnTo>
                  <a:pt x="2196953" y="1976308"/>
                </a:lnTo>
                <a:lnTo>
                  <a:pt x="2217600" y="1945464"/>
                </a:lnTo>
                <a:lnTo>
                  <a:pt x="2254142" y="1906912"/>
                </a:lnTo>
                <a:cubicBezTo>
                  <a:pt x="2268070" y="1892122"/>
                  <a:pt x="2283221" y="1874959"/>
                  <a:pt x="2298865" y="1853234"/>
                </a:cubicBezTo>
                <a:lnTo>
                  <a:pt x="2299002" y="1852642"/>
                </a:lnTo>
                <a:lnTo>
                  <a:pt x="2301563" y="1849569"/>
                </a:lnTo>
                <a:lnTo>
                  <a:pt x="2304667" y="1840994"/>
                </a:lnTo>
                <a:lnTo>
                  <a:pt x="2304890" y="1840740"/>
                </a:lnTo>
                <a:cubicBezTo>
                  <a:pt x="2327199" y="1796492"/>
                  <a:pt x="2338917" y="1746405"/>
                  <a:pt x="2338917" y="1693582"/>
                </a:cubicBezTo>
                <a:cubicBezTo>
                  <a:pt x="2338917" y="1500565"/>
                  <a:pt x="2182446" y="1344094"/>
                  <a:pt x="1989428" y="1344094"/>
                </a:cubicBezTo>
                <a:cubicBezTo>
                  <a:pt x="1880856" y="1344094"/>
                  <a:pt x="1783848" y="1393602"/>
                  <a:pt x="1719746" y="1471275"/>
                </a:cubicBezTo>
                <a:lnTo>
                  <a:pt x="1704321" y="1496700"/>
                </a:lnTo>
                <a:lnTo>
                  <a:pt x="1696690" y="1505949"/>
                </a:lnTo>
                <a:lnTo>
                  <a:pt x="1679545" y="1537535"/>
                </a:lnTo>
                <a:lnTo>
                  <a:pt x="1667405" y="1557545"/>
                </a:lnTo>
                <a:lnTo>
                  <a:pt x="1666648" y="1561297"/>
                </a:lnTo>
                <a:lnTo>
                  <a:pt x="1665409" y="1563579"/>
                </a:lnTo>
                <a:lnTo>
                  <a:pt x="1661768" y="1568979"/>
                </a:lnTo>
                <a:cubicBezTo>
                  <a:pt x="1644082" y="1610791"/>
                  <a:pt x="1634305" y="1656760"/>
                  <a:pt x="1634305" y="1705016"/>
                </a:cubicBezTo>
                <a:cubicBezTo>
                  <a:pt x="1634305" y="1757840"/>
                  <a:pt x="1646023" y="1807926"/>
                  <a:pt x="1668332" y="1852174"/>
                </a:cubicBezTo>
                <a:cubicBezTo>
                  <a:pt x="1709615" y="1918700"/>
                  <a:pt x="1787550" y="1953268"/>
                  <a:pt x="1787550" y="2034958"/>
                </a:cubicBezTo>
                <a:lnTo>
                  <a:pt x="1776964" y="2096136"/>
                </a:lnTo>
                <a:lnTo>
                  <a:pt x="1748017" y="2147647"/>
                </a:lnTo>
                <a:cubicBezTo>
                  <a:pt x="1720678" y="2181367"/>
                  <a:pt x="1682270" y="2205509"/>
                  <a:pt x="1637991" y="2214289"/>
                </a:cubicBezTo>
                <a:lnTo>
                  <a:pt x="1655752" y="2214289"/>
                </a:lnTo>
                <a:lnTo>
                  <a:pt x="1655370" y="2214435"/>
                </a:lnTo>
                <a:lnTo>
                  <a:pt x="1662269" y="2214435"/>
                </a:lnTo>
                <a:lnTo>
                  <a:pt x="1632692" y="2225723"/>
                </a:lnTo>
                <a:lnTo>
                  <a:pt x="870196" y="2225723"/>
                </a:lnTo>
                <a:lnTo>
                  <a:pt x="848297" y="2225723"/>
                </a:lnTo>
                <a:lnTo>
                  <a:pt x="848297" y="2214289"/>
                </a:lnTo>
                <a:lnTo>
                  <a:pt x="848297" y="1392940"/>
                </a:lnTo>
                <a:lnTo>
                  <a:pt x="846226" y="1387639"/>
                </a:lnTo>
                <a:cubicBezTo>
                  <a:pt x="812183" y="1331977"/>
                  <a:pt x="750082" y="1295371"/>
                  <a:pt x="679432" y="1295371"/>
                </a:cubicBezTo>
                <a:cubicBezTo>
                  <a:pt x="598528" y="1295371"/>
                  <a:pt x="584606" y="1350063"/>
                  <a:pt x="497706" y="1412639"/>
                </a:cubicBezTo>
                <a:cubicBezTo>
                  <a:pt x="453153" y="1435159"/>
                  <a:pt x="402712" y="1447055"/>
                  <a:pt x="349489" y="1447055"/>
                </a:cubicBezTo>
                <a:cubicBezTo>
                  <a:pt x="156471" y="1447055"/>
                  <a:pt x="0" y="1290584"/>
                  <a:pt x="0" y="1097567"/>
                </a:cubicBezTo>
                <a:cubicBezTo>
                  <a:pt x="0" y="904550"/>
                  <a:pt x="156471" y="748079"/>
                  <a:pt x="349489" y="748079"/>
                </a:cubicBezTo>
                <a:cubicBezTo>
                  <a:pt x="402312" y="748079"/>
                  <a:pt x="452398" y="759797"/>
                  <a:pt x="496647" y="782105"/>
                </a:cubicBezTo>
                <a:cubicBezTo>
                  <a:pt x="563172" y="823389"/>
                  <a:pt x="597740" y="901324"/>
                  <a:pt x="679430" y="901324"/>
                </a:cubicBezTo>
                <a:cubicBezTo>
                  <a:pt x="750417" y="901324"/>
                  <a:pt x="812774" y="864372"/>
                  <a:pt x="846608" y="808279"/>
                </a:cubicBezTo>
                <a:lnTo>
                  <a:pt x="848297" y="803848"/>
                </a:lnTo>
                <a:close/>
              </a:path>
            </a:pathLst>
          </a:cu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92"/>
          <p:cNvSpPr/>
          <p:nvPr/>
        </p:nvSpPr>
        <p:spPr>
          <a:xfrm>
            <a:off x="2795567" y="5003196"/>
            <a:ext cx="993293" cy="863061"/>
          </a:xfrm>
          <a:custGeom>
            <a:avLst/>
            <a:gdLst>
              <a:gd name="connsiteX0" fmla="*/ 848297 w 3093920"/>
              <a:gd name="connsiteY0" fmla="*/ 0 h 2225723"/>
              <a:gd name="connsiteX1" fmla="*/ 870196 w 3093920"/>
              <a:gd name="connsiteY1" fmla="*/ 0 h 2225723"/>
              <a:gd name="connsiteX2" fmla="*/ 1653696 w 3093920"/>
              <a:gd name="connsiteY2" fmla="*/ 0 h 2225723"/>
              <a:gd name="connsiteX3" fmla="*/ 1669549 w 3093920"/>
              <a:gd name="connsiteY3" fmla="*/ 6050 h 2225723"/>
              <a:gd name="connsiteX4" fmla="*/ 1762594 w 3093920"/>
              <a:gd name="connsiteY4" fmla="*/ 173228 h 2225723"/>
              <a:gd name="connsiteX5" fmla="*/ 1643375 w 3093920"/>
              <a:gd name="connsiteY5" fmla="*/ 356011 h 2225723"/>
              <a:gd name="connsiteX6" fmla="*/ 1609349 w 3093920"/>
              <a:gd name="connsiteY6" fmla="*/ 503169 h 2225723"/>
              <a:gd name="connsiteX7" fmla="*/ 1958837 w 3093920"/>
              <a:gd name="connsiteY7" fmla="*/ 852657 h 2225723"/>
              <a:gd name="connsiteX8" fmla="*/ 2308325 w 3093920"/>
              <a:gd name="connsiteY8" fmla="*/ 503169 h 2225723"/>
              <a:gd name="connsiteX9" fmla="*/ 2273909 w 3093920"/>
              <a:gd name="connsiteY9" fmla="*/ 354952 h 2225723"/>
              <a:gd name="connsiteX10" fmla="*/ 2156641 w 3093920"/>
              <a:gd name="connsiteY10" fmla="*/ 173226 h 2225723"/>
              <a:gd name="connsiteX11" fmla="*/ 2248911 w 3093920"/>
              <a:gd name="connsiteY11" fmla="*/ 6429 h 2225723"/>
              <a:gd name="connsiteX12" fmla="*/ 2265371 w 3093920"/>
              <a:gd name="connsiteY12" fmla="*/ 0 h 2225723"/>
              <a:gd name="connsiteX13" fmla="*/ 3093920 w 3093920"/>
              <a:gd name="connsiteY13" fmla="*/ 0 h 2225723"/>
              <a:gd name="connsiteX14" fmla="*/ 3093920 w 3093920"/>
              <a:gd name="connsiteY14" fmla="*/ 2214289 h 2225723"/>
              <a:gd name="connsiteX15" fmla="*/ 3093920 w 3093920"/>
              <a:gd name="connsiteY15" fmla="*/ 2225723 h 2225723"/>
              <a:gd name="connsiteX16" fmla="*/ 2335230 w 3093920"/>
              <a:gd name="connsiteY16" fmla="*/ 2225723 h 2225723"/>
              <a:gd name="connsiteX17" fmla="*/ 2306331 w 3093920"/>
              <a:gd name="connsiteY17" fmla="*/ 2214435 h 2225723"/>
              <a:gd name="connsiteX18" fmla="*/ 2318409 w 3093920"/>
              <a:gd name="connsiteY18" fmla="*/ 2214435 h 2225723"/>
              <a:gd name="connsiteX19" fmla="*/ 2318036 w 3093920"/>
              <a:gd name="connsiteY19" fmla="*/ 2214289 h 2225723"/>
              <a:gd name="connsiteX20" fmla="*/ 2340530 w 3093920"/>
              <a:gd name="connsiteY20" fmla="*/ 2214289 h 2225723"/>
              <a:gd name="connsiteX21" fmla="*/ 2197330 w 3093920"/>
              <a:gd name="connsiteY21" fmla="*/ 2090897 h 2225723"/>
              <a:gd name="connsiteX22" fmla="*/ 2185717 w 3093920"/>
              <a:gd name="connsiteY22" fmla="*/ 2023786 h 2225723"/>
              <a:gd name="connsiteX23" fmla="*/ 2186130 w 3093920"/>
              <a:gd name="connsiteY23" fmla="*/ 2021605 h 2225723"/>
              <a:gd name="connsiteX24" fmla="*/ 2196953 w 3093920"/>
              <a:gd name="connsiteY24" fmla="*/ 1976308 h 2225723"/>
              <a:gd name="connsiteX25" fmla="*/ 2217600 w 3093920"/>
              <a:gd name="connsiteY25" fmla="*/ 1945464 h 2225723"/>
              <a:gd name="connsiteX26" fmla="*/ 2254142 w 3093920"/>
              <a:gd name="connsiteY26" fmla="*/ 1906912 h 2225723"/>
              <a:gd name="connsiteX27" fmla="*/ 2298865 w 3093920"/>
              <a:gd name="connsiteY27" fmla="*/ 1853234 h 2225723"/>
              <a:gd name="connsiteX28" fmla="*/ 2299002 w 3093920"/>
              <a:gd name="connsiteY28" fmla="*/ 1852642 h 2225723"/>
              <a:gd name="connsiteX29" fmla="*/ 2301563 w 3093920"/>
              <a:gd name="connsiteY29" fmla="*/ 1849569 h 2225723"/>
              <a:gd name="connsiteX30" fmla="*/ 2304667 w 3093920"/>
              <a:gd name="connsiteY30" fmla="*/ 1840994 h 2225723"/>
              <a:gd name="connsiteX31" fmla="*/ 2304890 w 3093920"/>
              <a:gd name="connsiteY31" fmla="*/ 1840740 h 2225723"/>
              <a:gd name="connsiteX32" fmla="*/ 2338917 w 3093920"/>
              <a:gd name="connsiteY32" fmla="*/ 1693582 h 2225723"/>
              <a:gd name="connsiteX33" fmla="*/ 1989428 w 3093920"/>
              <a:gd name="connsiteY33" fmla="*/ 1344094 h 2225723"/>
              <a:gd name="connsiteX34" fmla="*/ 1719746 w 3093920"/>
              <a:gd name="connsiteY34" fmla="*/ 1471275 h 2225723"/>
              <a:gd name="connsiteX35" fmla="*/ 1704321 w 3093920"/>
              <a:gd name="connsiteY35" fmla="*/ 1496700 h 2225723"/>
              <a:gd name="connsiteX36" fmla="*/ 1696690 w 3093920"/>
              <a:gd name="connsiteY36" fmla="*/ 1505949 h 2225723"/>
              <a:gd name="connsiteX37" fmla="*/ 1679545 w 3093920"/>
              <a:gd name="connsiteY37" fmla="*/ 1537535 h 2225723"/>
              <a:gd name="connsiteX38" fmla="*/ 1667405 w 3093920"/>
              <a:gd name="connsiteY38" fmla="*/ 1557545 h 2225723"/>
              <a:gd name="connsiteX39" fmla="*/ 1666648 w 3093920"/>
              <a:gd name="connsiteY39" fmla="*/ 1561297 h 2225723"/>
              <a:gd name="connsiteX40" fmla="*/ 1665409 w 3093920"/>
              <a:gd name="connsiteY40" fmla="*/ 1563579 h 2225723"/>
              <a:gd name="connsiteX41" fmla="*/ 1661768 w 3093920"/>
              <a:gd name="connsiteY41" fmla="*/ 1568979 h 2225723"/>
              <a:gd name="connsiteX42" fmla="*/ 1634305 w 3093920"/>
              <a:gd name="connsiteY42" fmla="*/ 1705016 h 2225723"/>
              <a:gd name="connsiteX43" fmla="*/ 1668332 w 3093920"/>
              <a:gd name="connsiteY43" fmla="*/ 1852174 h 2225723"/>
              <a:gd name="connsiteX44" fmla="*/ 1787550 w 3093920"/>
              <a:gd name="connsiteY44" fmla="*/ 2034958 h 2225723"/>
              <a:gd name="connsiteX45" fmla="*/ 1776964 w 3093920"/>
              <a:gd name="connsiteY45" fmla="*/ 2096136 h 2225723"/>
              <a:gd name="connsiteX46" fmla="*/ 1748017 w 3093920"/>
              <a:gd name="connsiteY46" fmla="*/ 2147647 h 2225723"/>
              <a:gd name="connsiteX47" fmla="*/ 1637991 w 3093920"/>
              <a:gd name="connsiteY47" fmla="*/ 2214289 h 2225723"/>
              <a:gd name="connsiteX48" fmla="*/ 1655752 w 3093920"/>
              <a:gd name="connsiteY48" fmla="*/ 2214289 h 2225723"/>
              <a:gd name="connsiteX49" fmla="*/ 1655370 w 3093920"/>
              <a:gd name="connsiteY49" fmla="*/ 2214435 h 2225723"/>
              <a:gd name="connsiteX50" fmla="*/ 1662269 w 3093920"/>
              <a:gd name="connsiteY50" fmla="*/ 2214435 h 2225723"/>
              <a:gd name="connsiteX51" fmla="*/ 1632692 w 3093920"/>
              <a:gd name="connsiteY51" fmla="*/ 2225723 h 2225723"/>
              <a:gd name="connsiteX52" fmla="*/ 870196 w 3093920"/>
              <a:gd name="connsiteY52" fmla="*/ 2225723 h 2225723"/>
              <a:gd name="connsiteX53" fmla="*/ 848297 w 3093920"/>
              <a:gd name="connsiteY53" fmla="*/ 2225723 h 2225723"/>
              <a:gd name="connsiteX54" fmla="*/ 848297 w 3093920"/>
              <a:gd name="connsiteY54" fmla="*/ 2214289 h 2225723"/>
              <a:gd name="connsiteX55" fmla="*/ 848297 w 3093920"/>
              <a:gd name="connsiteY55" fmla="*/ 1392940 h 2225723"/>
              <a:gd name="connsiteX56" fmla="*/ 846226 w 3093920"/>
              <a:gd name="connsiteY56" fmla="*/ 1387639 h 2225723"/>
              <a:gd name="connsiteX57" fmla="*/ 679432 w 3093920"/>
              <a:gd name="connsiteY57" fmla="*/ 1295371 h 2225723"/>
              <a:gd name="connsiteX58" fmla="*/ 497706 w 3093920"/>
              <a:gd name="connsiteY58" fmla="*/ 1412639 h 2225723"/>
              <a:gd name="connsiteX59" fmla="*/ 349489 w 3093920"/>
              <a:gd name="connsiteY59" fmla="*/ 1447055 h 2225723"/>
              <a:gd name="connsiteX60" fmla="*/ 0 w 3093920"/>
              <a:gd name="connsiteY60" fmla="*/ 1097567 h 2225723"/>
              <a:gd name="connsiteX61" fmla="*/ 349489 w 3093920"/>
              <a:gd name="connsiteY61" fmla="*/ 748079 h 2225723"/>
              <a:gd name="connsiteX62" fmla="*/ 496647 w 3093920"/>
              <a:gd name="connsiteY62" fmla="*/ 782105 h 2225723"/>
              <a:gd name="connsiteX63" fmla="*/ 679430 w 3093920"/>
              <a:gd name="connsiteY63" fmla="*/ 901324 h 2225723"/>
              <a:gd name="connsiteX64" fmla="*/ 846608 w 3093920"/>
              <a:gd name="connsiteY64" fmla="*/ 808279 h 2225723"/>
              <a:gd name="connsiteX65" fmla="*/ 848297 w 3093920"/>
              <a:gd name="connsiteY65" fmla="*/ 803848 h 22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93920" h="2225723">
                <a:moveTo>
                  <a:pt x="848297" y="0"/>
                </a:moveTo>
                <a:lnTo>
                  <a:pt x="870196" y="0"/>
                </a:lnTo>
                <a:lnTo>
                  <a:pt x="1653696" y="0"/>
                </a:lnTo>
                <a:lnTo>
                  <a:pt x="1669549" y="6050"/>
                </a:lnTo>
                <a:cubicBezTo>
                  <a:pt x="1725642" y="39884"/>
                  <a:pt x="1762594" y="102240"/>
                  <a:pt x="1762594" y="173228"/>
                </a:cubicBezTo>
                <a:cubicBezTo>
                  <a:pt x="1762594" y="254917"/>
                  <a:pt x="1684659" y="289485"/>
                  <a:pt x="1643375" y="356011"/>
                </a:cubicBezTo>
                <a:cubicBezTo>
                  <a:pt x="1621067" y="400259"/>
                  <a:pt x="1609349" y="450346"/>
                  <a:pt x="1609349" y="503169"/>
                </a:cubicBezTo>
                <a:cubicBezTo>
                  <a:pt x="1609349" y="696186"/>
                  <a:pt x="1765820" y="852657"/>
                  <a:pt x="1958837" y="852657"/>
                </a:cubicBezTo>
                <a:cubicBezTo>
                  <a:pt x="2151854" y="852657"/>
                  <a:pt x="2308325" y="696186"/>
                  <a:pt x="2308325" y="503169"/>
                </a:cubicBezTo>
                <a:cubicBezTo>
                  <a:pt x="2308325" y="449946"/>
                  <a:pt x="2296429" y="399505"/>
                  <a:pt x="2273909" y="354952"/>
                </a:cubicBezTo>
                <a:cubicBezTo>
                  <a:pt x="2211333" y="268052"/>
                  <a:pt x="2156641" y="254130"/>
                  <a:pt x="2156641" y="173226"/>
                </a:cubicBezTo>
                <a:cubicBezTo>
                  <a:pt x="2156641" y="102574"/>
                  <a:pt x="2193247" y="40473"/>
                  <a:pt x="2248911" y="6429"/>
                </a:cubicBezTo>
                <a:lnTo>
                  <a:pt x="2265371" y="0"/>
                </a:lnTo>
                <a:lnTo>
                  <a:pt x="3093920" y="0"/>
                </a:lnTo>
                <a:lnTo>
                  <a:pt x="3093920" y="2214289"/>
                </a:lnTo>
                <a:lnTo>
                  <a:pt x="3093920" y="2225723"/>
                </a:lnTo>
                <a:lnTo>
                  <a:pt x="2335230" y="2225723"/>
                </a:lnTo>
                <a:lnTo>
                  <a:pt x="2306331" y="2214435"/>
                </a:lnTo>
                <a:lnTo>
                  <a:pt x="2318409" y="2214435"/>
                </a:lnTo>
                <a:lnTo>
                  <a:pt x="2318036" y="2214289"/>
                </a:lnTo>
                <a:lnTo>
                  <a:pt x="2340530" y="2214289"/>
                </a:lnTo>
                <a:cubicBezTo>
                  <a:pt x="2273657" y="2201681"/>
                  <a:pt x="2219986" y="2153920"/>
                  <a:pt x="2197330" y="2090897"/>
                </a:cubicBezTo>
                <a:lnTo>
                  <a:pt x="2185717" y="2023786"/>
                </a:lnTo>
                <a:lnTo>
                  <a:pt x="2186130" y="2021605"/>
                </a:lnTo>
                <a:lnTo>
                  <a:pt x="2196953" y="1976308"/>
                </a:lnTo>
                <a:lnTo>
                  <a:pt x="2217600" y="1945464"/>
                </a:lnTo>
                <a:lnTo>
                  <a:pt x="2254142" y="1906912"/>
                </a:lnTo>
                <a:cubicBezTo>
                  <a:pt x="2268070" y="1892122"/>
                  <a:pt x="2283221" y="1874959"/>
                  <a:pt x="2298865" y="1853234"/>
                </a:cubicBezTo>
                <a:lnTo>
                  <a:pt x="2299002" y="1852642"/>
                </a:lnTo>
                <a:lnTo>
                  <a:pt x="2301563" y="1849569"/>
                </a:lnTo>
                <a:lnTo>
                  <a:pt x="2304667" y="1840994"/>
                </a:lnTo>
                <a:lnTo>
                  <a:pt x="2304890" y="1840740"/>
                </a:lnTo>
                <a:cubicBezTo>
                  <a:pt x="2327199" y="1796492"/>
                  <a:pt x="2338917" y="1746405"/>
                  <a:pt x="2338917" y="1693582"/>
                </a:cubicBezTo>
                <a:cubicBezTo>
                  <a:pt x="2338917" y="1500565"/>
                  <a:pt x="2182446" y="1344094"/>
                  <a:pt x="1989428" y="1344094"/>
                </a:cubicBezTo>
                <a:cubicBezTo>
                  <a:pt x="1880856" y="1344094"/>
                  <a:pt x="1783848" y="1393602"/>
                  <a:pt x="1719746" y="1471275"/>
                </a:cubicBezTo>
                <a:lnTo>
                  <a:pt x="1704321" y="1496700"/>
                </a:lnTo>
                <a:lnTo>
                  <a:pt x="1696690" y="1505949"/>
                </a:lnTo>
                <a:lnTo>
                  <a:pt x="1679545" y="1537535"/>
                </a:lnTo>
                <a:lnTo>
                  <a:pt x="1667405" y="1557545"/>
                </a:lnTo>
                <a:lnTo>
                  <a:pt x="1666648" y="1561297"/>
                </a:lnTo>
                <a:lnTo>
                  <a:pt x="1665409" y="1563579"/>
                </a:lnTo>
                <a:lnTo>
                  <a:pt x="1661768" y="1568979"/>
                </a:lnTo>
                <a:cubicBezTo>
                  <a:pt x="1644082" y="1610791"/>
                  <a:pt x="1634305" y="1656760"/>
                  <a:pt x="1634305" y="1705016"/>
                </a:cubicBezTo>
                <a:cubicBezTo>
                  <a:pt x="1634305" y="1757840"/>
                  <a:pt x="1646023" y="1807926"/>
                  <a:pt x="1668332" y="1852174"/>
                </a:cubicBezTo>
                <a:cubicBezTo>
                  <a:pt x="1709615" y="1918700"/>
                  <a:pt x="1787550" y="1953268"/>
                  <a:pt x="1787550" y="2034958"/>
                </a:cubicBezTo>
                <a:lnTo>
                  <a:pt x="1776964" y="2096136"/>
                </a:lnTo>
                <a:lnTo>
                  <a:pt x="1748017" y="2147647"/>
                </a:lnTo>
                <a:cubicBezTo>
                  <a:pt x="1720678" y="2181367"/>
                  <a:pt x="1682270" y="2205509"/>
                  <a:pt x="1637991" y="2214289"/>
                </a:cubicBezTo>
                <a:lnTo>
                  <a:pt x="1655752" y="2214289"/>
                </a:lnTo>
                <a:lnTo>
                  <a:pt x="1655370" y="2214435"/>
                </a:lnTo>
                <a:lnTo>
                  <a:pt x="1662269" y="2214435"/>
                </a:lnTo>
                <a:lnTo>
                  <a:pt x="1632692" y="2225723"/>
                </a:lnTo>
                <a:lnTo>
                  <a:pt x="870196" y="2225723"/>
                </a:lnTo>
                <a:lnTo>
                  <a:pt x="848297" y="2225723"/>
                </a:lnTo>
                <a:lnTo>
                  <a:pt x="848297" y="2214289"/>
                </a:lnTo>
                <a:lnTo>
                  <a:pt x="848297" y="1392940"/>
                </a:lnTo>
                <a:lnTo>
                  <a:pt x="846226" y="1387639"/>
                </a:lnTo>
                <a:cubicBezTo>
                  <a:pt x="812183" y="1331977"/>
                  <a:pt x="750082" y="1295371"/>
                  <a:pt x="679432" y="1295371"/>
                </a:cubicBezTo>
                <a:cubicBezTo>
                  <a:pt x="598528" y="1295371"/>
                  <a:pt x="584606" y="1350063"/>
                  <a:pt x="497706" y="1412639"/>
                </a:cubicBezTo>
                <a:cubicBezTo>
                  <a:pt x="453153" y="1435159"/>
                  <a:pt x="402712" y="1447055"/>
                  <a:pt x="349489" y="1447055"/>
                </a:cubicBezTo>
                <a:cubicBezTo>
                  <a:pt x="156471" y="1447055"/>
                  <a:pt x="0" y="1290584"/>
                  <a:pt x="0" y="1097567"/>
                </a:cubicBezTo>
                <a:cubicBezTo>
                  <a:pt x="0" y="904550"/>
                  <a:pt x="156471" y="748079"/>
                  <a:pt x="349489" y="748079"/>
                </a:cubicBezTo>
                <a:cubicBezTo>
                  <a:pt x="402312" y="748079"/>
                  <a:pt x="452398" y="759797"/>
                  <a:pt x="496647" y="782105"/>
                </a:cubicBezTo>
                <a:cubicBezTo>
                  <a:pt x="563172" y="823389"/>
                  <a:pt x="597740" y="901324"/>
                  <a:pt x="679430" y="901324"/>
                </a:cubicBezTo>
                <a:cubicBezTo>
                  <a:pt x="750417" y="901324"/>
                  <a:pt x="812774" y="864372"/>
                  <a:pt x="846608" y="808279"/>
                </a:cubicBezTo>
                <a:lnTo>
                  <a:pt x="848297" y="803848"/>
                </a:ln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93"/>
          <p:cNvSpPr/>
          <p:nvPr/>
        </p:nvSpPr>
        <p:spPr>
          <a:xfrm flipV="1">
            <a:off x="1205113" y="6560090"/>
            <a:ext cx="1277582" cy="863063"/>
          </a:xfrm>
          <a:custGeom>
            <a:avLst/>
            <a:gdLst>
              <a:gd name="connsiteX0" fmla="*/ 419717 w 1919379"/>
              <a:gd name="connsiteY0" fmla="*/ 0 h 1073523"/>
              <a:gd name="connsiteX1" fmla="*/ 1499662 w 1919379"/>
              <a:gd name="connsiteY1" fmla="*/ 0 h 1073523"/>
              <a:gd name="connsiteX2" fmla="*/ 1499662 w 1919379"/>
              <a:gd name="connsiteY2" fmla="*/ 360039 h 1073523"/>
              <a:gd name="connsiteX3" fmla="*/ 1591673 w 1919379"/>
              <a:gd name="connsiteY3" fmla="*/ 434731 h 1073523"/>
              <a:gd name="connsiteX4" fmla="*/ 1679834 w 1919379"/>
              <a:gd name="connsiteY4" fmla="*/ 377229 h 1073523"/>
              <a:gd name="connsiteX5" fmla="*/ 1750812 w 1919379"/>
              <a:gd name="connsiteY5" fmla="*/ 360817 h 1073523"/>
              <a:gd name="connsiteX6" fmla="*/ 1919379 w 1919379"/>
              <a:gd name="connsiteY6" fmla="*/ 529384 h 1073523"/>
              <a:gd name="connsiteX7" fmla="*/ 1750812 w 1919379"/>
              <a:gd name="connsiteY7" fmla="*/ 697951 h 1073523"/>
              <a:gd name="connsiteX8" fmla="*/ 1679323 w 1919379"/>
              <a:gd name="connsiteY8" fmla="*/ 681351 h 1073523"/>
              <a:gd name="connsiteX9" fmla="*/ 1591672 w 1919379"/>
              <a:gd name="connsiteY9" fmla="*/ 624790 h 1073523"/>
              <a:gd name="connsiteX10" fmla="*/ 1499662 w 1919379"/>
              <a:gd name="connsiteY10" fmla="*/ 698891 h 1073523"/>
              <a:gd name="connsiteX11" fmla="*/ 1499662 w 1919379"/>
              <a:gd name="connsiteY11" fmla="*/ 1073523 h 1073523"/>
              <a:gd name="connsiteX12" fmla="*/ 1121817 w 1919379"/>
              <a:gd name="connsiteY12" fmla="*/ 1073523 h 1073523"/>
              <a:gd name="connsiteX13" fmla="*/ 1092223 w 1919379"/>
              <a:gd name="connsiteY13" fmla="*/ 1061964 h 1073523"/>
              <a:gd name="connsiteX14" fmla="*/ 1047720 w 1919379"/>
              <a:gd name="connsiteY14" fmla="*/ 981515 h 1073523"/>
              <a:gd name="connsiteX15" fmla="*/ 1104281 w 1919379"/>
              <a:gd name="connsiteY15" fmla="*/ 893864 h 1073523"/>
              <a:gd name="connsiteX16" fmla="*/ 1120881 w 1919379"/>
              <a:gd name="connsiteY16" fmla="*/ 822375 h 1073523"/>
              <a:gd name="connsiteX17" fmla="*/ 952314 w 1919379"/>
              <a:gd name="connsiteY17" fmla="*/ 653808 h 1073523"/>
              <a:gd name="connsiteX18" fmla="*/ 783747 w 1919379"/>
              <a:gd name="connsiteY18" fmla="*/ 822375 h 1073523"/>
              <a:gd name="connsiteX19" fmla="*/ 800159 w 1919379"/>
              <a:gd name="connsiteY19" fmla="*/ 893353 h 1073523"/>
              <a:gd name="connsiteX20" fmla="*/ 857661 w 1919379"/>
              <a:gd name="connsiteY20" fmla="*/ 981514 h 1073523"/>
              <a:gd name="connsiteX21" fmla="*/ 812782 w 1919379"/>
              <a:gd name="connsiteY21" fmla="*/ 1062147 h 1073523"/>
              <a:gd name="connsiteX22" fmla="*/ 782973 w 1919379"/>
              <a:gd name="connsiteY22" fmla="*/ 1073523 h 1073523"/>
              <a:gd name="connsiteX23" fmla="*/ 419717 w 1919379"/>
              <a:gd name="connsiteY23" fmla="*/ 1073523 h 1073523"/>
              <a:gd name="connsiteX24" fmla="*/ 419717 w 1919379"/>
              <a:gd name="connsiteY24" fmla="*/ 725013 h 1073523"/>
              <a:gd name="connsiteX25" fmla="*/ 327707 w 1919379"/>
              <a:gd name="connsiteY25" fmla="*/ 650912 h 1073523"/>
              <a:gd name="connsiteX26" fmla="*/ 240056 w 1919379"/>
              <a:gd name="connsiteY26" fmla="*/ 707473 h 1073523"/>
              <a:gd name="connsiteX27" fmla="*/ 168567 w 1919379"/>
              <a:gd name="connsiteY27" fmla="*/ 724073 h 1073523"/>
              <a:gd name="connsiteX28" fmla="*/ 0 w 1919379"/>
              <a:gd name="connsiteY28" fmla="*/ 555506 h 1073523"/>
              <a:gd name="connsiteX29" fmla="*/ 168567 w 1919379"/>
              <a:gd name="connsiteY29" fmla="*/ 386939 h 1073523"/>
              <a:gd name="connsiteX30" fmla="*/ 239545 w 1919379"/>
              <a:gd name="connsiteY30" fmla="*/ 403351 h 1073523"/>
              <a:gd name="connsiteX31" fmla="*/ 327706 w 1919379"/>
              <a:gd name="connsiteY31" fmla="*/ 460853 h 1073523"/>
              <a:gd name="connsiteX32" fmla="*/ 419717 w 1919379"/>
              <a:gd name="connsiteY32" fmla="*/ 386161 h 10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19379" h="1073523">
                <a:moveTo>
                  <a:pt x="419717" y="0"/>
                </a:moveTo>
                <a:lnTo>
                  <a:pt x="1499662" y="0"/>
                </a:lnTo>
                <a:lnTo>
                  <a:pt x="1499662" y="360039"/>
                </a:lnTo>
                <a:cubicBezTo>
                  <a:pt x="1507770" y="403045"/>
                  <a:pt x="1546021" y="434731"/>
                  <a:pt x="1591673" y="434731"/>
                </a:cubicBezTo>
                <a:cubicBezTo>
                  <a:pt x="1631074" y="434731"/>
                  <a:pt x="1647747" y="397141"/>
                  <a:pt x="1679834" y="377229"/>
                </a:cubicBezTo>
                <a:cubicBezTo>
                  <a:pt x="1701176" y="366469"/>
                  <a:pt x="1725334" y="360817"/>
                  <a:pt x="1750812" y="360817"/>
                </a:cubicBezTo>
                <a:cubicBezTo>
                  <a:pt x="1843909" y="360817"/>
                  <a:pt x="1919379" y="436287"/>
                  <a:pt x="1919379" y="529384"/>
                </a:cubicBezTo>
                <a:cubicBezTo>
                  <a:pt x="1919379" y="622481"/>
                  <a:pt x="1843909" y="697951"/>
                  <a:pt x="1750812" y="697951"/>
                </a:cubicBezTo>
                <a:cubicBezTo>
                  <a:pt x="1725141" y="697951"/>
                  <a:pt x="1700812" y="692213"/>
                  <a:pt x="1679323" y="681351"/>
                </a:cubicBezTo>
                <a:cubicBezTo>
                  <a:pt x="1637409" y="651169"/>
                  <a:pt x="1630694" y="624790"/>
                  <a:pt x="1591672" y="624790"/>
                </a:cubicBezTo>
                <a:cubicBezTo>
                  <a:pt x="1546237" y="624790"/>
                  <a:pt x="1508132" y="656178"/>
                  <a:pt x="1499662" y="698891"/>
                </a:cubicBezTo>
                <a:lnTo>
                  <a:pt x="1499662" y="1073523"/>
                </a:lnTo>
                <a:lnTo>
                  <a:pt x="1121817" y="1073523"/>
                </a:lnTo>
                <a:lnTo>
                  <a:pt x="1092223" y="1061964"/>
                </a:lnTo>
                <a:cubicBezTo>
                  <a:pt x="1065375" y="1045544"/>
                  <a:pt x="1047720" y="1015591"/>
                  <a:pt x="1047720" y="981515"/>
                </a:cubicBezTo>
                <a:cubicBezTo>
                  <a:pt x="1047720" y="942493"/>
                  <a:pt x="1074099" y="935778"/>
                  <a:pt x="1104281" y="893864"/>
                </a:cubicBezTo>
                <a:cubicBezTo>
                  <a:pt x="1115143" y="872375"/>
                  <a:pt x="1120881" y="848046"/>
                  <a:pt x="1120881" y="822375"/>
                </a:cubicBezTo>
                <a:cubicBezTo>
                  <a:pt x="1120881" y="729278"/>
                  <a:pt x="1045411" y="653808"/>
                  <a:pt x="952314" y="653808"/>
                </a:cubicBezTo>
                <a:cubicBezTo>
                  <a:pt x="859217" y="653808"/>
                  <a:pt x="783747" y="729278"/>
                  <a:pt x="783747" y="822375"/>
                </a:cubicBezTo>
                <a:cubicBezTo>
                  <a:pt x="783747" y="847853"/>
                  <a:pt x="789399" y="872011"/>
                  <a:pt x="800159" y="893353"/>
                </a:cubicBezTo>
                <a:cubicBezTo>
                  <a:pt x="820071" y="925440"/>
                  <a:pt x="857661" y="942113"/>
                  <a:pt x="857661" y="981514"/>
                </a:cubicBezTo>
                <a:cubicBezTo>
                  <a:pt x="857661" y="1015753"/>
                  <a:pt x="839837" y="1045829"/>
                  <a:pt x="812782" y="1062147"/>
                </a:cubicBezTo>
                <a:lnTo>
                  <a:pt x="782973" y="1073523"/>
                </a:lnTo>
                <a:lnTo>
                  <a:pt x="419717" y="1073523"/>
                </a:lnTo>
                <a:lnTo>
                  <a:pt x="419717" y="725013"/>
                </a:lnTo>
                <a:cubicBezTo>
                  <a:pt x="411247" y="682300"/>
                  <a:pt x="373142" y="650912"/>
                  <a:pt x="327707" y="650912"/>
                </a:cubicBezTo>
                <a:cubicBezTo>
                  <a:pt x="288685" y="650912"/>
                  <a:pt x="281970" y="677291"/>
                  <a:pt x="240056" y="707473"/>
                </a:cubicBezTo>
                <a:cubicBezTo>
                  <a:pt x="218567" y="718335"/>
                  <a:pt x="194238" y="724073"/>
                  <a:pt x="168567" y="724073"/>
                </a:cubicBezTo>
                <a:cubicBezTo>
                  <a:pt x="75470" y="724073"/>
                  <a:pt x="0" y="648603"/>
                  <a:pt x="0" y="555506"/>
                </a:cubicBezTo>
                <a:cubicBezTo>
                  <a:pt x="0" y="462409"/>
                  <a:pt x="75470" y="386939"/>
                  <a:pt x="168567" y="386939"/>
                </a:cubicBezTo>
                <a:cubicBezTo>
                  <a:pt x="194045" y="386939"/>
                  <a:pt x="218203" y="392591"/>
                  <a:pt x="239545" y="403351"/>
                </a:cubicBezTo>
                <a:cubicBezTo>
                  <a:pt x="271632" y="423263"/>
                  <a:pt x="288305" y="460853"/>
                  <a:pt x="327706" y="460853"/>
                </a:cubicBezTo>
                <a:cubicBezTo>
                  <a:pt x="373358" y="460853"/>
                  <a:pt x="411609" y="429167"/>
                  <a:pt x="419717" y="386161"/>
                </a:cubicBezTo>
                <a:close/>
              </a:path>
            </a:pathLst>
          </a:cu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paço Reservado para Conteúdo 2">
            <a:extLst>
              <a:ext uri="{FF2B5EF4-FFF2-40B4-BE49-F238E27FC236}">
                <a16:creationId xmlns:a16="http://schemas.microsoft.com/office/drawing/2014/main" id="{6B1158A2-950F-42C2-B759-1598314D4668}"/>
              </a:ext>
            </a:extLst>
          </p:cNvPr>
          <p:cNvSpPr txBox="1">
            <a:spLocks/>
          </p:cNvSpPr>
          <p:nvPr/>
        </p:nvSpPr>
        <p:spPr>
          <a:xfrm>
            <a:off x="4270227" y="1678902"/>
            <a:ext cx="8240660" cy="7929094"/>
          </a:xfrm>
          <a:prstGeom prst="rect">
            <a:avLst/>
          </a:prstGeom>
        </p:spPr>
        <p:txBody>
          <a:bodyPr>
            <a:noAutofit/>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r>
              <a:rPr lang="pt-BR" sz="2800" b="1">
                <a:solidFill>
                  <a:srgbClr val="003366"/>
                </a:solidFill>
                <a:cs typeface="Arial" panose="020B0604020202020204" pitchFamily="34" charset="0"/>
              </a:rPr>
              <a:t>Os fatores ambientais e organizacionais contemplam uma série de características com impacto profundo na maneira como a empresa gerencia seus projetos.</a:t>
            </a:r>
          </a:p>
          <a:p>
            <a:r>
              <a:rPr lang="pt-BR" sz="2800" b="1">
                <a:solidFill>
                  <a:srgbClr val="003366"/>
                </a:solidFill>
                <a:cs typeface="Arial" panose="020B0604020202020204" pitchFamily="34" charset="0"/>
              </a:rPr>
              <a:t>Outros fatores ambientais da empresa são:</a:t>
            </a:r>
          </a:p>
          <a:p>
            <a:pPr lvl="1"/>
            <a:r>
              <a:rPr lang="pt-BR" sz="2800">
                <a:solidFill>
                  <a:srgbClr val="003366"/>
                </a:solidFill>
                <a:cs typeface="Arial" panose="020B0604020202020204" pitchFamily="34" charset="0"/>
              </a:rPr>
              <a:t>Cultura organizacional (ambiente do projeto interno ou externo);</a:t>
            </a:r>
          </a:p>
          <a:p>
            <a:pPr lvl="1"/>
            <a:r>
              <a:rPr lang="pt-BR" sz="2800">
                <a:solidFill>
                  <a:srgbClr val="003366"/>
                </a:solidFill>
                <a:cs typeface="Arial" panose="020B0604020202020204" pitchFamily="34" charset="0"/>
              </a:rPr>
              <a:t>Recursos  existentes (dos humanos as competências técnicas e posturais);</a:t>
            </a:r>
          </a:p>
          <a:p>
            <a:pPr lvl="1"/>
            <a:r>
              <a:rPr lang="pt-BR" sz="2800">
                <a:solidFill>
                  <a:srgbClr val="003366"/>
                </a:solidFill>
                <a:cs typeface="Arial" panose="020B0604020202020204" pitchFamily="34" charset="0"/>
              </a:rPr>
              <a:t>Condições técnicas para o projeto (tecnologia nova, tecnologia conhecida);</a:t>
            </a:r>
          </a:p>
          <a:p>
            <a:pPr lvl="1"/>
            <a:r>
              <a:rPr lang="pt-BR" sz="2800">
                <a:solidFill>
                  <a:srgbClr val="003366"/>
                </a:solidFill>
                <a:cs typeface="Arial" panose="020B0604020202020204" pitchFamily="34" charset="0"/>
              </a:rPr>
              <a:t>Cenário do projeto (logística de transporte, regiões, países, empresas, etc.).</a:t>
            </a:r>
          </a:p>
          <a:p>
            <a:pPr lvl="1"/>
            <a:endParaRPr lang="pt-BR" sz="2800">
              <a:solidFill>
                <a:srgbClr val="003366"/>
              </a:solidFill>
              <a:cs typeface="Arial" panose="020B0604020202020204" pitchFamily="34" charset="0"/>
            </a:endParaRPr>
          </a:p>
          <a:p>
            <a:r>
              <a:rPr lang="pt-BR" sz="2400" b="1">
                <a:solidFill>
                  <a:srgbClr val="003366"/>
                </a:solidFill>
                <a:cs typeface="Arial" panose="020B0604020202020204" pitchFamily="34" charset="0"/>
              </a:rPr>
              <a:t>Um dos fatores ambientais mais importantes é a Estrutura Organizacional, que está relacionada ao nível de autoridade que o gerente de projetos possui na organização.</a:t>
            </a:r>
          </a:p>
          <a:p>
            <a:pPr marL="457200" lvl="1" indent="0">
              <a:buFont typeface="Arial" panose="020B0604020202020204" pitchFamily="34" charset="0"/>
              <a:buNone/>
            </a:pPr>
            <a:endParaRPr lang="pt-BR" sz="2400" dirty="0">
              <a:solidFill>
                <a:srgbClr val="003366"/>
              </a:solidFill>
              <a:cs typeface="Arial" panose="020B0604020202020204" pitchFamily="34" charset="0"/>
            </a:endParaRPr>
          </a:p>
        </p:txBody>
      </p:sp>
    </p:spTree>
    <p:extLst>
      <p:ext uri="{BB962C8B-B14F-4D97-AF65-F5344CB8AC3E}">
        <p14:creationId xmlns:p14="http://schemas.microsoft.com/office/powerpoint/2010/main" val="1116085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p:cNvGraphicFramePr/>
          <p:nvPr>
            <p:extLst>
              <p:ext uri="{D42A27DB-BD31-4B8C-83A1-F6EECF244321}">
                <p14:modId xmlns:p14="http://schemas.microsoft.com/office/powerpoint/2010/main" val="694477866"/>
              </p:ext>
            </p:extLst>
          </p:nvPr>
        </p:nvGraphicFramePr>
        <p:xfrm>
          <a:off x="142812" y="2035947"/>
          <a:ext cx="8536857" cy="64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11" name="CaixaDeTexto 9"/>
          <p:cNvSpPr txBox="1">
            <a:spLocks noChangeArrowheads="1"/>
          </p:cNvSpPr>
          <p:nvPr/>
        </p:nvSpPr>
        <p:spPr bwMode="auto">
          <a:xfrm>
            <a:off x="395302" y="8423583"/>
            <a:ext cx="121008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just" eaLnBrk="1" hangingPunct="1">
              <a:spcBef>
                <a:spcPct val="0"/>
              </a:spcBef>
              <a:buFontTx/>
              <a:buNone/>
            </a:pPr>
            <a:r>
              <a:rPr lang="pt-BR" altLang="es-AR" sz="3600" b="1" dirty="0">
                <a:solidFill>
                  <a:srgbClr val="003366"/>
                </a:solidFill>
                <a:latin typeface="+mn-lt"/>
                <a:ea typeface="Verdana" panose="020B0604030504040204" pitchFamily="34" charset="0"/>
              </a:rPr>
              <a:t>Podem ser usados para influenciar o sucesso do projeto além de poder influenciar na obtenção de recursos para o projeto</a:t>
            </a:r>
          </a:p>
        </p:txBody>
      </p:sp>
      <p:sp>
        <p:nvSpPr>
          <p:cNvPr id="21512" name="Título 1"/>
          <p:cNvSpPr>
            <a:spLocks/>
          </p:cNvSpPr>
          <p:nvPr/>
        </p:nvSpPr>
        <p:spPr bwMode="auto">
          <a:xfrm>
            <a:off x="150658" y="546475"/>
            <a:ext cx="1234440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r>
              <a:rPr lang="pt-BR" altLang="es-AR" sz="4000" b="1" dirty="0">
                <a:solidFill>
                  <a:srgbClr val="00A4DE"/>
                </a:solidFill>
                <a:latin typeface="+mn-lt"/>
                <a:ea typeface="+mj-ea"/>
              </a:rPr>
              <a:t>Ativos de Processos Organizacionais</a:t>
            </a:r>
          </a:p>
        </p:txBody>
      </p:sp>
    </p:spTree>
    <p:extLst>
      <p:ext uri="{BB962C8B-B14F-4D97-AF65-F5344CB8AC3E}">
        <p14:creationId xmlns:p14="http://schemas.microsoft.com/office/powerpoint/2010/main" val="3270317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err="1">
                <a:solidFill>
                  <a:srgbClr val="00A4DE"/>
                </a:solidFill>
                <a:latin typeface="+mn-lt"/>
                <a:ea typeface="+mj-ea"/>
                <a:cs typeface="Arial" panose="020B0604020202020204" pitchFamily="34" charset="0"/>
              </a:rPr>
              <a:t>Make-or-buy</a:t>
            </a:r>
            <a:r>
              <a:rPr lang="pt-BR" sz="4000" dirty="0">
                <a:solidFill>
                  <a:srgbClr val="00A4DE"/>
                </a:solidFill>
                <a:latin typeface="+mn-lt"/>
                <a:ea typeface="+mj-ea"/>
                <a:cs typeface="Arial" panose="020B0604020202020204" pitchFamily="34" charset="0"/>
              </a:rPr>
              <a:t> e Contratação</a:t>
            </a:r>
          </a:p>
        </p:txBody>
      </p:sp>
      <p:sp>
        <p:nvSpPr>
          <p:cNvPr id="4" name="Espaço Reservado para Conteúdo 2">
            <a:extLst>
              <a:ext uri="{FF2B5EF4-FFF2-40B4-BE49-F238E27FC236}">
                <a16:creationId xmlns:a16="http://schemas.microsoft.com/office/drawing/2014/main" id="{A79E8389-FDE9-4162-B13B-0D319F32236B}"/>
              </a:ext>
            </a:extLst>
          </p:cNvPr>
          <p:cNvSpPr txBox="1">
            <a:spLocks/>
          </p:cNvSpPr>
          <p:nvPr/>
        </p:nvSpPr>
        <p:spPr>
          <a:xfrm>
            <a:off x="513210" y="1471092"/>
            <a:ext cx="12385376" cy="8815908"/>
          </a:xfrm>
          <a:prstGeom prst="rect">
            <a:avLst/>
          </a:prstGeom>
        </p:spPr>
        <p:txBody>
          <a:bodyPr>
            <a:noAutofit/>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a:lnSpc>
                <a:spcPct val="150000"/>
              </a:lnSpc>
              <a:spcBef>
                <a:spcPts val="1200"/>
              </a:spcBef>
            </a:pPr>
            <a:r>
              <a:rPr lang="pt-BR" sz="2600" dirty="0">
                <a:solidFill>
                  <a:srgbClr val="003366"/>
                </a:solidFill>
                <a:cs typeface="Arial" panose="020B0604020202020204" pitchFamily="34" charset="0"/>
              </a:rPr>
              <a:t>A decisão </a:t>
            </a:r>
            <a:r>
              <a:rPr lang="pt-BR" sz="2600" i="1" dirty="0">
                <a:solidFill>
                  <a:srgbClr val="003366"/>
                </a:solidFill>
                <a:cs typeface="Arial" panose="020B0604020202020204" pitchFamily="34" charset="0"/>
              </a:rPr>
              <a:t>Make-</a:t>
            </a:r>
            <a:r>
              <a:rPr lang="pt-BR" sz="2600" i="1" dirty="0" err="1">
                <a:solidFill>
                  <a:srgbClr val="003366"/>
                </a:solidFill>
                <a:cs typeface="Arial" panose="020B0604020202020204" pitchFamily="34" charset="0"/>
              </a:rPr>
              <a:t>or</a:t>
            </a:r>
            <a:r>
              <a:rPr lang="pt-BR" sz="2600" i="1" dirty="0">
                <a:solidFill>
                  <a:srgbClr val="003366"/>
                </a:solidFill>
                <a:cs typeface="Arial" panose="020B0604020202020204" pitchFamily="34" charset="0"/>
              </a:rPr>
              <a:t>-</a:t>
            </a:r>
            <a:r>
              <a:rPr lang="pt-BR" sz="2600" i="1" dirty="0" err="1">
                <a:solidFill>
                  <a:srgbClr val="003366"/>
                </a:solidFill>
                <a:cs typeface="Arial" panose="020B0604020202020204" pitchFamily="34" charset="0"/>
              </a:rPr>
              <a:t>buy</a:t>
            </a:r>
            <a:r>
              <a:rPr lang="pt-BR" sz="2600" dirty="0">
                <a:solidFill>
                  <a:srgbClr val="003366"/>
                </a:solidFill>
                <a:cs typeface="Arial" panose="020B0604020202020204" pitchFamily="34" charset="0"/>
              </a:rPr>
              <a:t> de cada pacote de trabalho é feita pela área de “Gerenciamento de Aquisições”. Essa decisão deve ser feita antes do processo de “Identificar as atividades” da área de “Gerenciamento do Cronograma” e, também, antes de se ”Estimar os Recursos”. </a:t>
            </a:r>
          </a:p>
          <a:p>
            <a:pPr>
              <a:lnSpc>
                <a:spcPct val="150000"/>
              </a:lnSpc>
              <a:spcBef>
                <a:spcPts val="1200"/>
              </a:spcBef>
            </a:pPr>
            <a:r>
              <a:rPr lang="pt-BR" sz="2600" i="1" dirty="0">
                <a:solidFill>
                  <a:srgbClr val="003366"/>
                </a:solidFill>
                <a:cs typeface="Arial" panose="020B0604020202020204" pitchFamily="34" charset="0"/>
              </a:rPr>
              <a:t>A decisão Make-</a:t>
            </a:r>
            <a:r>
              <a:rPr lang="pt-BR" sz="2600" i="1" dirty="0" err="1">
                <a:solidFill>
                  <a:srgbClr val="003366"/>
                </a:solidFill>
                <a:cs typeface="Arial" panose="020B0604020202020204" pitchFamily="34" charset="0"/>
              </a:rPr>
              <a:t>or</a:t>
            </a:r>
            <a:r>
              <a:rPr lang="pt-BR" sz="2600" i="1" dirty="0">
                <a:solidFill>
                  <a:srgbClr val="003366"/>
                </a:solidFill>
                <a:cs typeface="Arial" panose="020B0604020202020204" pitchFamily="34" charset="0"/>
              </a:rPr>
              <a:t>-</a:t>
            </a:r>
            <a:r>
              <a:rPr lang="pt-BR" sz="2600" i="1" dirty="0" err="1">
                <a:solidFill>
                  <a:srgbClr val="003366"/>
                </a:solidFill>
                <a:cs typeface="Arial" panose="020B0604020202020204" pitchFamily="34" charset="0"/>
              </a:rPr>
              <a:t>buy</a:t>
            </a:r>
            <a:r>
              <a:rPr lang="pt-BR" sz="2600" i="1" dirty="0">
                <a:solidFill>
                  <a:srgbClr val="003366"/>
                </a:solidFill>
                <a:cs typeface="Arial" panose="020B0604020202020204" pitchFamily="34" charset="0"/>
              </a:rPr>
              <a:t> </a:t>
            </a:r>
            <a:r>
              <a:rPr lang="pt-BR" sz="2600" dirty="0">
                <a:solidFill>
                  <a:srgbClr val="003366"/>
                </a:solidFill>
                <a:cs typeface="Arial" panose="020B0604020202020204" pitchFamily="34" charset="0"/>
              </a:rPr>
              <a:t>de recursos é feita pela área de “Gerenciamento de Recursos”, que deixará explícito, na lista dos recursos necessários para o projeto, quais devem ser contratados pela área de “Gerenciamento de Aquisições”. </a:t>
            </a:r>
          </a:p>
          <a:p>
            <a:pPr>
              <a:lnSpc>
                <a:spcPct val="150000"/>
              </a:lnSpc>
              <a:spcBef>
                <a:spcPts val="1200"/>
              </a:spcBef>
            </a:pPr>
            <a:r>
              <a:rPr lang="pt-BR" sz="2600" dirty="0">
                <a:solidFill>
                  <a:srgbClr val="003366"/>
                </a:solidFill>
                <a:cs typeface="Arial" panose="020B0604020202020204" pitchFamily="34" charset="0"/>
              </a:rPr>
              <a:t>O recrutamento e seleção de pessoas externas à organização, como pessoas físicas, é responsabilidade do setor de  RH da empresa</a:t>
            </a:r>
            <a:r>
              <a:rPr lang="pt-BR" sz="2600" dirty="0">
                <a:solidFill>
                  <a:srgbClr val="003366"/>
                </a:solidFill>
              </a:rPr>
              <a:t>, </a:t>
            </a:r>
            <a:r>
              <a:rPr lang="pt-BR" sz="2600" dirty="0">
                <a:solidFill>
                  <a:srgbClr val="003366"/>
                </a:solidFill>
                <a:cs typeface="Arial" panose="020B0604020202020204" pitchFamily="34" charset="0"/>
              </a:rPr>
              <a:t>com forte apoio da área de “Gerenciamento de Recursos”, que define as competências necessárias e indica a contratação. </a:t>
            </a:r>
          </a:p>
          <a:p>
            <a:pPr>
              <a:lnSpc>
                <a:spcPct val="150000"/>
              </a:lnSpc>
              <a:spcBef>
                <a:spcPts val="1200"/>
              </a:spcBef>
            </a:pPr>
            <a:r>
              <a:rPr lang="pt-BR" sz="2600" dirty="0">
                <a:solidFill>
                  <a:srgbClr val="003366"/>
                </a:solidFill>
                <a:cs typeface="Arial" panose="020B0604020202020204" pitchFamily="34" charset="0"/>
              </a:rPr>
              <a:t>A área de “Gerenciamento de Aquisições” contempla a contratação de pacotes de trabalho, tanto fora da empresa executora do projeto, como de seus setores internos nos casos de entregas mais complexas.</a:t>
            </a:r>
          </a:p>
        </p:txBody>
      </p:sp>
    </p:spTree>
    <p:extLst>
      <p:ext uri="{BB962C8B-B14F-4D97-AF65-F5344CB8AC3E}">
        <p14:creationId xmlns:p14="http://schemas.microsoft.com/office/powerpoint/2010/main" val="33697713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082" y="174948"/>
            <a:ext cx="12344400" cy="1714500"/>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sz="4000" b="1" dirty="0">
                <a:solidFill>
                  <a:srgbClr val="00A4DE"/>
                </a:solidFill>
                <a:latin typeface="+mn-lt"/>
                <a:cs typeface="Arial" panose="020B0604020202020204" pitchFamily="34" charset="0"/>
              </a:rPr>
              <a:t>Matriz de Responsabilidades</a:t>
            </a:r>
          </a:p>
        </p:txBody>
      </p:sp>
      <p:sp>
        <p:nvSpPr>
          <p:cNvPr id="6" name="Text Box 4"/>
          <p:cNvSpPr txBox="1">
            <a:spLocks noChangeArrowheads="1"/>
          </p:cNvSpPr>
          <p:nvPr/>
        </p:nvSpPr>
        <p:spPr bwMode="auto">
          <a:xfrm>
            <a:off x="-6847" y="7907411"/>
            <a:ext cx="11913347"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None/>
            </a:pPr>
            <a:r>
              <a:rPr lang="pt-BR" altLang="pt-BR" sz="3000" b="1" dirty="0">
                <a:solidFill>
                  <a:schemeClr val="accent1">
                    <a:lumMod val="50000"/>
                  </a:schemeClr>
                </a:solidFill>
                <a:latin typeface="Arial" panose="020B0604020202020204" pitchFamily="34" charset="0"/>
              </a:rPr>
              <a:t>        </a:t>
            </a:r>
            <a:r>
              <a:rPr lang="pt-BR" altLang="pt-BR" sz="3000" b="1" dirty="0">
                <a:solidFill>
                  <a:srgbClr val="003366"/>
                </a:solidFill>
                <a:latin typeface="Arial" panose="020B0604020202020204" pitchFamily="34" charset="0"/>
              </a:rPr>
              <a:t>RACI =&gt;     R = Responsável	     A =Aprovador</a:t>
            </a:r>
            <a:endParaRPr lang="pt-BR" altLang="pt-BR" sz="3000" dirty="0">
              <a:solidFill>
                <a:srgbClr val="003366"/>
              </a:solidFill>
              <a:latin typeface="Arial" panose="020B0604020202020204" pitchFamily="34" charset="0"/>
            </a:endParaRPr>
          </a:p>
          <a:p>
            <a:pPr>
              <a:spcBef>
                <a:spcPct val="0"/>
              </a:spcBef>
              <a:buFontTx/>
              <a:buNone/>
            </a:pPr>
            <a:r>
              <a:rPr lang="pt-BR" altLang="pt-BR" sz="3000" b="1" dirty="0">
                <a:solidFill>
                  <a:srgbClr val="003366"/>
                </a:solidFill>
                <a:latin typeface="Arial" panose="020B0604020202020204" pitchFamily="34" charset="0"/>
              </a:rPr>
              <a:t>                           C = Consultor               I = Informado</a:t>
            </a:r>
          </a:p>
          <a:p>
            <a:pPr>
              <a:spcBef>
                <a:spcPct val="0"/>
              </a:spcBef>
              <a:buFontTx/>
              <a:buNone/>
            </a:pPr>
            <a:endParaRPr lang="pt-BR" altLang="pt-BR" sz="2400" b="1" dirty="0">
              <a:solidFill>
                <a:srgbClr val="003366"/>
              </a:solidFill>
              <a:latin typeface="Arial" panose="020B0604020202020204" pitchFamily="34" charset="0"/>
            </a:endParaRPr>
          </a:p>
          <a:p>
            <a:pPr>
              <a:spcBef>
                <a:spcPct val="0"/>
              </a:spcBef>
              <a:buFontTx/>
              <a:buNone/>
            </a:pPr>
            <a:r>
              <a:rPr lang="pt-BR" altLang="pt-BR" sz="2400" b="1" dirty="0">
                <a:solidFill>
                  <a:srgbClr val="003366"/>
                </a:solidFill>
                <a:latin typeface="Arial" panose="020B0604020202020204" pitchFamily="34" charset="0"/>
              </a:rPr>
              <a:t>(outras legendas podem ser utilizadas como  P= Participa, S= Suplente, etc.)</a:t>
            </a:r>
          </a:p>
          <a:p>
            <a:pPr>
              <a:spcBef>
                <a:spcPct val="0"/>
              </a:spcBef>
              <a:buFontTx/>
              <a:buNone/>
            </a:pPr>
            <a:r>
              <a:rPr lang="pt-BR" altLang="pt-BR" sz="2400" b="1" dirty="0">
                <a:solidFill>
                  <a:srgbClr val="003366"/>
                </a:solidFill>
                <a:latin typeface="Arial" panose="020B0604020202020204" pitchFamily="34" charset="0"/>
              </a:rPr>
              <a:t>	</a:t>
            </a:r>
            <a:endParaRPr lang="pt-BR" altLang="pt-BR" sz="3600" dirty="0">
              <a:solidFill>
                <a:srgbClr val="003366"/>
              </a:solidFill>
              <a:latin typeface="Arial" panose="020B0604020202020204" pitchFamily="34" charset="0"/>
            </a:endParaRPr>
          </a:p>
        </p:txBody>
      </p:sp>
      <p:grpSp>
        <p:nvGrpSpPr>
          <p:cNvPr id="7" name="Group 5"/>
          <p:cNvGrpSpPr>
            <a:grpSpLocks/>
          </p:cNvGrpSpPr>
          <p:nvPr/>
        </p:nvGrpSpPr>
        <p:grpSpPr bwMode="auto">
          <a:xfrm>
            <a:off x="917510" y="3445529"/>
            <a:ext cx="10430164" cy="4461882"/>
            <a:chOff x="432" y="1064"/>
            <a:chExt cx="4915" cy="2134"/>
          </a:xfrm>
        </p:grpSpPr>
        <p:sp>
          <p:nvSpPr>
            <p:cNvPr id="8" name="Rectangle 6"/>
            <p:cNvSpPr>
              <a:spLocks noChangeArrowheads="1"/>
            </p:cNvSpPr>
            <p:nvPr/>
          </p:nvSpPr>
          <p:spPr bwMode="auto">
            <a:xfrm>
              <a:off x="460" y="1084"/>
              <a:ext cx="4887" cy="2114"/>
            </a:xfrm>
            <a:prstGeom prst="rect">
              <a:avLst/>
            </a:prstGeom>
            <a:solidFill>
              <a:srgbClr val="FFFF99"/>
            </a:solidFill>
            <a:ln w="28575">
              <a:solidFill>
                <a:srgbClr val="000000"/>
              </a:solidFill>
              <a:miter lim="800000"/>
              <a:headEnd/>
              <a:tailEnd/>
            </a:ln>
          </p:spPr>
          <p:txBody>
            <a:bodyPr wrap="none" anchor="ct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spcAft>
                  <a:spcPts val="0"/>
                </a:spcAft>
                <a:defRPr/>
              </a:pPr>
              <a:endParaRPr lang="pt-BR" sz="3600" kern="0">
                <a:solidFill>
                  <a:schemeClr val="accent1">
                    <a:lumMod val="50000"/>
                  </a:schemeClr>
                </a:solidFill>
                <a:latin typeface="+mn-lt"/>
                <a:cs typeface="+mn-cs"/>
              </a:endParaRPr>
            </a:p>
          </p:txBody>
        </p:sp>
        <p:sp>
          <p:nvSpPr>
            <p:cNvPr id="9" name="Line 7"/>
            <p:cNvSpPr>
              <a:spLocks noChangeShapeType="1"/>
            </p:cNvSpPr>
            <p:nvPr/>
          </p:nvSpPr>
          <p:spPr bwMode="auto">
            <a:xfrm>
              <a:off x="4905"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0" name="Line 8"/>
            <p:cNvSpPr>
              <a:spLocks noChangeShapeType="1"/>
            </p:cNvSpPr>
            <p:nvPr/>
          </p:nvSpPr>
          <p:spPr bwMode="auto">
            <a:xfrm>
              <a:off x="1928" y="1088"/>
              <a:ext cx="0" cy="2104"/>
            </a:xfrm>
            <a:prstGeom prst="line">
              <a:avLst/>
            </a:prstGeom>
            <a:noFill/>
            <a:ln w="19050">
              <a:solidFill>
                <a:srgbClr val="FF8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1" name="Line 9"/>
            <p:cNvSpPr>
              <a:spLocks noChangeShapeType="1"/>
            </p:cNvSpPr>
            <p:nvPr/>
          </p:nvSpPr>
          <p:spPr bwMode="auto">
            <a:xfrm>
              <a:off x="2409"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2" name="Line 10"/>
            <p:cNvSpPr>
              <a:spLocks noChangeShapeType="1"/>
            </p:cNvSpPr>
            <p:nvPr/>
          </p:nvSpPr>
          <p:spPr bwMode="auto">
            <a:xfrm>
              <a:off x="3369"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3" name="Line 11"/>
            <p:cNvSpPr>
              <a:spLocks noChangeShapeType="1"/>
            </p:cNvSpPr>
            <p:nvPr/>
          </p:nvSpPr>
          <p:spPr bwMode="auto">
            <a:xfrm>
              <a:off x="3849"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4" name="Line 12"/>
            <p:cNvSpPr>
              <a:spLocks noChangeShapeType="1"/>
            </p:cNvSpPr>
            <p:nvPr/>
          </p:nvSpPr>
          <p:spPr bwMode="auto">
            <a:xfrm>
              <a:off x="4376"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5" name="Line 13"/>
            <p:cNvSpPr>
              <a:spLocks noChangeShapeType="1"/>
            </p:cNvSpPr>
            <p:nvPr/>
          </p:nvSpPr>
          <p:spPr bwMode="auto">
            <a:xfrm>
              <a:off x="444" y="1516"/>
              <a:ext cx="4884" cy="0"/>
            </a:xfrm>
            <a:prstGeom prst="line">
              <a:avLst/>
            </a:prstGeom>
            <a:noFill/>
            <a:ln w="19050">
              <a:solidFill>
                <a:srgbClr val="FF8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6" name="Line 14"/>
            <p:cNvSpPr>
              <a:spLocks noChangeShapeType="1"/>
            </p:cNvSpPr>
            <p:nvPr/>
          </p:nvSpPr>
          <p:spPr bwMode="auto">
            <a:xfrm>
              <a:off x="444" y="1804"/>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7" name="Line 15"/>
            <p:cNvSpPr>
              <a:spLocks noChangeShapeType="1"/>
            </p:cNvSpPr>
            <p:nvPr/>
          </p:nvSpPr>
          <p:spPr bwMode="auto">
            <a:xfrm>
              <a:off x="444" y="2236"/>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8" name="Line 16"/>
            <p:cNvSpPr>
              <a:spLocks noChangeShapeType="1"/>
            </p:cNvSpPr>
            <p:nvPr/>
          </p:nvSpPr>
          <p:spPr bwMode="auto">
            <a:xfrm>
              <a:off x="444" y="2524"/>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9" name="Line 17"/>
            <p:cNvSpPr>
              <a:spLocks noChangeShapeType="1"/>
            </p:cNvSpPr>
            <p:nvPr/>
          </p:nvSpPr>
          <p:spPr bwMode="auto">
            <a:xfrm>
              <a:off x="444" y="2860"/>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20" name="Line 18"/>
            <p:cNvSpPr>
              <a:spLocks noChangeShapeType="1"/>
            </p:cNvSpPr>
            <p:nvPr/>
          </p:nvSpPr>
          <p:spPr bwMode="auto">
            <a:xfrm>
              <a:off x="444" y="1088"/>
              <a:ext cx="1479" cy="424"/>
            </a:xfrm>
            <a:prstGeom prst="line">
              <a:avLst/>
            </a:prstGeom>
            <a:noFill/>
            <a:ln w="12700">
              <a:solidFill>
                <a:srgbClr val="FF8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21" name="Rectangle 19"/>
            <p:cNvSpPr>
              <a:spLocks noChangeArrowheads="1"/>
            </p:cNvSpPr>
            <p:nvPr/>
          </p:nvSpPr>
          <p:spPr bwMode="auto">
            <a:xfrm>
              <a:off x="1034" y="1075"/>
              <a:ext cx="1218" cy="263"/>
            </a:xfrm>
            <a:prstGeom prst="rect">
              <a:avLst/>
            </a:prstGeom>
            <a:noFill/>
            <a:ln>
              <a:noFill/>
            </a:ln>
          </p:spPr>
          <p:txBody>
            <a:bodyPr wrap="squar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kern="0" dirty="0">
                  <a:solidFill>
                    <a:schemeClr val="accent1">
                      <a:lumMod val="50000"/>
                    </a:schemeClr>
                  </a:solidFill>
                  <a:latin typeface="+mn-lt"/>
                </a:rPr>
                <a:t>Recursos</a:t>
              </a:r>
            </a:p>
          </p:txBody>
        </p:sp>
        <p:sp>
          <p:nvSpPr>
            <p:cNvPr id="22" name="Rectangle 20"/>
            <p:cNvSpPr>
              <a:spLocks noChangeArrowheads="1"/>
            </p:cNvSpPr>
            <p:nvPr/>
          </p:nvSpPr>
          <p:spPr bwMode="auto">
            <a:xfrm>
              <a:off x="432" y="1219"/>
              <a:ext cx="465"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Fase</a:t>
              </a:r>
            </a:p>
          </p:txBody>
        </p:sp>
        <p:sp>
          <p:nvSpPr>
            <p:cNvPr id="23" name="Rectangle 21"/>
            <p:cNvSpPr>
              <a:spLocks noChangeArrowheads="1"/>
            </p:cNvSpPr>
            <p:nvPr/>
          </p:nvSpPr>
          <p:spPr bwMode="auto">
            <a:xfrm>
              <a:off x="432" y="1555"/>
              <a:ext cx="812"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Requisitos</a:t>
              </a:r>
              <a:endParaRPr lang="pt-BR" sz="2700" kern="0" dirty="0">
                <a:solidFill>
                  <a:schemeClr val="accent1">
                    <a:lumMod val="50000"/>
                  </a:schemeClr>
                </a:solidFill>
                <a:latin typeface="+mn-lt"/>
              </a:endParaRPr>
            </a:p>
          </p:txBody>
        </p:sp>
        <p:sp>
          <p:nvSpPr>
            <p:cNvPr id="24" name="Rectangle 22"/>
            <p:cNvSpPr>
              <a:spLocks noChangeArrowheads="1"/>
            </p:cNvSpPr>
            <p:nvPr/>
          </p:nvSpPr>
          <p:spPr bwMode="auto">
            <a:xfrm>
              <a:off x="432" y="1804"/>
              <a:ext cx="1011" cy="462"/>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Especificação</a:t>
              </a:r>
            </a:p>
            <a:p>
              <a:pPr fontAlgn="auto">
                <a:lnSpc>
                  <a:spcPct val="100000"/>
                </a:lnSpc>
                <a:spcBef>
                  <a:spcPct val="0"/>
                </a:spcBef>
                <a:spcAft>
                  <a:spcPts val="0"/>
                </a:spcAft>
                <a:defRPr/>
              </a:pPr>
              <a:r>
                <a:rPr lang="pt-BR" sz="2700" b="0" kern="0" dirty="0">
                  <a:solidFill>
                    <a:schemeClr val="accent1">
                      <a:lumMod val="50000"/>
                    </a:schemeClr>
                  </a:solidFill>
                  <a:latin typeface="+mn-lt"/>
                </a:rPr>
                <a:t>Funcional</a:t>
              </a:r>
              <a:endParaRPr lang="pt-BR" sz="2700" kern="0" dirty="0">
                <a:solidFill>
                  <a:schemeClr val="accent1">
                    <a:lumMod val="50000"/>
                  </a:schemeClr>
                </a:solidFill>
                <a:latin typeface="+mn-lt"/>
              </a:endParaRPr>
            </a:p>
          </p:txBody>
        </p:sp>
        <p:sp>
          <p:nvSpPr>
            <p:cNvPr id="25" name="Rectangle 23"/>
            <p:cNvSpPr>
              <a:spLocks noChangeArrowheads="1"/>
            </p:cNvSpPr>
            <p:nvPr/>
          </p:nvSpPr>
          <p:spPr bwMode="auto">
            <a:xfrm>
              <a:off x="432" y="2238"/>
              <a:ext cx="574"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Design</a:t>
              </a:r>
            </a:p>
          </p:txBody>
        </p:sp>
        <p:sp>
          <p:nvSpPr>
            <p:cNvPr id="26" name="Rectangle 24"/>
            <p:cNvSpPr>
              <a:spLocks noChangeArrowheads="1"/>
            </p:cNvSpPr>
            <p:nvPr/>
          </p:nvSpPr>
          <p:spPr bwMode="auto">
            <a:xfrm>
              <a:off x="432" y="2562"/>
              <a:ext cx="1287"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Desenvolvimento</a:t>
              </a:r>
            </a:p>
          </p:txBody>
        </p:sp>
        <p:sp>
          <p:nvSpPr>
            <p:cNvPr id="27" name="Rectangle 25"/>
            <p:cNvSpPr>
              <a:spLocks noChangeArrowheads="1"/>
            </p:cNvSpPr>
            <p:nvPr/>
          </p:nvSpPr>
          <p:spPr bwMode="auto">
            <a:xfrm>
              <a:off x="432" y="2900"/>
              <a:ext cx="488"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Teste</a:t>
              </a:r>
              <a:endParaRPr lang="pt-BR" sz="2700" kern="0" dirty="0">
                <a:solidFill>
                  <a:schemeClr val="accent1">
                    <a:lumMod val="50000"/>
                  </a:schemeClr>
                </a:solidFill>
                <a:latin typeface="+mn-lt"/>
              </a:endParaRPr>
            </a:p>
          </p:txBody>
        </p:sp>
        <p:sp>
          <p:nvSpPr>
            <p:cNvPr id="28" name="Rectangle 26"/>
            <p:cNvSpPr>
              <a:spLocks noChangeArrowheads="1"/>
            </p:cNvSpPr>
            <p:nvPr/>
          </p:nvSpPr>
          <p:spPr bwMode="auto">
            <a:xfrm>
              <a:off x="2073" y="1132"/>
              <a:ext cx="239"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A</a:t>
              </a:r>
            </a:p>
          </p:txBody>
        </p:sp>
        <p:sp>
          <p:nvSpPr>
            <p:cNvPr id="29" name="Rectangle 27"/>
            <p:cNvSpPr>
              <a:spLocks noChangeArrowheads="1"/>
            </p:cNvSpPr>
            <p:nvPr/>
          </p:nvSpPr>
          <p:spPr bwMode="auto">
            <a:xfrm>
              <a:off x="2496" y="1122"/>
              <a:ext cx="231"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B</a:t>
              </a:r>
            </a:p>
          </p:txBody>
        </p:sp>
        <p:sp>
          <p:nvSpPr>
            <p:cNvPr id="30" name="Rectangle 28"/>
            <p:cNvSpPr>
              <a:spLocks noChangeArrowheads="1"/>
            </p:cNvSpPr>
            <p:nvPr/>
          </p:nvSpPr>
          <p:spPr bwMode="auto">
            <a:xfrm>
              <a:off x="3024" y="1122"/>
              <a:ext cx="225"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C</a:t>
              </a:r>
            </a:p>
          </p:txBody>
        </p:sp>
        <p:sp>
          <p:nvSpPr>
            <p:cNvPr id="31" name="Rectangle 29"/>
            <p:cNvSpPr>
              <a:spLocks noChangeArrowheads="1"/>
            </p:cNvSpPr>
            <p:nvPr/>
          </p:nvSpPr>
          <p:spPr bwMode="auto">
            <a:xfrm>
              <a:off x="3552" y="1122"/>
              <a:ext cx="243"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D</a:t>
              </a:r>
            </a:p>
          </p:txBody>
        </p:sp>
        <p:sp>
          <p:nvSpPr>
            <p:cNvPr id="32" name="Rectangle 30"/>
            <p:cNvSpPr>
              <a:spLocks noChangeArrowheads="1"/>
            </p:cNvSpPr>
            <p:nvPr/>
          </p:nvSpPr>
          <p:spPr bwMode="auto">
            <a:xfrm>
              <a:off x="3985" y="1122"/>
              <a:ext cx="218"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E</a:t>
              </a:r>
            </a:p>
          </p:txBody>
        </p:sp>
        <p:sp>
          <p:nvSpPr>
            <p:cNvPr id="33" name="Rectangle 31"/>
            <p:cNvSpPr>
              <a:spLocks noChangeArrowheads="1"/>
            </p:cNvSpPr>
            <p:nvPr/>
          </p:nvSpPr>
          <p:spPr bwMode="auto">
            <a:xfrm>
              <a:off x="4512" y="1122"/>
              <a:ext cx="212"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F</a:t>
              </a:r>
            </a:p>
          </p:txBody>
        </p:sp>
        <p:sp>
          <p:nvSpPr>
            <p:cNvPr id="34" name="Rectangle 32"/>
            <p:cNvSpPr>
              <a:spLocks noChangeArrowheads="1"/>
            </p:cNvSpPr>
            <p:nvPr/>
          </p:nvSpPr>
          <p:spPr bwMode="auto">
            <a:xfrm>
              <a:off x="4991" y="1075"/>
              <a:ext cx="274"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a:t>
              </a:r>
              <a:r>
                <a:rPr lang="pt-BR" sz="3000" kern="0" dirty="0">
                  <a:solidFill>
                    <a:schemeClr val="accent1">
                      <a:lumMod val="50000"/>
                    </a:schemeClr>
                  </a:solidFill>
                  <a:latin typeface="+mn-lt"/>
                  <a:cs typeface="+mn-cs"/>
                </a:rPr>
                <a:t>.</a:t>
              </a:r>
            </a:p>
          </p:txBody>
        </p:sp>
        <p:sp>
          <p:nvSpPr>
            <p:cNvPr id="35" name="Rectangle 33"/>
            <p:cNvSpPr>
              <a:spLocks noChangeArrowheads="1"/>
            </p:cNvSpPr>
            <p:nvPr/>
          </p:nvSpPr>
          <p:spPr bwMode="auto">
            <a:xfrm>
              <a:off x="2074" y="1518"/>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6" name="Rectangle 34"/>
            <p:cNvSpPr>
              <a:spLocks noChangeArrowheads="1"/>
            </p:cNvSpPr>
            <p:nvPr/>
          </p:nvSpPr>
          <p:spPr bwMode="auto">
            <a:xfrm>
              <a:off x="2074" y="1854"/>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7" name="Rectangle 35"/>
            <p:cNvSpPr>
              <a:spLocks noChangeArrowheads="1"/>
            </p:cNvSpPr>
            <p:nvPr/>
          </p:nvSpPr>
          <p:spPr bwMode="auto">
            <a:xfrm>
              <a:off x="2064" y="2247"/>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8" name="Rectangle 36"/>
            <p:cNvSpPr>
              <a:spLocks noChangeArrowheads="1"/>
            </p:cNvSpPr>
            <p:nvPr/>
          </p:nvSpPr>
          <p:spPr bwMode="auto">
            <a:xfrm>
              <a:off x="3034" y="2525"/>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9" name="Rectangle 37"/>
            <p:cNvSpPr>
              <a:spLocks noChangeArrowheads="1"/>
            </p:cNvSpPr>
            <p:nvPr/>
          </p:nvSpPr>
          <p:spPr bwMode="auto">
            <a:xfrm>
              <a:off x="3034" y="2910"/>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40" name="Rectangle 38"/>
            <p:cNvSpPr>
              <a:spLocks noChangeArrowheads="1"/>
            </p:cNvSpPr>
            <p:nvPr/>
          </p:nvSpPr>
          <p:spPr bwMode="auto">
            <a:xfrm>
              <a:off x="2543" y="1507"/>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C</a:t>
              </a:r>
            </a:p>
          </p:txBody>
        </p:sp>
        <p:sp>
          <p:nvSpPr>
            <p:cNvPr id="41" name="Rectangle 39"/>
            <p:cNvSpPr>
              <a:spLocks noChangeArrowheads="1"/>
            </p:cNvSpPr>
            <p:nvPr/>
          </p:nvSpPr>
          <p:spPr bwMode="auto">
            <a:xfrm>
              <a:off x="3062" y="2238"/>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C</a:t>
              </a:r>
            </a:p>
          </p:txBody>
        </p:sp>
        <p:sp>
          <p:nvSpPr>
            <p:cNvPr id="42" name="Rectangle 40"/>
            <p:cNvSpPr>
              <a:spLocks noChangeArrowheads="1"/>
            </p:cNvSpPr>
            <p:nvPr/>
          </p:nvSpPr>
          <p:spPr bwMode="auto">
            <a:xfrm>
              <a:off x="2543" y="256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C</a:t>
              </a:r>
            </a:p>
          </p:txBody>
        </p:sp>
        <p:sp>
          <p:nvSpPr>
            <p:cNvPr id="43" name="Rectangle 41"/>
            <p:cNvSpPr>
              <a:spLocks noChangeArrowheads="1"/>
            </p:cNvSpPr>
            <p:nvPr/>
          </p:nvSpPr>
          <p:spPr bwMode="auto">
            <a:xfrm>
              <a:off x="3024" y="1507"/>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4" name="Rectangle 42"/>
            <p:cNvSpPr>
              <a:spLocks noChangeArrowheads="1"/>
            </p:cNvSpPr>
            <p:nvPr/>
          </p:nvSpPr>
          <p:spPr bwMode="auto">
            <a:xfrm>
              <a:off x="3024" y="1892"/>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5" name="Rectangle 43"/>
            <p:cNvSpPr>
              <a:spLocks noChangeArrowheads="1"/>
            </p:cNvSpPr>
            <p:nvPr/>
          </p:nvSpPr>
          <p:spPr bwMode="auto">
            <a:xfrm>
              <a:off x="3447" y="2238"/>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6" name="Rectangle 44"/>
            <p:cNvSpPr>
              <a:spLocks noChangeArrowheads="1"/>
            </p:cNvSpPr>
            <p:nvPr/>
          </p:nvSpPr>
          <p:spPr bwMode="auto">
            <a:xfrm>
              <a:off x="3503" y="2562"/>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7" name="Rectangle 45"/>
            <p:cNvSpPr>
              <a:spLocks noChangeArrowheads="1"/>
            </p:cNvSpPr>
            <p:nvPr/>
          </p:nvSpPr>
          <p:spPr bwMode="auto">
            <a:xfrm>
              <a:off x="4512" y="2900"/>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8" name="Rectangle 46"/>
            <p:cNvSpPr>
              <a:spLocks noChangeArrowheads="1"/>
            </p:cNvSpPr>
            <p:nvPr/>
          </p:nvSpPr>
          <p:spPr bwMode="auto">
            <a:xfrm>
              <a:off x="3503" y="1507"/>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49" name="Rectangle 47"/>
            <p:cNvSpPr>
              <a:spLocks noChangeArrowheads="1"/>
            </p:cNvSpPr>
            <p:nvPr/>
          </p:nvSpPr>
          <p:spPr bwMode="auto">
            <a:xfrm>
              <a:off x="4512" y="256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0" name="Rectangle 48"/>
            <p:cNvSpPr>
              <a:spLocks noChangeArrowheads="1"/>
            </p:cNvSpPr>
            <p:nvPr/>
          </p:nvSpPr>
          <p:spPr bwMode="auto">
            <a:xfrm>
              <a:off x="3503" y="189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dirty="0">
                  <a:solidFill>
                    <a:schemeClr val="accent1">
                      <a:lumMod val="50000"/>
                    </a:schemeClr>
                  </a:solidFill>
                  <a:latin typeface="+mn-lt"/>
                  <a:cs typeface="+mn-cs"/>
                </a:rPr>
                <a:t>P</a:t>
              </a:r>
            </a:p>
          </p:txBody>
        </p:sp>
        <p:sp>
          <p:nvSpPr>
            <p:cNvPr id="51" name="Rectangle 49"/>
            <p:cNvSpPr>
              <a:spLocks noChangeArrowheads="1"/>
            </p:cNvSpPr>
            <p:nvPr/>
          </p:nvSpPr>
          <p:spPr bwMode="auto">
            <a:xfrm>
              <a:off x="4033" y="1555"/>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2" name="Rectangle 50"/>
            <p:cNvSpPr>
              <a:spLocks noChangeArrowheads="1"/>
            </p:cNvSpPr>
            <p:nvPr/>
          </p:nvSpPr>
          <p:spPr bwMode="auto">
            <a:xfrm>
              <a:off x="4559" y="189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3" name="Rectangle 51"/>
            <p:cNvSpPr>
              <a:spLocks noChangeArrowheads="1"/>
            </p:cNvSpPr>
            <p:nvPr/>
          </p:nvSpPr>
          <p:spPr bwMode="auto">
            <a:xfrm>
              <a:off x="5029" y="2235"/>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4" name="Rectangle 52"/>
            <p:cNvSpPr>
              <a:spLocks noChangeArrowheads="1"/>
            </p:cNvSpPr>
            <p:nvPr/>
          </p:nvSpPr>
          <p:spPr bwMode="auto">
            <a:xfrm>
              <a:off x="5039" y="256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5" name="Rectangle 53"/>
            <p:cNvSpPr>
              <a:spLocks noChangeArrowheads="1"/>
            </p:cNvSpPr>
            <p:nvPr/>
          </p:nvSpPr>
          <p:spPr bwMode="auto">
            <a:xfrm>
              <a:off x="5039" y="2900"/>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6" name="Rectangle 54"/>
            <p:cNvSpPr>
              <a:spLocks noChangeArrowheads="1"/>
            </p:cNvSpPr>
            <p:nvPr/>
          </p:nvSpPr>
          <p:spPr bwMode="auto">
            <a:xfrm>
              <a:off x="4033" y="2900"/>
              <a:ext cx="168"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I</a:t>
              </a:r>
            </a:p>
          </p:txBody>
        </p:sp>
        <p:sp>
          <p:nvSpPr>
            <p:cNvPr id="57" name="Rectangle 55"/>
            <p:cNvSpPr>
              <a:spLocks noChangeArrowheads="1"/>
            </p:cNvSpPr>
            <p:nvPr/>
          </p:nvSpPr>
          <p:spPr bwMode="auto">
            <a:xfrm>
              <a:off x="4022" y="2235"/>
              <a:ext cx="168"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I</a:t>
              </a:r>
            </a:p>
          </p:txBody>
        </p:sp>
        <p:sp>
          <p:nvSpPr>
            <p:cNvPr id="58" name="Line 56"/>
            <p:cNvSpPr>
              <a:spLocks noChangeShapeType="1"/>
            </p:cNvSpPr>
            <p:nvPr/>
          </p:nvSpPr>
          <p:spPr bwMode="auto">
            <a:xfrm>
              <a:off x="2880" y="1064"/>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grpSp>
      <p:sp>
        <p:nvSpPr>
          <p:cNvPr id="62" name="Balão de Fala: Retângulo com Cantos Arredondados 61"/>
          <p:cNvSpPr/>
          <p:nvPr/>
        </p:nvSpPr>
        <p:spPr>
          <a:xfrm>
            <a:off x="7901738" y="1288828"/>
            <a:ext cx="4539744" cy="1485194"/>
          </a:xfrm>
          <a:prstGeom prst="wedgeRoundRectCallout">
            <a:avLst>
              <a:gd name="adj1" fmla="val -56037"/>
              <a:gd name="adj2" fmla="val 82016"/>
              <a:gd name="adj3" fmla="val 16667"/>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lnSpc>
                <a:spcPts val="3300"/>
              </a:lnSpc>
              <a:spcBef>
                <a:spcPts val="20"/>
              </a:spcBef>
              <a:spcAft>
                <a:spcPts val="20"/>
              </a:spcAft>
            </a:pPr>
            <a:r>
              <a:rPr lang="pt-BR" altLang="pt-BR" sz="2400" dirty="0">
                <a:solidFill>
                  <a:srgbClr val="003366"/>
                </a:solidFill>
                <a:latin typeface="Arial" panose="020B0604020202020204" pitchFamily="34" charset="0"/>
                <a:cs typeface="Arial" panose="020B0604020202020204" pitchFamily="34" charset="0"/>
              </a:rPr>
              <a:t>Define quem faz o quê (Função) e quem decide o quê (Responsabilidade) </a:t>
            </a:r>
          </a:p>
        </p:txBody>
      </p:sp>
    </p:spTree>
    <p:extLst>
      <p:ext uri="{BB962C8B-B14F-4D97-AF65-F5344CB8AC3E}">
        <p14:creationId xmlns:p14="http://schemas.microsoft.com/office/powerpoint/2010/main" val="816163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28588" y="1255068"/>
            <a:ext cx="12537368" cy="1865126"/>
          </a:xfrm>
          <a:prstGeom prst="rect">
            <a:avLst/>
          </a:prstGeom>
          <a:noFill/>
          <a:ln w="9525">
            <a:noFill/>
            <a:miter lim="800000"/>
            <a:headEnd/>
            <a:tailEnd/>
          </a:ln>
        </p:spPr>
        <p:txBody>
          <a:bodyPr wrap="square">
            <a:spAutoFit/>
          </a:bodyPr>
          <a:lstStyle/>
          <a:p>
            <a:pPr eaLnBrk="0" hangingPunct="0">
              <a:spcBef>
                <a:spcPct val="20000"/>
              </a:spcBef>
              <a:buClr>
                <a:schemeClr val="accent2"/>
              </a:buClr>
              <a:buFont typeface="Monotype Sorts" charset="2"/>
              <a:buNone/>
            </a:pPr>
            <a:r>
              <a:rPr lang="pt-BR" sz="3600" dirty="0">
                <a:solidFill>
                  <a:srgbClr val="003366"/>
                </a:solidFill>
                <a:latin typeface="+mn-lt"/>
              </a:rPr>
              <a:t>É uma estrutura hierárquica, similar a EAP, para visualizar os recursos necessários ao projeto.</a:t>
            </a:r>
          </a:p>
          <a:p>
            <a:pPr lvl="1" eaLnBrk="0" hangingPunct="0">
              <a:spcBef>
                <a:spcPct val="20000"/>
              </a:spcBef>
              <a:buClr>
                <a:schemeClr val="accent2"/>
              </a:buClr>
              <a:buFont typeface="Monotype Sorts" charset="2"/>
              <a:buBlip>
                <a:blip r:embed="rId3"/>
              </a:buBlip>
            </a:pPr>
            <a:endParaRPr lang="pt-BR" sz="3600" dirty="0">
              <a:solidFill>
                <a:srgbClr val="000000"/>
              </a:solidFill>
              <a:latin typeface="+mn-lt"/>
              <a:cs typeface="Times New Roman" pitchFamily="18" charset="0"/>
            </a:endParaRPr>
          </a:p>
        </p:txBody>
      </p:sp>
      <p:sp>
        <p:nvSpPr>
          <p:cNvPr id="71683" name="Rectangle 2"/>
          <p:cNvSpPr>
            <a:spLocks noChangeArrowheads="1"/>
          </p:cNvSpPr>
          <p:nvPr/>
        </p:nvSpPr>
        <p:spPr bwMode="auto">
          <a:xfrm>
            <a:off x="161256" y="343095"/>
            <a:ext cx="11989596" cy="897702"/>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r>
              <a:rPr lang="en-US" sz="4000" b="1">
                <a:solidFill>
                  <a:srgbClr val="00A4DE"/>
                </a:solidFill>
                <a:latin typeface="+mn-lt"/>
                <a:ea typeface="+mj-ea"/>
                <a:sym typeface="Wingdings 2" pitchFamily="18" charset="2"/>
              </a:rPr>
              <a:t>Estrutura</a:t>
            </a:r>
            <a:r>
              <a:rPr lang="en-US" sz="4000" b="1" dirty="0">
                <a:solidFill>
                  <a:srgbClr val="00A4DE"/>
                </a:solidFill>
                <a:latin typeface="+mn-lt"/>
                <a:ea typeface="+mj-ea"/>
                <a:sym typeface="Wingdings 2" pitchFamily="18" charset="2"/>
              </a:rPr>
              <a:t> </a:t>
            </a:r>
            <a:r>
              <a:rPr lang="en-US" sz="4000" b="1" dirty="0" err="1">
                <a:solidFill>
                  <a:srgbClr val="00A4DE"/>
                </a:solidFill>
                <a:latin typeface="+mn-lt"/>
                <a:ea typeface="+mj-ea"/>
                <a:sym typeface="Wingdings 2" pitchFamily="18" charset="2"/>
              </a:rPr>
              <a:t>Analítica</a:t>
            </a:r>
            <a:r>
              <a:rPr lang="en-US" sz="4000" b="1" dirty="0">
                <a:solidFill>
                  <a:srgbClr val="00A4DE"/>
                </a:solidFill>
                <a:latin typeface="+mn-lt"/>
                <a:ea typeface="+mj-ea"/>
                <a:sym typeface="Wingdings 2" pitchFamily="18" charset="2"/>
              </a:rPr>
              <a:t> de </a:t>
            </a:r>
            <a:r>
              <a:rPr lang="en-US" sz="4000" b="1" dirty="0" err="1">
                <a:solidFill>
                  <a:srgbClr val="00A4DE"/>
                </a:solidFill>
                <a:latin typeface="+mn-lt"/>
                <a:ea typeface="+mj-ea"/>
                <a:sym typeface="Wingdings 2" pitchFamily="18" charset="2"/>
              </a:rPr>
              <a:t>Recursos</a:t>
            </a:r>
            <a:endParaRPr lang="en-US" sz="4000" b="1" dirty="0">
              <a:solidFill>
                <a:srgbClr val="00A4DE"/>
              </a:solidFill>
              <a:latin typeface="+mn-lt"/>
              <a:ea typeface="+mj-ea"/>
              <a:sym typeface="Wingdings 2" pitchFamily="18" charset="2"/>
            </a:endParaRPr>
          </a:p>
        </p:txBody>
      </p:sp>
      <p:graphicFrame>
        <p:nvGraphicFramePr>
          <p:cNvPr id="5" name="Diagrama 4"/>
          <p:cNvGraphicFramePr/>
          <p:nvPr/>
        </p:nvGraphicFramePr>
        <p:xfrm>
          <a:off x="701316" y="2551212"/>
          <a:ext cx="11725422" cy="52925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3"/>
          <p:cNvSpPr>
            <a:spLocks noChangeArrowheads="1"/>
          </p:cNvSpPr>
          <p:nvPr/>
        </p:nvSpPr>
        <p:spPr bwMode="auto">
          <a:xfrm>
            <a:off x="507857" y="7959843"/>
            <a:ext cx="12537368" cy="2144177"/>
          </a:xfrm>
          <a:prstGeom prst="rect">
            <a:avLst/>
          </a:prstGeom>
          <a:noFill/>
          <a:ln w="9525">
            <a:noFill/>
            <a:miter lim="800000"/>
            <a:headEnd/>
            <a:tailEnd/>
          </a:ln>
        </p:spPr>
        <p:txBody>
          <a:bodyPr wrap="square">
            <a:spAutoFit/>
          </a:bodyPr>
          <a:lstStyle/>
          <a:p>
            <a:pPr eaLnBrk="0" hangingPunct="0">
              <a:lnSpc>
                <a:spcPts val="3150"/>
              </a:lnSpc>
              <a:spcBef>
                <a:spcPts val="1800"/>
              </a:spcBef>
              <a:buClr>
                <a:schemeClr val="accent2"/>
              </a:buClr>
            </a:pPr>
            <a:r>
              <a:rPr lang="pt-BR" sz="3000" dirty="0">
                <a:solidFill>
                  <a:srgbClr val="003366"/>
                </a:solidFill>
                <a:latin typeface="+mn-lt"/>
              </a:rPr>
              <a:t>Cada atividade deve ter sua lista com os recursos necessários, por tipo, com suas respectivas quantidades (necessárias para a execução da atividade). Pode ser feito no formato de tabela. Técnicas: histórico das atividades e brainstorm. Nesse momento ainda não sabemos se eles existem na empresa e, caso exista,  qual deles será alocado no projeto</a:t>
            </a:r>
            <a:r>
              <a:rPr lang="pt-BR" sz="3000" dirty="0">
                <a:latin typeface="+mn-lt"/>
              </a:rPr>
              <a:t>.</a:t>
            </a:r>
          </a:p>
        </p:txBody>
      </p:sp>
    </p:spTree>
    <p:extLst>
      <p:ext uri="{BB962C8B-B14F-4D97-AF65-F5344CB8AC3E}">
        <p14:creationId xmlns:p14="http://schemas.microsoft.com/office/powerpoint/2010/main" val="4055117815"/>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5292" y="184539"/>
            <a:ext cx="8277821" cy="1166813"/>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sz="4000" b="1" dirty="0">
                <a:solidFill>
                  <a:srgbClr val="00A4DE"/>
                </a:solidFill>
                <a:latin typeface="+mn-lt"/>
                <a:cs typeface="Arial" panose="020B0604020202020204" pitchFamily="34" charset="0"/>
              </a:rPr>
              <a:t>Histograma de Recursos</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544" y="2331936"/>
            <a:ext cx="9705144" cy="75887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Balão de Fala: Retângulo com Cantos Arredondados 6"/>
          <p:cNvSpPr/>
          <p:nvPr/>
        </p:nvSpPr>
        <p:spPr>
          <a:xfrm>
            <a:off x="485292" y="3587355"/>
            <a:ext cx="2607915" cy="3938592"/>
          </a:xfrm>
          <a:prstGeom prst="wedgeRoundRectCallout">
            <a:avLst>
              <a:gd name="adj1" fmla="val 32388"/>
              <a:gd name="adj2" fmla="val 50468"/>
              <a:gd name="adj3" fmla="val 16667"/>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sz="2700" dirty="0">
                <a:solidFill>
                  <a:srgbClr val="003366"/>
                </a:solidFill>
                <a:cs typeface="Arial" panose="020B0604020202020204" pitchFamily="34" charset="0"/>
              </a:rPr>
              <a:t>Histograma é um gráfico que define a necessidade de recursos ao longo do projeto</a:t>
            </a:r>
            <a:r>
              <a:rPr lang="pt-BR" b="0" i="0" dirty="0">
                <a:solidFill>
                  <a:schemeClr val="accent1">
                    <a:lumMod val="50000"/>
                  </a:schemeClr>
                </a:solidFill>
                <a:effectLst/>
              </a:rPr>
              <a:t>. </a:t>
            </a:r>
            <a:endParaRPr lang="pt-BR" dirty="0">
              <a:solidFill>
                <a:schemeClr val="accent1">
                  <a:lumMod val="50000"/>
                </a:schemeClr>
              </a:solidFill>
            </a:endParaRPr>
          </a:p>
        </p:txBody>
      </p:sp>
    </p:spTree>
    <p:extLst>
      <p:ext uri="{BB962C8B-B14F-4D97-AF65-F5344CB8AC3E}">
        <p14:creationId xmlns:p14="http://schemas.microsoft.com/office/powerpoint/2010/main" val="2706498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5072" y="115502"/>
            <a:ext cx="12570062" cy="1763045"/>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sz="4000" b="1" dirty="0">
                <a:solidFill>
                  <a:srgbClr val="00A4DE"/>
                </a:solidFill>
                <a:latin typeface="+mn-lt"/>
                <a:cs typeface="Arial" panose="020B0604020202020204" pitchFamily="34" charset="0"/>
              </a:rPr>
              <a:t>Planejamento dos Recursos</a:t>
            </a:r>
          </a:p>
        </p:txBody>
      </p:sp>
      <p:graphicFrame>
        <p:nvGraphicFramePr>
          <p:cNvPr id="3" name="Group 2"/>
          <p:cNvGraphicFramePr>
            <a:graphicFrameLocks noGrp="1"/>
          </p:cNvGraphicFramePr>
          <p:nvPr/>
        </p:nvGraphicFramePr>
        <p:xfrm>
          <a:off x="6682090" y="2269331"/>
          <a:ext cx="4173743" cy="3650464"/>
        </p:xfrm>
        <a:graphic>
          <a:graphicData uri="http://schemas.openxmlformats.org/drawingml/2006/table">
            <a:tbl>
              <a:tblPr/>
              <a:tblGrid>
                <a:gridCol w="1487687">
                  <a:extLst>
                    <a:ext uri="{9D8B030D-6E8A-4147-A177-3AD203B41FA5}">
                      <a16:colId xmlns:a16="http://schemas.microsoft.com/office/drawing/2014/main" val="20000"/>
                    </a:ext>
                  </a:extLst>
                </a:gridCol>
                <a:gridCol w="335757">
                  <a:extLst>
                    <a:ext uri="{9D8B030D-6E8A-4147-A177-3AD203B41FA5}">
                      <a16:colId xmlns:a16="http://schemas.microsoft.com/office/drawing/2014/main" val="20001"/>
                    </a:ext>
                  </a:extLst>
                </a:gridCol>
                <a:gridCol w="335757">
                  <a:extLst>
                    <a:ext uri="{9D8B030D-6E8A-4147-A177-3AD203B41FA5}">
                      <a16:colId xmlns:a16="http://schemas.microsoft.com/office/drawing/2014/main" val="20002"/>
                    </a:ext>
                  </a:extLst>
                </a:gridCol>
                <a:gridCol w="335757">
                  <a:extLst>
                    <a:ext uri="{9D8B030D-6E8A-4147-A177-3AD203B41FA5}">
                      <a16:colId xmlns:a16="http://schemas.microsoft.com/office/drawing/2014/main" val="20003"/>
                    </a:ext>
                  </a:extLst>
                </a:gridCol>
                <a:gridCol w="335757">
                  <a:extLst>
                    <a:ext uri="{9D8B030D-6E8A-4147-A177-3AD203B41FA5}">
                      <a16:colId xmlns:a16="http://schemas.microsoft.com/office/drawing/2014/main" val="20004"/>
                    </a:ext>
                  </a:extLst>
                </a:gridCol>
                <a:gridCol w="335757">
                  <a:extLst>
                    <a:ext uri="{9D8B030D-6E8A-4147-A177-3AD203B41FA5}">
                      <a16:colId xmlns:a16="http://schemas.microsoft.com/office/drawing/2014/main" val="20005"/>
                    </a:ext>
                  </a:extLst>
                </a:gridCol>
                <a:gridCol w="335757">
                  <a:extLst>
                    <a:ext uri="{9D8B030D-6E8A-4147-A177-3AD203B41FA5}">
                      <a16:colId xmlns:a16="http://schemas.microsoft.com/office/drawing/2014/main" val="20006"/>
                    </a:ext>
                  </a:extLst>
                </a:gridCol>
                <a:gridCol w="335757">
                  <a:extLst>
                    <a:ext uri="{9D8B030D-6E8A-4147-A177-3AD203B41FA5}">
                      <a16:colId xmlns:a16="http://schemas.microsoft.com/office/drawing/2014/main" val="20007"/>
                    </a:ext>
                  </a:extLst>
                </a:gridCol>
                <a:gridCol w="335757">
                  <a:extLst>
                    <a:ext uri="{9D8B030D-6E8A-4147-A177-3AD203B41FA5}">
                      <a16:colId xmlns:a16="http://schemas.microsoft.com/office/drawing/2014/main" val="20008"/>
                    </a:ext>
                  </a:extLst>
                </a:gridCol>
              </a:tblGrid>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dirty="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J</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F</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M</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A</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M</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J</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J</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A</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Engenheiros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10</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dirty="0">
                          <a:ln>
                            <a:noFill/>
                          </a:ln>
                          <a:solidFill>
                            <a:schemeClr val="tx1"/>
                          </a:solidFill>
                          <a:effectLst/>
                          <a:latin typeface="Arial" charset="0"/>
                          <a:cs typeface="Arial" charset="0"/>
                        </a:rPr>
                        <a:t>Técnicos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27</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Gerente de Projeto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10</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10</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14</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Computadores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65</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Plotters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Tonner (und)</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Papel (500 fls)</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Serviços de Terceiros ($)</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4" name="Text Box 134"/>
          <p:cNvSpPr txBox="1">
            <a:spLocks noChangeArrowheads="1"/>
          </p:cNvSpPr>
          <p:nvPr/>
        </p:nvSpPr>
        <p:spPr bwMode="auto">
          <a:xfrm>
            <a:off x="7562554" y="1750296"/>
            <a:ext cx="31726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b="1">
                <a:solidFill>
                  <a:schemeClr val="tx1"/>
                </a:solidFill>
                <a:latin typeface="Arial" panose="020B0604020202020204" pitchFamily="34" charset="0"/>
              </a:rPr>
              <a:t>Necessidades de Recursos</a:t>
            </a:r>
          </a:p>
        </p:txBody>
      </p:sp>
      <p:sp>
        <p:nvSpPr>
          <p:cNvPr id="5" name="Line 135"/>
          <p:cNvSpPr>
            <a:spLocks noChangeShapeType="1"/>
          </p:cNvSpPr>
          <p:nvPr/>
        </p:nvSpPr>
        <p:spPr bwMode="auto">
          <a:xfrm flipV="1">
            <a:off x="8139410" y="6503273"/>
            <a:ext cx="0" cy="28074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 name="Line 136"/>
          <p:cNvSpPr>
            <a:spLocks noChangeShapeType="1"/>
          </p:cNvSpPr>
          <p:nvPr/>
        </p:nvSpPr>
        <p:spPr bwMode="auto">
          <a:xfrm>
            <a:off x="7896524" y="9096375"/>
            <a:ext cx="29985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 name="Rectangle 137"/>
          <p:cNvSpPr>
            <a:spLocks noChangeArrowheads="1"/>
          </p:cNvSpPr>
          <p:nvPr/>
        </p:nvSpPr>
        <p:spPr bwMode="auto">
          <a:xfrm>
            <a:off x="8139411" y="8017668"/>
            <a:ext cx="325041" cy="1078707"/>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8" name="Rectangle 138"/>
          <p:cNvSpPr>
            <a:spLocks noChangeArrowheads="1"/>
          </p:cNvSpPr>
          <p:nvPr/>
        </p:nvSpPr>
        <p:spPr bwMode="auto">
          <a:xfrm>
            <a:off x="8464452" y="7908211"/>
            <a:ext cx="323256" cy="1185863"/>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9" name="Rectangle 139"/>
          <p:cNvSpPr>
            <a:spLocks noChangeArrowheads="1"/>
          </p:cNvSpPr>
          <p:nvPr/>
        </p:nvSpPr>
        <p:spPr bwMode="auto">
          <a:xfrm>
            <a:off x="8787708" y="7691518"/>
            <a:ext cx="325041" cy="1402556"/>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0" name="Rectangle 140"/>
          <p:cNvSpPr>
            <a:spLocks noChangeArrowheads="1"/>
          </p:cNvSpPr>
          <p:nvPr/>
        </p:nvSpPr>
        <p:spPr bwMode="auto">
          <a:xfrm>
            <a:off x="9112748" y="8015368"/>
            <a:ext cx="325041" cy="1078706"/>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1" name="Rectangle 141"/>
          <p:cNvSpPr>
            <a:spLocks noChangeArrowheads="1"/>
          </p:cNvSpPr>
          <p:nvPr/>
        </p:nvSpPr>
        <p:spPr bwMode="auto">
          <a:xfrm>
            <a:off x="9436001" y="7798593"/>
            <a:ext cx="325041" cy="1295400"/>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2" name="Rectangle 142"/>
          <p:cNvSpPr>
            <a:spLocks noChangeArrowheads="1"/>
          </p:cNvSpPr>
          <p:nvPr/>
        </p:nvSpPr>
        <p:spPr bwMode="auto">
          <a:xfrm>
            <a:off x="9761045" y="7798593"/>
            <a:ext cx="325041" cy="1295400"/>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3" name="Rectangle 143"/>
          <p:cNvSpPr>
            <a:spLocks noChangeArrowheads="1"/>
          </p:cNvSpPr>
          <p:nvPr/>
        </p:nvSpPr>
        <p:spPr bwMode="auto">
          <a:xfrm>
            <a:off x="10084298" y="7798593"/>
            <a:ext cx="325041" cy="1295400"/>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4" name="Rectangle 144"/>
          <p:cNvSpPr>
            <a:spLocks noChangeArrowheads="1"/>
          </p:cNvSpPr>
          <p:nvPr/>
        </p:nvSpPr>
        <p:spPr bwMode="auto">
          <a:xfrm>
            <a:off x="10407551" y="7584361"/>
            <a:ext cx="325041" cy="1509713"/>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5" name="Text Box 145"/>
          <p:cNvSpPr txBox="1">
            <a:spLocks noChangeArrowheads="1"/>
          </p:cNvSpPr>
          <p:nvPr/>
        </p:nvSpPr>
        <p:spPr bwMode="auto">
          <a:xfrm rot="16200000">
            <a:off x="7294147" y="7214841"/>
            <a:ext cx="14494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200" b="1">
                <a:solidFill>
                  <a:schemeClr val="tx1"/>
                </a:solidFill>
                <a:latin typeface="Arial" panose="020B0604020202020204" pitchFamily="34" charset="0"/>
              </a:rPr>
              <a:t>Número de horas</a:t>
            </a:r>
          </a:p>
        </p:txBody>
      </p:sp>
      <p:sp>
        <p:nvSpPr>
          <p:cNvPr id="16" name="Text Box 146"/>
          <p:cNvSpPr txBox="1">
            <a:spLocks noChangeArrowheads="1"/>
          </p:cNvSpPr>
          <p:nvPr/>
        </p:nvSpPr>
        <p:spPr bwMode="auto">
          <a:xfrm>
            <a:off x="8118018" y="9203533"/>
            <a:ext cx="34184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200" b="1">
                <a:solidFill>
                  <a:schemeClr val="tx1"/>
                </a:solidFill>
                <a:latin typeface="Arial" panose="020B0604020202020204" pitchFamily="34" charset="0"/>
              </a:rPr>
              <a:t>J        F        M        A        M        J        J        A</a:t>
            </a:r>
          </a:p>
        </p:txBody>
      </p:sp>
      <p:sp>
        <p:nvSpPr>
          <p:cNvPr id="17" name="Freeform 147"/>
          <p:cNvSpPr>
            <a:spLocks/>
          </p:cNvSpPr>
          <p:nvPr/>
        </p:nvSpPr>
        <p:spPr bwMode="auto">
          <a:xfrm>
            <a:off x="6155234" y="6610430"/>
            <a:ext cx="769739" cy="1728788"/>
          </a:xfrm>
          <a:custGeom>
            <a:avLst/>
            <a:gdLst>
              <a:gd name="T0" fmla="*/ 2147483647 w 431"/>
              <a:gd name="T1" fmla="*/ 2147483647 h 726"/>
              <a:gd name="T2" fmla="*/ 2147483647 w 431"/>
              <a:gd name="T3" fmla="*/ 2147483647 h 726"/>
              <a:gd name="T4" fmla="*/ 2147483647 w 431"/>
              <a:gd name="T5" fmla="*/ 0 h 726"/>
              <a:gd name="T6" fmla="*/ 0 60000 65536"/>
              <a:gd name="T7" fmla="*/ 0 60000 65536"/>
              <a:gd name="T8" fmla="*/ 0 60000 65536"/>
              <a:gd name="T9" fmla="*/ 0 w 431"/>
              <a:gd name="T10" fmla="*/ 0 h 726"/>
              <a:gd name="T11" fmla="*/ 431 w 431"/>
              <a:gd name="T12" fmla="*/ 726 h 726"/>
            </a:gdLst>
            <a:ahLst/>
            <a:cxnLst>
              <a:cxn ang="T6">
                <a:pos x="T0" y="T1"/>
              </a:cxn>
              <a:cxn ang="T7">
                <a:pos x="T2" y="T3"/>
              </a:cxn>
              <a:cxn ang="T8">
                <a:pos x="T4" y="T5"/>
              </a:cxn>
            </a:cxnLst>
            <a:rect l="T9" t="T10" r="T11" b="T12"/>
            <a:pathLst>
              <a:path w="431" h="726">
                <a:moveTo>
                  <a:pt x="23" y="726"/>
                </a:moveTo>
                <a:cubicBezTo>
                  <a:pt x="11" y="582"/>
                  <a:pt x="0" y="438"/>
                  <a:pt x="68" y="317"/>
                </a:cubicBezTo>
                <a:cubicBezTo>
                  <a:pt x="136" y="196"/>
                  <a:pt x="370" y="53"/>
                  <a:pt x="431"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18" name="Line 148"/>
          <p:cNvSpPr>
            <a:spLocks noChangeShapeType="1"/>
          </p:cNvSpPr>
          <p:nvPr/>
        </p:nvSpPr>
        <p:spPr bwMode="auto">
          <a:xfrm>
            <a:off x="9273482" y="6177043"/>
            <a:ext cx="0" cy="4310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pic>
        <p:nvPicPr>
          <p:cNvPr id="19" name="Picture 1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0029" y="1966913"/>
            <a:ext cx="4495206" cy="731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0722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905" y="282960"/>
            <a:ext cx="12133348" cy="1059135"/>
          </a:xfr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a:solidFill>
                  <a:srgbClr val="00A4DE"/>
                </a:solidFill>
                <a:latin typeface="+mn-lt"/>
                <a:ea typeface="+mj-ea"/>
                <a:cs typeface="Arial" panose="020B0604020202020204" pitchFamily="34" charset="0"/>
              </a:rPr>
              <a:t>Visão do PMI sobre conflitos em projetos</a:t>
            </a:r>
          </a:p>
        </p:txBody>
      </p:sp>
      <p:pic>
        <p:nvPicPr>
          <p:cNvPr id="4" name="Imagem 3"/>
          <p:cNvPicPr>
            <a:picLocks noChangeAspect="1"/>
          </p:cNvPicPr>
          <p:nvPr/>
        </p:nvPicPr>
        <p:blipFill>
          <a:blip r:embed="rId2"/>
          <a:stretch>
            <a:fillRect/>
          </a:stretch>
        </p:blipFill>
        <p:spPr>
          <a:xfrm>
            <a:off x="299254" y="3643313"/>
            <a:ext cx="3911990" cy="3688071"/>
          </a:xfrm>
          <a:prstGeom prst="rect">
            <a:avLst/>
          </a:prstGeom>
        </p:spPr>
      </p:pic>
      <p:sp>
        <p:nvSpPr>
          <p:cNvPr id="6" name="Espaço Reservado para Conteúdo 2">
            <a:extLst>
              <a:ext uri="{FF2B5EF4-FFF2-40B4-BE49-F238E27FC236}">
                <a16:creationId xmlns:a16="http://schemas.microsoft.com/office/drawing/2014/main" id="{69CB80A2-7902-44C7-83EB-D55D1EE70D13}"/>
              </a:ext>
            </a:extLst>
          </p:cNvPr>
          <p:cNvSpPr txBox="1">
            <a:spLocks/>
          </p:cNvSpPr>
          <p:nvPr/>
        </p:nvSpPr>
        <p:spPr bwMode="auto">
          <a:xfrm>
            <a:off x="4913784" y="1831132"/>
            <a:ext cx="7344816" cy="81729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3200">
                <a:solidFill>
                  <a:schemeClr val="bg2">
                    <a:lumMod val="50000"/>
                  </a:schemeClr>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2">
                    <a:lumMod val="50000"/>
                  </a:schemeClr>
                </a:solidFill>
                <a:latin typeface="+mn-lt"/>
              </a:defRPr>
            </a:lvl2pPr>
            <a:lvl3pPr marL="1143000" indent="-228600" algn="l" rtl="0" eaLnBrk="1" fontAlgn="base" hangingPunct="1">
              <a:spcBef>
                <a:spcPct val="20000"/>
              </a:spcBef>
              <a:spcAft>
                <a:spcPct val="0"/>
              </a:spcAft>
              <a:buChar char="•"/>
              <a:defRPr sz="2400">
                <a:solidFill>
                  <a:schemeClr val="bg2">
                    <a:lumMod val="50000"/>
                  </a:schemeClr>
                </a:solidFill>
                <a:latin typeface="+mn-lt"/>
              </a:defRPr>
            </a:lvl3pPr>
            <a:lvl4pPr marL="1600200" indent="-228600" algn="l" rtl="0" eaLnBrk="1" fontAlgn="base" hangingPunct="1">
              <a:spcBef>
                <a:spcPct val="20000"/>
              </a:spcBef>
              <a:spcAft>
                <a:spcPct val="0"/>
              </a:spcAft>
              <a:buChar char="–"/>
              <a:defRPr sz="2000">
                <a:solidFill>
                  <a:schemeClr val="bg2">
                    <a:lumMod val="50000"/>
                  </a:schemeClr>
                </a:solidFill>
                <a:latin typeface="+mn-lt"/>
              </a:defRPr>
            </a:lvl4pPr>
            <a:lvl5pPr marL="2057400" indent="-228600" algn="l" rtl="0" eaLnBrk="1" fontAlgn="base" hangingPunct="1">
              <a:spcBef>
                <a:spcPct val="20000"/>
              </a:spcBef>
              <a:spcAft>
                <a:spcPct val="0"/>
              </a:spcAft>
              <a:buChar char="»"/>
              <a:defRPr sz="2000">
                <a:solidFill>
                  <a:schemeClr val="bg2">
                    <a:lumMod val="50000"/>
                  </a:schemeClr>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Cronogramas (Estimativas)</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Prioridades (Ordem de execução)</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Mão-de-obra insuficiente ou incapaz</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Questões Técnicas (entendimento)</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Administração (cultura da empresa)</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Choque de Personalidades</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Custo (estimativas e controle)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pt-BR" sz="4800" b="0" i="0" u="none" strike="noStrike" kern="0" cap="none" spc="0" normalizeH="0" baseline="0" noProof="0" dirty="0">
              <a:ln>
                <a:noFill/>
              </a:ln>
              <a:solidFill>
                <a:srgbClr val="808080">
                  <a:lumMod val="50000"/>
                </a:srgbClr>
              </a:solidFill>
              <a:effectLst/>
              <a:uLnTx/>
              <a:uFillTx/>
              <a:ea typeface="+mn-ea"/>
              <a:cs typeface="+mn-cs"/>
            </a:endParaRPr>
          </a:p>
        </p:txBody>
      </p:sp>
    </p:spTree>
    <p:extLst>
      <p:ext uri="{BB962C8B-B14F-4D97-AF65-F5344CB8AC3E}">
        <p14:creationId xmlns:p14="http://schemas.microsoft.com/office/powerpoint/2010/main" val="2718057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Você sabia que...</a:t>
            </a:r>
          </a:p>
        </p:txBody>
      </p:sp>
      <p:sp>
        <p:nvSpPr>
          <p:cNvPr id="7" name="AutoShape 2">
            <a:extLst>
              <a:ext uri="{FF2B5EF4-FFF2-40B4-BE49-F238E27FC236}">
                <a16:creationId xmlns:a16="http://schemas.microsoft.com/office/drawing/2014/main" id="{316C8AF5-F219-47AE-BABD-67DAC3A41C82}"/>
              </a:ext>
            </a:extLst>
          </p:cNvPr>
          <p:cNvSpPr>
            <a:spLocks noChangeArrowheads="1"/>
          </p:cNvSpPr>
          <p:nvPr/>
        </p:nvSpPr>
        <p:spPr bwMode="auto">
          <a:xfrm>
            <a:off x="1285875" y="6298407"/>
            <a:ext cx="10687050" cy="1914525"/>
          </a:xfrm>
          <a:prstGeom prst="flowChartAlternateProcess">
            <a:avLst/>
          </a:prstGeom>
          <a:solidFill>
            <a:srgbClr val="99CC00">
              <a:alpha val="47058"/>
            </a:srgbClr>
          </a:solidFill>
          <a:ln w="9525" algn="ctr">
            <a:solidFill>
              <a:srgbClr val="000000"/>
            </a:solidFill>
            <a:miter lim="800000"/>
            <a:headEnd/>
            <a:tailEnd/>
          </a:ln>
        </p:spPr>
        <p:txBody>
          <a:bodyPr wrap="none" anchor="ctr"/>
          <a:lstStyle>
            <a:lvl1pPr defTabSz="814388">
              <a:defRPr sz="2400">
                <a:solidFill>
                  <a:schemeClr val="tx1"/>
                </a:solidFill>
                <a:latin typeface="Arial" panose="020B0604020202020204" pitchFamily="34" charset="0"/>
                <a:cs typeface="Arial" panose="020B0604020202020204" pitchFamily="34" charset="0"/>
              </a:defRPr>
            </a:lvl1pPr>
            <a:lvl2pPr marL="742950" indent="-285750" defTabSz="814388">
              <a:defRPr sz="2400">
                <a:solidFill>
                  <a:schemeClr val="tx1"/>
                </a:solidFill>
                <a:latin typeface="Arial" panose="020B0604020202020204" pitchFamily="34" charset="0"/>
                <a:cs typeface="Arial" panose="020B0604020202020204" pitchFamily="34" charset="0"/>
              </a:defRPr>
            </a:lvl2pPr>
            <a:lvl3pPr marL="1143000" indent="-228600" defTabSz="814388">
              <a:defRPr sz="2400">
                <a:solidFill>
                  <a:schemeClr val="tx1"/>
                </a:solidFill>
                <a:latin typeface="Arial" panose="020B0604020202020204" pitchFamily="34" charset="0"/>
                <a:cs typeface="Arial" panose="020B0604020202020204" pitchFamily="34" charset="0"/>
              </a:defRPr>
            </a:lvl3pPr>
            <a:lvl4pPr marL="1600200" indent="-228600" defTabSz="814388">
              <a:defRPr sz="2400">
                <a:solidFill>
                  <a:schemeClr val="tx1"/>
                </a:solidFill>
                <a:latin typeface="Arial" panose="020B0604020202020204" pitchFamily="34" charset="0"/>
                <a:cs typeface="Arial" panose="020B0604020202020204" pitchFamily="34" charset="0"/>
              </a:defRPr>
            </a:lvl4pPr>
            <a:lvl5pPr marL="2057400" indent="-228600" defTabSz="814388">
              <a:defRPr sz="2400">
                <a:solidFill>
                  <a:schemeClr val="tx1"/>
                </a:solidFill>
                <a:latin typeface="Arial" panose="020B0604020202020204" pitchFamily="34" charset="0"/>
                <a:cs typeface="Arial" panose="020B0604020202020204" pitchFamily="34" charset="0"/>
              </a:defRPr>
            </a:lvl5pPr>
            <a:lvl6pPr marL="25146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Em média, os projetos excedem o orçamento original</a:t>
            </a:r>
          </a:p>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 em 188% e o prazo original em 222%.</a:t>
            </a:r>
            <a:endParaRPr lang="en-US" altLang="pt-BR" sz="3600" b="1">
              <a:solidFill>
                <a:srgbClr val="000000"/>
              </a:solidFill>
              <a:latin typeface="+mj-lt"/>
              <a:ea typeface="Verdana" panose="020B0604030504040204" pitchFamily="34" charset="0"/>
              <a:cs typeface="Verdana" panose="020B0604030504040204" pitchFamily="34" charset="0"/>
            </a:endParaRPr>
          </a:p>
        </p:txBody>
      </p:sp>
      <p:sp>
        <p:nvSpPr>
          <p:cNvPr id="8" name="AutoShape 3">
            <a:extLst>
              <a:ext uri="{FF2B5EF4-FFF2-40B4-BE49-F238E27FC236}">
                <a16:creationId xmlns:a16="http://schemas.microsoft.com/office/drawing/2014/main" id="{89EF0A7D-30B7-4D88-AF3D-9E82A5DB4F55}"/>
              </a:ext>
            </a:extLst>
          </p:cNvPr>
          <p:cNvSpPr>
            <a:spLocks noChangeArrowheads="1"/>
          </p:cNvSpPr>
          <p:nvPr/>
        </p:nvSpPr>
        <p:spPr bwMode="auto">
          <a:xfrm>
            <a:off x="1285875" y="4317207"/>
            <a:ext cx="10687050" cy="1702593"/>
          </a:xfrm>
          <a:prstGeom prst="flowChartAlternateProcess">
            <a:avLst/>
          </a:prstGeom>
          <a:solidFill>
            <a:srgbClr val="99CC00">
              <a:alpha val="47058"/>
            </a:srgbClr>
          </a:solidFill>
          <a:ln w="9525" algn="ctr">
            <a:solidFill>
              <a:srgbClr val="000000"/>
            </a:solidFill>
            <a:miter lim="800000"/>
            <a:headEnd/>
            <a:tailEnd/>
          </a:ln>
        </p:spPr>
        <p:txBody>
          <a:bodyPr wrap="none" anchor="ctr"/>
          <a:lstStyle>
            <a:lvl1pPr defTabSz="814388">
              <a:defRPr sz="2400">
                <a:solidFill>
                  <a:schemeClr val="tx1"/>
                </a:solidFill>
                <a:latin typeface="Arial" panose="020B0604020202020204" pitchFamily="34" charset="0"/>
                <a:cs typeface="Arial" panose="020B0604020202020204" pitchFamily="34" charset="0"/>
              </a:defRPr>
            </a:lvl1pPr>
            <a:lvl2pPr marL="742950" indent="-285750" defTabSz="814388">
              <a:defRPr sz="2400">
                <a:solidFill>
                  <a:schemeClr val="tx1"/>
                </a:solidFill>
                <a:latin typeface="Arial" panose="020B0604020202020204" pitchFamily="34" charset="0"/>
                <a:cs typeface="Arial" panose="020B0604020202020204" pitchFamily="34" charset="0"/>
              </a:defRPr>
            </a:lvl2pPr>
            <a:lvl3pPr marL="1143000" indent="-228600" defTabSz="814388">
              <a:defRPr sz="2400">
                <a:solidFill>
                  <a:schemeClr val="tx1"/>
                </a:solidFill>
                <a:latin typeface="Arial" panose="020B0604020202020204" pitchFamily="34" charset="0"/>
                <a:cs typeface="Arial" panose="020B0604020202020204" pitchFamily="34" charset="0"/>
              </a:defRPr>
            </a:lvl3pPr>
            <a:lvl4pPr marL="1600200" indent="-228600" defTabSz="814388">
              <a:defRPr sz="2400">
                <a:solidFill>
                  <a:schemeClr val="tx1"/>
                </a:solidFill>
                <a:latin typeface="Arial" panose="020B0604020202020204" pitchFamily="34" charset="0"/>
                <a:cs typeface="Arial" panose="020B0604020202020204" pitchFamily="34" charset="0"/>
              </a:defRPr>
            </a:lvl4pPr>
            <a:lvl5pPr marL="2057400" indent="-228600" defTabSz="814388">
              <a:defRPr sz="2400">
                <a:solidFill>
                  <a:schemeClr val="tx1"/>
                </a:solidFill>
                <a:latin typeface="Arial" panose="020B0604020202020204" pitchFamily="34" charset="0"/>
                <a:cs typeface="Arial" panose="020B0604020202020204" pitchFamily="34" charset="0"/>
              </a:defRPr>
            </a:lvl5pPr>
            <a:lvl6pPr marL="25146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23% de todos os projetos são cancelados durante </a:t>
            </a:r>
          </a:p>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sua execução.</a:t>
            </a:r>
            <a:endParaRPr lang="en-US" altLang="pt-BR" sz="3600" b="1">
              <a:solidFill>
                <a:srgbClr val="000000"/>
              </a:solidFill>
              <a:latin typeface="+mj-lt"/>
              <a:ea typeface="Verdana" panose="020B0604030504040204" pitchFamily="34" charset="0"/>
              <a:cs typeface="Verdana" panose="020B0604030504040204" pitchFamily="34" charset="0"/>
            </a:endParaRPr>
          </a:p>
        </p:txBody>
      </p:sp>
      <p:sp>
        <p:nvSpPr>
          <p:cNvPr id="10" name="AutoShape 4">
            <a:extLst>
              <a:ext uri="{FF2B5EF4-FFF2-40B4-BE49-F238E27FC236}">
                <a16:creationId xmlns:a16="http://schemas.microsoft.com/office/drawing/2014/main" id="{0B23A5DF-102F-43AB-B082-B8B539FA2925}"/>
              </a:ext>
            </a:extLst>
          </p:cNvPr>
          <p:cNvSpPr>
            <a:spLocks noChangeArrowheads="1"/>
          </p:cNvSpPr>
          <p:nvPr/>
        </p:nvSpPr>
        <p:spPr bwMode="auto">
          <a:xfrm>
            <a:off x="1285875" y="2336007"/>
            <a:ext cx="10687050" cy="1702593"/>
          </a:xfrm>
          <a:prstGeom prst="flowChartAlternateProcess">
            <a:avLst/>
          </a:prstGeom>
          <a:solidFill>
            <a:srgbClr val="99CC00">
              <a:alpha val="47000"/>
            </a:srgbClr>
          </a:solidFill>
          <a:ln w="9525" algn="ctr">
            <a:solidFill>
              <a:srgbClr val="000000"/>
            </a:solidFill>
            <a:miter lim="800000"/>
            <a:headEnd/>
            <a:tailEnd/>
          </a:ln>
          <a:effectLst/>
        </p:spPr>
        <p:txBody>
          <a:bodyPr wrap="none" anchor="ctr"/>
          <a:lstStyle/>
          <a:p>
            <a:pPr algn="ctr" defTabSz="1221582" fontAlgn="auto">
              <a:spcBef>
                <a:spcPts val="0"/>
              </a:spcBef>
              <a:spcAft>
                <a:spcPts val="0"/>
              </a:spcAft>
              <a:defRPr/>
            </a:pPr>
            <a:r>
              <a:rPr lang="pt-BR" sz="3600" b="1" kern="0" dirty="0">
                <a:solidFill>
                  <a:sysClr val="windowText" lastClr="000000"/>
                </a:solidFill>
                <a:latin typeface="+mj-lt"/>
                <a:ea typeface="Verdana" panose="020B0604030504040204" pitchFamily="34" charset="0"/>
                <a:cs typeface="Verdana" panose="020B0604030504040204" pitchFamily="34" charset="0"/>
              </a:rPr>
              <a:t>Apenas 28% dos projetos terminam no prazo e no</a:t>
            </a:r>
          </a:p>
          <a:p>
            <a:pPr algn="ctr" defTabSz="1221582" fontAlgn="auto">
              <a:spcBef>
                <a:spcPts val="0"/>
              </a:spcBef>
              <a:spcAft>
                <a:spcPts val="0"/>
              </a:spcAft>
              <a:defRPr/>
            </a:pPr>
            <a:r>
              <a:rPr lang="pt-BR" sz="3600" b="1" kern="0" dirty="0">
                <a:solidFill>
                  <a:sysClr val="windowText" lastClr="000000"/>
                </a:solidFill>
                <a:latin typeface="+mj-lt"/>
                <a:ea typeface="Verdana" panose="020B0604030504040204" pitchFamily="34" charset="0"/>
                <a:cs typeface="Verdana" panose="020B0604030504040204" pitchFamily="34" charset="0"/>
              </a:rPr>
              <a:t> orçamento.</a:t>
            </a:r>
            <a:endParaRPr lang="en-US" sz="3600" b="1" kern="0" dirty="0">
              <a:solidFill>
                <a:sysClr val="windowText" lastClr="000000"/>
              </a:solidFill>
              <a:latin typeface="+mj-lt"/>
              <a:ea typeface="Verdana" panose="020B0604030504040204" pitchFamily="34" charset="0"/>
              <a:cs typeface="Verdana" panose="020B0604030504040204" pitchFamily="34" charset="0"/>
            </a:endParaRPr>
          </a:p>
        </p:txBody>
      </p:sp>
      <p:sp>
        <p:nvSpPr>
          <p:cNvPr id="11" name="Text Box 6">
            <a:extLst>
              <a:ext uri="{FF2B5EF4-FFF2-40B4-BE49-F238E27FC236}">
                <a16:creationId xmlns:a16="http://schemas.microsoft.com/office/drawing/2014/main" id="{20701507-AC37-4DD0-866F-BA95CEF97D2A}"/>
              </a:ext>
            </a:extLst>
          </p:cNvPr>
          <p:cNvSpPr txBox="1">
            <a:spLocks noChangeArrowheads="1"/>
          </p:cNvSpPr>
          <p:nvPr/>
        </p:nvSpPr>
        <p:spPr bwMode="auto">
          <a:xfrm>
            <a:off x="4755358" y="8491538"/>
            <a:ext cx="51269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14388">
              <a:defRPr sz="2400">
                <a:solidFill>
                  <a:schemeClr val="tx1"/>
                </a:solidFill>
                <a:latin typeface="Arial" panose="020B0604020202020204" pitchFamily="34" charset="0"/>
                <a:cs typeface="Arial" panose="020B0604020202020204" pitchFamily="34" charset="0"/>
              </a:defRPr>
            </a:lvl1pPr>
            <a:lvl2pPr marL="742950" indent="-285750" defTabSz="814388">
              <a:defRPr sz="2400">
                <a:solidFill>
                  <a:schemeClr val="tx1"/>
                </a:solidFill>
                <a:latin typeface="Arial" panose="020B0604020202020204" pitchFamily="34" charset="0"/>
                <a:cs typeface="Arial" panose="020B0604020202020204" pitchFamily="34" charset="0"/>
              </a:defRPr>
            </a:lvl2pPr>
            <a:lvl3pPr marL="1143000" indent="-228600" defTabSz="814388">
              <a:defRPr sz="2400">
                <a:solidFill>
                  <a:schemeClr val="tx1"/>
                </a:solidFill>
                <a:latin typeface="Arial" panose="020B0604020202020204" pitchFamily="34" charset="0"/>
                <a:cs typeface="Arial" panose="020B0604020202020204" pitchFamily="34" charset="0"/>
              </a:defRPr>
            </a:lvl3pPr>
            <a:lvl4pPr marL="1600200" indent="-228600" defTabSz="814388">
              <a:defRPr sz="2400">
                <a:solidFill>
                  <a:schemeClr val="tx1"/>
                </a:solidFill>
                <a:latin typeface="Arial" panose="020B0604020202020204" pitchFamily="34" charset="0"/>
                <a:cs typeface="Arial" panose="020B0604020202020204" pitchFamily="34" charset="0"/>
              </a:defRPr>
            </a:lvl4pPr>
            <a:lvl5pPr marL="2057400" indent="-228600" defTabSz="814388">
              <a:defRPr sz="2400">
                <a:solidFill>
                  <a:schemeClr val="tx1"/>
                </a:solidFill>
                <a:latin typeface="Arial" panose="020B0604020202020204" pitchFamily="34" charset="0"/>
                <a:cs typeface="Arial" panose="020B0604020202020204" pitchFamily="34" charset="0"/>
              </a:defRPr>
            </a:lvl5pPr>
            <a:lvl6pPr marL="25146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221582"/>
            <a:r>
              <a:rPr lang="pt-BR" altLang="pt-BR" sz="2800" dirty="0">
                <a:solidFill>
                  <a:srgbClr val="4D4D4D"/>
                </a:solidFill>
                <a:latin typeface="+mj-lt"/>
                <a:ea typeface="Verdana" panose="020B0604030504040204" pitchFamily="34" charset="0"/>
                <a:cs typeface="Verdana" panose="020B0604030504040204" pitchFamily="34" charset="0"/>
              </a:rPr>
              <a:t>Fonte: The </a:t>
            </a:r>
            <a:r>
              <a:rPr lang="pt-BR" altLang="pt-BR" sz="2800" dirty="0" err="1">
                <a:solidFill>
                  <a:srgbClr val="4D4D4D"/>
                </a:solidFill>
                <a:latin typeface="+mj-lt"/>
                <a:ea typeface="Verdana" panose="020B0604030504040204" pitchFamily="34" charset="0"/>
                <a:cs typeface="Verdana" panose="020B0604030504040204" pitchFamily="34" charset="0"/>
              </a:rPr>
              <a:t>Standish</a:t>
            </a:r>
            <a:r>
              <a:rPr lang="pt-BR" altLang="pt-BR" sz="2800" dirty="0">
                <a:solidFill>
                  <a:srgbClr val="4D4D4D"/>
                </a:solidFill>
                <a:latin typeface="+mj-lt"/>
                <a:ea typeface="Verdana" panose="020B0604030504040204" pitchFamily="34" charset="0"/>
                <a:cs typeface="Verdana" panose="020B0604030504040204" pitchFamily="34" charset="0"/>
              </a:rPr>
              <a:t> </a:t>
            </a:r>
            <a:r>
              <a:rPr lang="pt-BR" altLang="pt-BR" sz="2800" dirty="0" err="1">
                <a:solidFill>
                  <a:srgbClr val="4D4D4D"/>
                </a:solidFill>
                <a:latin typeface="+mj-lt"/>
                <a:ea typeface="Verdana" panose="020B0604030504040204" pitchFamily="34" charset="0"/>
                <a:cs typeface="Verdana" panose="020B0604030504040204" pitchFamily="34" charset="0"/>
              </a:rPr>
              <a:t>Group</a:t>
            </a:r>
            <a:r>
              <a:rPr lang="pt-BR" altLang="pt-BR" sz="2800" dirty="0">
                <a:solidFill>
                  <a:srgbClr val="4D4D4D"/>
                </a:solidFill>
                <a:latin typeface="+mj-lt"/>
                <a:ea typeface="Verdana" panose="020B0604030504040204" pitchFamily="34" charset="0"/>
                <a:cs typeface="Verdana" panose="020B0604030504040204" pitchFamily="34" charset="0"/>
              </a:rPr>
              <a:t>, 2008</a:t>
            </a:r>
          </a:p>
        </p:txBody>
      </p:sp>
    </p:spTree>
    <p:extLst>
      <p:ext uri="{BB962C8B-B14F-4D97-AF65-F5344CB8AC3E}">
        <p14:creationId xmlns:p14="http://schemas.microsoft.com/office/powerpoint/2010/main" val="390276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nvSpPr>
        <p:spPr bwMode="auto">
          <a:xfrm>
            <a:off x="737320" y="435769"/>
            <a:ext cx="847818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Gerenciamento de Custos do Projeto</a:t>
            </a:r>
          </a:p>
        </p:txBody>
      </p:sp>
      <p:pic>
        <p:nvPicPr>
          <p:cNvPr id="20483" name="Imagem 10" descr="42-18288075.jpg"/>
          <p:cNvPicPr>
            <a:picLocks noChangeAspect="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1169368" y="7013501"/>
            <a:ext cx="300037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2"/>
          <p:cNvSpPr txBox="1">
            <a:spLocks noChangeArrowheads="1"/>
          </p:cNvSpPr>
          <p:nvPr/>
        </p:nvSpPr>
        <p:spPr bwMode="auto">
          <a:xfrm>
            <a:off x="1" y="2119313"/>
            <a:ext cx="1312307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algn="ctr" defTabSz="1371600">
              <a:lnSpc>
                <a:spcPct val="90000"/>
              </a:lnSpc>
              <a:spcBef>
                <a:spcPct val="20000"/>
              </a:spcBef>
            </a:pPr>
            <a:r>
              <a:rPr lang="pt-BR" altLang="pt-BR" sz="3200" dirty="0">
                <a:solidFill>
                  <a:srgbClr val="000000"/>
                </a:solidFill>
                <a:latin typeface="+mj-lt"/>
                <a:ea typeface="Verdana" panose="020B0604030504040204" pitchFamily="34" charset="0"/>
                <a:cs typeface="Verdana" panose="020B0604030504040204" pitchFamily="34" charset="0"/>
              </a:rPr>
              <a:t> 	</a:t>
            </a:r>
          </a:p>
          <a:p>
            <a:pPr marL="914400" indent="-914400" algn="just" defTabSz="1371600">
              <a:lnSpc>
                <a:spcPct val="90000"/>
              </a:lnSpc>
              <a:spcBef>
                <a:spcPct val="20000"/>
              </a:spcBef>
            </a:pPr>
            <a:r>
              <a:rPr lang="pt-BR" altLang="pt-BR" sz="3200" dirty="0">
                <a:solidFill>
                  <a:srgbClr val="000000"/>
                </a:solidFill>
                <a:latin typeface="+mj-lt"/>
                <a:ea typeface="Verdana" panose="020B0604030504040204" pitchFamily="34" charset="0"/>
                <a:cs typeface="Verdana" panose="020B0604030504040204" pitchFamily="34" charset="0"/>
              </a:rPr>
              <a:t>	Inclui os processos envolvidos em planejar o gerenciamento de custos, estimar os custos, determinar o orçamento e controlar os custos, de modo que o projeto possa ser </a:t>
            </a:r>
            <a:r>
              <a:rPr lang="pt-BR" altLang="pt-BR" sz="3200" b="1" dirty="0">
                <a:solidFill>
                  <a:srgbClr val="000000"/>
                </a:solidFill>
                <a:latin typeface="+mj-lt"/>
                <a:ea typeface="Verdana" panose="020B0604030504040204" pitchFamily="34" charset="0"/>
                <a:cs typeface="Verdana" panose="020B0604030504040204" pitchFamily="34" charset="0"/>
              </a:rPr>
              <a:t>terminado dentro do orçamento aprovado</a:t>
            </a:r>
            <a:r>
              <a:rPr lang="pt-BR" altLang="pt-BR" sz="3200" dirty="0">
                <a:solidFill>
                  <a:srgbClr val="000000"/>
                </a:solidFill>
                <a:latin typeface="+mj-lt"/>
                <a:ea typeface="Verdana" panose="020B0604030504040204" pitchFamily="34" charset="0"/>
                <a:cs typeface="Verdana" panose="020B0604030504040204" pitchFamily="34" charset="0"/>
              </a:rPr>
              <a:t>.</a:t>
            </a:r>
          </a:p>
          <a:p>
            <a:pPr marL="914400" indent="-914400" algn="ctr" defTabSz="1371600">
              <a:lnSpc>
                <a:spcPct val="90000"/>
              </a:lnSpc>
              <a:spcBef>
                <a:spcPct val="20000"/>
              </a:spcBef>
            </a:pPr>
            <a:endParaRPr lang="pt-BR" altLang="pt-BR" sz="3200" dirty="0">
              <a:solidFill>
                <a:srgbClr val="000000"/>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84914160"/>
      </p:ext>
    </p:extLst>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161925" y="283370"/>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Conceitos</a:t>
            </a:r>
          </a:p>
        </p:txBody>
      </p:sp>
      <p:sp>
        <p:nvSpPr>
          <p:cNvPr id="5" name="Retângulo 4"/>
          <p:cNvSpPr>
            <a:spLocks noChangeArrowheads="1"/>
          </p:cNvSpPr>
          <p:nvPr/>
        </p:nvSpPr>
        <p:spPr bwMode="auto">
          <a:xfrm>
            <a:off x="161927" y="1919288"/>
            <a:ext cx="7848202" cy="5678453"/>
          </a:xfrm>
          <a:prstGeom prst="rect">
            <a:avLst/>
          </a:prstGeom>
          <a:noFill/>
          <a:ln>
            <a:noFill/>
          </a:ln>
        </p:spPr>
        <p:txBody>
          <a:bodyPr wrap="square" lIns="137133" tIns="68568" rIns="137133" bIns="68568">
            <a:spAutoFit/>
          </a:bodyPr>
          <a:lstStyle/>
          <a:p>
            <a:pPr algn="just" defTabSz="1371600">
              <a:spcBef>
                <a:spcPct val="50000"/>
              </a:spcBef>
              <a:defRPr/>
            </a:pPr>
            <a:r>
              <a:rPr lang="pt-BR" sz="3600" dirty="0">
                <a:solidFill>
                  <a:srgbClr val="000000"/>
                </a:solidFill>
                <a:latin typeface="+mn-lt"/>
                <a:ea typeface="Verdana" panose="020B0604030504040204" pitchFamily="34" charset="0"/>
                <a:cs typeface="Verdana" panose="020B0604030504040204" pitchFamily="34" charset="0"/>
              </a:rPr>
              <a:t>O </a:t>
            </a:r>
            <a:r>
              <a:rPr lang="pt-BR" sz="3600" dirty="0">
                <a:solidFill>
                  <a:srgbClr val="FF0000"/>
                </a:solidFill>
                <a:latin typeface="+mn-lt"/>
                <a:ea typeface="Verdana" panose="020B0604030504040204" pitchFamily="34" charset="0"/>
                <a:cs typeface="Verdana" panose="020B0604030504040204" pitchFamily="34" charset="0"/>
              </a:rPr>
              <a:t>Gerente de Projetos </a:t>
            </a:r>
            <a:r>
              <a:rPr lang="pt-BR" sz="3600" dirty="0">
                <a:solidFill>
                  <a:srgbClr val="000000"/>
                </a:solidFill>
                <a:latin typeface="+mn-lt"/>
                <a:ea typeface="Verdana" panose="020B0604030504040204" pitchFamily="34" charset="0"/>
                <a:cs typeface="Verdana" panose="020B0604030504040204" pitchFamily="34" charset="0"/>
              </a:rPr>
              <a:t>deve se preocupar com a coleta e análise das informações de </a:t>
            </a:r>
            <a:r>
              <a:rPr lang="pt-BR" sz="3600" dirty="0">
                <a:solidFill>
                  <a:srgbClr val="FF0000"/>
                </a:solidFill>
                <a:latin typeface="+mn-lt"/>
                <a:ea typeface="Verdana" panose="020B0604030504040204" pitchFamily="34" charset="0"/>
                <a:cs typeface="Verdana" panose="020B0604030504040204" pitchFamily="34" charset="0"/>
              </a:rPr>
              <a:t>custos</a:t>
            </a:r>
            <a:r>
              <a:rPr lang="pt-BR" sz="3600" dirty="0">
                <a:solidFill>
                  <a:srgbClr val="000000"/>
                </a:solidFill>
                <a:latin typeface="+mn-lt"/>
                <a:ea typeface="Verdana" panose="020B0604030504040204" pitchFamily="34" charset="0"/>
                <a:cs typeface="Verdana" panose="020B0604030504040204" pitchFamily="34" charset="0"/>
              </a:rPr>
              <a:t>.</a:t>
            </a:r>
          </a:p>
          <a:p>
            <a:pPr algn="just" defTabSz="1371600">
              <a:spcBef>
                <a:spcPct val="50000"/>
              </a:spcBef>
              <a:defRPr/>
            </a:pPr>
            <a:r>
              <a:rPr lang="pt-BR" sz="3600" dirty="0">
                <a:solidFill>
                  <a:srgbClr val="000000"/>
                </a:solidFill>
                <a:latin typeface="+mn-lt"/>
                <a:ea typeface="Verdana" panose="020B0604030504040204" pitchFamily="34" charset="0"/>
                <a:cs typeface="Verdana" panose="020B0604030504040204" pitchFamily="34" charset="0"/>
              </a:rPr>
              <a:t>O </a:t>
            </a:r>
            <a:r>
              <a:rPr lang="pt-BR" sz="3600" dirty="0">
                <a:solidFill>
                  <a:srgbClr val="FF0000"/>
                </a:solidFill>
                <a:latin typeface="+mn-lt"/>
                <a:ea typeface="Verdana" panose="020B0604030504040204" pitchFamily="34" charset="0"/>
                <a:cs typeface="Verdana" panose="020B0604030504040204" pitchFamily="34" charset="0"/>
              </a:rPr>
              <a:t>custo</a:t>
            </a:r>
            <a:r>
              <a:rPr lang="pt-BR" sz="3600" dirty="0">
                <a:solidFill>
                  <a:srgbClr val="000000"/>
                </a:solidFill>
                <a:latin typeface="+mn-lt"/>
                <a:ea typeface="Verdana" panose="020B0604030504040204" pitchFamily="34" charset="0"/>
                <a:cs typeface="Verdana" panose="020B0604030504040204" pitchFamily="34" charset="0"/>
              </a:rPr>
              <a:t> é um termômetro para avaliar a eficiência e o desempenho dos projetos nas empresas.</a:t>
            </a:r>
          </a:p>
          <a:p>
            <a:pPr algn="just" defTabSz="1371600">
              <a:spcBef>
                <a:spcPct val="50000"/>
              </a:spcBef>
              <a:defRPr/>
            </a:pPr>
            <a:r>
              <a:rPr lang="pt-BR" sz="3600" dirty="0">
                <a:solidFill>
                  <a:srgbClr val="000000"/>
                </a:solidFill>
                <a:latin typeface="+mn-lt"/>
                <a:ea typeface="Verdana" panose="020B0604030504040204" pitchFamily="34" charset="0"/>
                <a:cs typeface="Verdana" panose="020B0604030504040204" pitchFamily="34" charset="0"/>
              </a:rPr>
              <a:t>O </a:t>
            </a:r>
            <a:r>
              <a:rPr lang="pt-BR" sz="3600" dirty="0">
                <a:solidFill>
                  <a:srgbClr val="FF0000"/>
                </a:solidFill>
                <a:latin typeface="+mn-lt"/>
                <a:ea typeface="Verdana" panose="020B0604030504040204" pitchFamily="34" charset="0"/>
                <a:cs typeface="Verdana" panose="020B0604030504040204" pitchFamily="34" charset="0"/>
              </a:rPr>
              <a:t>custo</a:t>
            </a:r>
            <a:r>
              <a:rPr lang="pt-BR" sz="3600" dirty="0">
                <a:solidFill>
                  <a:srgbClr val="000000"/>
                </a:solidFill>
                <a:latin typeface="+mn-lt"/>
                <a:ea typeface="Verdana" panose="020B0604030504040204" pitchFamily="34" charset="0"/>
                <a:cs typeface="Verdana" panose="020B0604030504040204" pitchFamily="34" charset="0"/>
              </a:rPr>
              <a:t> tem que ser </a:t>
            </a:r>
            <a:r>
              <a:rPr lang="pt-BR" sz="3600" b="1" dirty="0">
                <a:solidFill>
                  <a:srgbClr val="FFFFFF">
                    <a:lumMod val="50000"/>
                  </a:srgbClr>
                </a:solidFill>
                <a:latin typeface="+mn-lt"/>
                <a:ea typeface="Verdana" panose="020B0604030504040204" pitchFamily="34" charset="0"/>
                <a:cs typeface="Verdana" panose="020B0604030504040204" pitchFamily="34" charset="0"/>
              </a:rPr>
              <a:t>Planejado, Gerenciado e Controlado </a:t>
            </a:r>
            <a:r>
              <a:rPr lang="pt-BR" sz="3600" dirty="0">
                <a:solidFill>
                  <a:srgbClr val="000000"/>
                </a:solidFill>
                <a:latin typeface="+mn-lt"/>
                <a:ea typeface="Verdana" panose="020B0604030504040204" pitchFamily="34" charset="0"/>
                <a:cs typeface="Verdana" panose="020B0604030504040204" pitchFamily="34" charset="0"/>
              </a:rPr>
              <a:t>e não somente contabilizado.</a:t>
            </a:r>
          </a:p>
        </p:txBody>
      </p:sp>
      <p:pic>
        <p:nvPicPr>
          <p:cNvPr id="6" name="Imagem 5" descr="CB108088.jpg"/>
          <p:cNvPicPr>
            <a:picLocks noChangeAspect="1"/>
          </p:cNvPicPr>
          <p:nvPr/>
        </p:nvPicPr>
        <p:blipFill>
          <a:blip r:embed="rId2" cstate="print">
            <a:lum bright="10000"/>
          </a:blip>
          <a:stretch>
            <a:fillRect/>
          </a:stretch>
        </p:blipFill>
        <p:spPr>
          <a:xfrm>
            <a:off x="8262939" y="1919288"/>
            <a:ext cx="5067300" cy="7620000"/>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1398363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Conceitos</a:t>
            </a:r>
          </a:p>
        </p:txBody>
      </p:sp>
      <p:pic>
        <p:nvPicPr>
          <p:cNvPr id="23555" name="Imagem 15" descr="42-17590253.jpg"/>
          <p:cNvPicPr>
            <a:picLocks noChangeAspect="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5712210" y="5111078"/>
            <a:ext cx="7194462"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p:cNvSpPr>
            <a:spLocks noChangeArrowheads="1"/>
          </p:cNvSpPr>
          <p:nvPr/>
        </p:nvSpPr>
        <p:spPr bwMode="auto">
          <a:xfrm>
            <a:off x="583408" y="5143501"/>
            <a:ext cx="5193506" cy="353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Ex.: </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 com compra de Matéria-prima;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 com mão de obra;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 com compra de um imobilizado.</a:t>
            </a:r>
          </a:p>
        </p:txBody>
      </p:sp>
      <p:sp>
        <p:nvSpPr>
          <p:cNvPr id="9" name="Retângulo 8"/>
          <p:cNvSpPr>
            <a:spLocks noChangeArrowheads="1"/>
          </p:cNvSpPr>
          <p:nvPr/>
        </p:nvSpPr>
        <p:spPr bwMode="auto">
          <a:xfrm>
            <a:off x="466727" y="2290763"/>
            <a:ext cx="12655970" cy="21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Sacrifício financeiro para obtenção de um bem ou serviço (</a:t>
            </a:r>
            <a:r>
              <a:rPr lang="pt-BR" altLang="pt-BR" sz="3200" dirty="0">
                <a:solidFill>
                  <a:srgbClr val="FF0000"/>
                </a:solidFill>
                <a:latin typeface="+mn-lt"/>
                <a:ea typeface="Verdana" panose="020B0604030504040204" pitchFamily="34" charset="0"/>
                <a:cs typeface="Verdana" panose="020B0604030504040204" pitchFamily="34" charset="0"/>
              </a:rPr>
              <a:t>pagos de forma antecipado, à vista ou a prazo</a:t>
            </a:r>
            <a:r>
              <a:rPr lang="pt-BR" altLang="pt-BR" sz="3200" dirty="0">
                <a:solidFill>
                  <a:srgbClr val="000000"/>
                </a:solidFill>
                <a:latin typeface="+mn-lt"/>
                <a:ea typeface="Verdana" panose="020B0604030504040204" pitchFamily="34" charset="0"/>
                <a:cs typeface="Verdana" panose="020B0604030504040204" pitchFamily="34" charset="0"/>
              </a:rPr>
              <a:t>).</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Existe a partir do reconhecimento contábil da dívida ou diminuição de ativos dados em troca.</a:t>
            </a:r>
          </a:p>
        </p:txBody>
      </p:sp>
      <p:sp>
        <p:nvSpPr>
          <p:cNvPr id="23558" name="Retângulo 12"/>
          <p:cNvSpPr>
            <a:spLocks noChangeArrowheads="1"/>
          </p:cNvSpPr>
          <p:nvPr/>
        </p:nvSpPr>
        <p:spPr bwMode="auto">
          <a:xfrm>
            <a:off x="466726" y="1626140"/>
            <a:ext cx="1919288" cy="69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n-lt"/>
              </a:rPr>
              <a:t>GASTO: </a:t>
            </a:r>
          </a:p>
        </p:txBody>
      </p:sp>
    </p:spTree>
    <p:extLst>
      <p:ext uri="{BB962C8B-B14F-4D97-AF65-F5344CB8AC3E}">
        <p14:creationId xmlns:p14="http://schemas.microsoft.com/office/powerpoint/2010/main" val="3553803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nodeType="afterGroup">
                            <p:stCondLst>
                              <p:cond delay="1000"/>
                            </p:stCondLst>
                            <p:childTnLst>
                              <p:par>
                                <p:cTn id="11" presetID="50" presetClass="entr" presetSubtype="0" decel="100000" fill="hold" grpId="0" nodeType="afterEffect">
                                  <p:stCondLst>
                                    <p:cond delay="0"/>
                                  </p:stCondLst>
                                  <p:iterate type="wd">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3"/>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tângulo 12"/>
          <p:cNvSpPr>
            <a:spLocks noChangeArrowheads="1"/>
          </p:cNvSpPr>
          <p:nvPr/>
        </p:nvSpPr>
        <p:spPr bwMode="auto">
          <a:xfrm>
            <a:off x="5481638" y="1752638"/>
            <a:ext cx="1916907" cy="69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n-lt"/>
                <a:ea typeface="Verdana" panose="020B0604030504040204" pitchFamily="34" charset="0"/>
                <a:cs typeface="Verdana" panose="020B0604030504040204" pitchFamily="34" charset="0"/>
              </a:rPr>
              <a:t>CUSTO</a:t>
            </a:r>
          </a:p>
        </p:txBody>
      </p:sp>
      <p:sp>
        <p:nvSpPr>
          <p:cNvPr id="11" name="Retângulo 10"/>
          <p:cNvSpPr>
            <a:spLocks noChangeArrowheads="1"/>
          </p:cNvSpPr>
          <p:nvPr/>
        </p:nvSpPr>
        <p:spPr bwMode="auto">
          <a:xfrm>
            <a:off x="5455445" y="2414588"/>
            <a:ext cx="7531935" cy="484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dirty="0">
                <a:solidFill>
                  <a:srgbClr val="000000"/>
                </a:solidFill>
                <a:latin typeface="+mn-lt"/>
                <a:ea typeface="Verdana" panose="020B0604030504040204" pitchFamily="34" charset="0"/>
                <a:cs typeface="Verdana" panose="020B0604030504040204" pitchFamily="34" charset="0"/>
              </a:rPr>
              <a:t>Gasto relativo a um bem ou serviço utilizado na produção de outros bens ou serviços do projeto.</a:t>
            </a:r>
          </a:p>
          <a:p>
            <a:pPr defTabSz="1371600">
              <a:spcBef>
                <a:spcPct val="50000"/>
              </a:spcBef>
            </a:pPr>
            <a:r>
              <a:rPr lang="pt-BR" altLang="pt-BR" sz="3600" dirty="0">
                <a:solidFill>
                  <a:srgbClr val="000000"/>
                </a:solidFill>
                <a:latin typeface="+mn-lt"/>
                <a:ea typeface="Verdana" panose="020B0604030504040204" pitchFamily="34" charset="0"/>
                <a:cs typeface="Verdana" panose="020B0604030504040204" pitchFamily="34" charset="0"/>
              </a:rPr>
              <a:t>Gasto com uma atividade de um projeto.</a:t>
            </a:r>
          </a:p>
          <a:p>
            <a:pPr defTabSz="1371600">
              <a:spcBef>
                <a:spcPct val="50000"/>
              </a:spcBef>
            </a:pPr>
            <a:endParaRPr lang="pt-BR" altLang="pt-BR" sz="3600" dirty="0">
              <a:solidFill>
                <a:srgbClr val="000000"/>
              </a:solidFill>
              <a:latin typeface="+mn-lt"/>
              <a:ea typeface="Verdana" panose="020B0604030504040204" pitchFamily="34" charset="0"/>
              <a:cs typeface="Verdana" panose="020B0604030504040204" pitchFamily="34" charset="0"/>
            </a:endParaRPr>
          </a:p>
          <a:p>
            <a:pPr defTabSz="1371600">
              <a:spcBef>
                <a:spcPct val="50000"/>
              </a:spcBef>
            </a:pPr>
            <a:r>
              <a:rPr lang="pt-BR" altLang="pt-BR" sz="3600" dirty="0">
                <a:solidFill>
                  <a:srgbClr val="000000"/>
                </a:solidFill>
                <a:latin typeface="+mn-lt"/>
                <a:ea typeface="Verdana" panose="020B0604030504040204" pitchFamily="34" charset="0"/>
                <a:cs typeface="Verdana" panose="020B0604030504040204" pitchFamily="34" charset="0"/>
              </a:rPr>
              <a:t>	</a:t>
            </a:r>
          </a:p>
        </p:txBody>
      </p:sp>
      <p:grpSp>
        <p:nvGrpSpPr>
          <p:cNvPr id="2" name="Grupo 55"/>
          <p:cNvGrpSpPr>
            <a:grpSpLocks/>
          </p:cNvGrpSpPr>
          <p:nvPr/>
        </p:nvGrpSpPr>
        <p:grpSpPr bwMode="auto">
          <a:xfrm>
            <a:off x="521495" y="2045495"/>
            <a:ext cx="4636293" cy="6198393"/>
            <a:chOff x="7120738" y="994549"/>
            <a:chExt cx="4714908" cy="5357850"/>
          </a:xfrm>
        </p:grpSpPr>
        <p:grpSp>
          <p:nvGrpSpPr>
            <p:cNvPr id="24583" name="Freeform 6"/>
            <p:cNvGrpSpPr>
              <a:grpSpLocks/>
            </p:cNvGrpSpPr>
            <p:nvPr/>
          </p:nvGrpSpPr>
          <p:grpSpPr bwMode="auto">
            <a:xfrm>
              <a:off x="6763892" y="1807844"/>
              <a:ext cx="4907280" cy="4858512"/>
              <a:chOff x="6906768" y="1950720"/>
              <a:chExt cx="4907280" cy="4858512"/>
            </a:xfrm>
          </p:grpSpPr>
          <p:pic>
            <p:nvPicPr>
              <p:cNvPr id="24601" name="Freeform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768" y="1950720"/>
                <a:ext cx="4907280" cy="485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2" name="Text Box 21"/>
              <p:cNvSpPr txBox="1">
                <a:spLocks noChangeArrowheads="1"/>
              </p:cNvSpPr>
              <p:nvPr/>
            </p:nvSpPr>
            <p:spPr bwMode="auto">
              <a:xfrm>
                <a:off x="7263614" y="1966772"/>
                <a:ext cx="4540645" cy="452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en-US" altLang="pt-BR" sz="2850">
                  <a:solidFill>
                    <a:srgbClr val="000000"/>
                  </a:solidFill>
                  <a:latin typeface="Calibri" panose="020F0502020204030204" pitchFamily="34" charset="0"/>
                </a:endParaRPr>
              </a:p>
            </p:txBody>
          </p:sp>
        </p:grpSp>
        <p:grpSp>
          <p:nvGrpSpPr>
            <p:cNvPr id="4" name="Grupo 51"/>
            <p:cNvGrpSpPr/>
            <p:nvPr/>
          </p:nvGrpSpPr>
          <p:grpSpPr>
            <a:xfrm>
              <a:off x="7664800" y="5915501"/>
              <a:ext cx="3485811" cy="147169"/>
              <a:chOff x="8548688" y="5256213"/>
              <a:chExt cx="1825626" cy="76200"/>
            </a:xfrm>
            <a:solidFill>
              <a:srgbClr val="92D050"/>
            </a:solidFill>
            <a:scene3d>
              <a:camera prst="orthographicFront">
                <a:rot lat="0" lon="0" rev="0"/>
              </a:camera>
              <a:lightRig rig="contrasting" dir="t">
                <a:rot lat="0" lon="0" rev="1500000"/>
              </a:lightRig>
            </a:scene3d>
          </p:grpSpPr>
          <p:sp>
            <p:nvSpPr>
              <p:cNvPr id="43" name="Freeform 7"/>
              <p:cNvSpPr>
                <a:spLocks/>
              </p:cNvSpPr>
              <p:nvPr/>
            </p:nvSpPr>
            <p:spPr bwMode="auto">
              <a:xfrm>
                <a:off x="10185401" y="5299075"/>
                <a:ext cx="188913" cy="33338"/>
              </a:xfrm>
              <a:custGeom>
                <a:avLst/>
                <a:gdLst/>
                <a:ahLst/>
                <a:cxnLst>
                  <a:cxn ang="0">
                    <a:pos x="0" y="18"/>
                  </a:cxn>
                  <a:cxn ang="0">
                    <a:pos x="119" y="21"/>
                  </a:cxn>
                  <a:cxn ang="0">
                    <a:pos x="119" y="3"/>
                  </a:cxn>
                  <a:cxn ang="0">
                    <a:pos x="0" y="0"/>
                  </a:cxn>
                  <a:cxn ang="0">
                    <a:pos x="0" y="18"/>
                  </a:cxn>
                </a:cxnLst>
                <a:rect l="0" t="0" r="r" b="b"/>
                <a:pathLst>
                  <a:path w="119" h="21">
                    <a:moveTo>
                      <a:pt x="0" y="18"/>
                    </a:moveTo>
                    <a:lnTo>
                      <a:pt x="119" y="21"/>
                    </a:lnTo>
                    <a:lnTo>
                      <a:pt x="119"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4" name="Freeform 8"/>
              <p:cNvSpPr>
                <a:spLocks/>
              </p:cNvSpPr>
              <p:nvPr/>
            </p:nvSpPr>
            <p:spPr bwMode="auto">
              <a:xfrm>
                <a:off x="9950451" y="5294313"/>
                <a:ext cx="192088" cy="33338"/>
              </a:xfrm>
              <a:custGeom>
                <a:avLst/>
                <a:gdLst/>
                <a:ahLst/>
                <a:cxnLst>
                  <a:cxn ang="0">
                    <a:pos x="0" y="18"/>
                  </a:cxn>
                  <a:cxn ang="0">
                    <a:pos x="121" y="21"/>
                  </a:cxn>
                  <a:cxn ang="0">
                    <a:pos x="121" y="3"/>
                  </a:cxn>
                  <a:cxn ang="0">
                    <a:pos x="0" y="0"/>
                  </a:cxn>
                  <a:cxn ang="0">
                    <a:pos x="0" y="18"/>
                  </a:cxn>
                </a:cxnLst>
                <a:rect l="0" t="0" r="r" b="b"/>
                <a:pathLst>
                  <a:path w="121" h="21">
                    <a:moveTo>
                      <a:pt x="0" y="18"/>
                    </a:moveTo>
                    <a:lnTo>
                      <a:pt x="121" y="21"/>
                    </a:lnTo>
                    <a:lnTo>
                      <a:pt x="121"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5" name="Freeform 9"/>
              <p:cNvSpPr>
                <a:spLocks/>
              </p:cNvSpPr>
              <p:nvPr/>
            </p:nvSpPr>
            <p:spPr bwMode="auto">
              <a:xfrm>
                <a:off x="9718676" y="5289550"/>
                <a:ext cx="193675" cy="28575"/>
              </a:xfrm>
              <a:custGeom>
                <a:avLst/>
                <a:gdLst/>
                <a:ahLst/>
                <a:cxnLst>
                  <a:cxn ang="0">
                    <a:pos x="0" y="15"/>
                  </a:cxn>
                  <a:cxn ang="0">
                    <a:pos x="122" y="18"/>
                  </a:cxn>
                  <a:cxn ang="0">
                    <a:pos x="122" y="3"/>
                  </a:cxn>
                  <a:cxn ang="0">
                    <a:pos x="0" y="0"/>
                  </a:cxn>
                  <a:cxn ang="0">
                    <a:pos x="0" y="15"/>
                  </a:cxn>
                </a:cxnLst>
                <a:rect l="0" t="0" r="r" b="b"/>
                <a:pathLst>
                  <a:path w="122" h="18">
                    <a:moveTo>
                      <a:pt x="0" y="15"/>
                    </a:moveTo>
                    <a:lnTo>
                      <a:pt x="122" y="18"/>
                    </a:lnTo>
                    <a:lnTo>
                      <a:pt x="122" y="3"/>
                    </a:lnTo>
                    <a:lnTo>
                      <a:pt x="0" y="0"/>
                    </a:lnTo>
                    <a:lnTo>
                      <a:pt x="0" y="15"/>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6" name="Freeform 10"/>
              <p:cNvSpPr>
                <a:spLocks/>
              </p:cNvSpPr>
              <p:nvPr/>
            </p:nvSpPr>
            <p:spPr bwMode="auto">
              <a:xfrm>
                <a:off x="9486901" y="5280025"/>
                <a:ext cx="188913" cy="33338"/>
              </a:xfrm>
              <a:custGeom>
                <a:avLst/>
                <a:gdLst/>
                <a:ahLst/>
                <a:cxnLst>
                  <a:cxn ang="0">
                    <a:pos x="0" y="18"/>
                  </a:cxn>
                  <a:cxn ang="0">
                    <a:pos x="119" y="21"/>
                  </a:cxn>
                  <a:cxn ang="0">
                    <a:pos x="119" y="6"/>
                  </a:cxn>
                  <a:cxn ang="0">
                    <a:pos x="0" y="0"/>
                  </a:cxn>
                  <a:cxn ang="0">
                    <a:pos x="0" y="18"/>
                  </a:cxn>
                </a:cxnLst>
                <a:rect l="0" t="0" r="r" b="b"/>
                <a:pathLst>
                  <a:path w="119" h="21">
                    <a:moveTo>
                      <a:pt x="0" y="18"/>
                    </a:moveTo>
                    <a:lnTo>
                      <a:pt x="119" y="21"/>
                    </a:lnTo>
                    <a:lnTo>
                      <a:pt x="119" y="6"/>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7" name="Freeform 11"/>
              <p:cNvSpPr>
                <a:spLocks/>
              </p:cNvSpPr>
              <p:nvPr/>
            </p:nvSpPr>
            <p:spPr bwMode="auto">
              <a:xfrm>
                <a:off x="9251951" y="5275263"/>
                <a:ext cx="193675" cy="33338"/>
              </a:xfrm>
              <a:custGeom>
                <a:avLst/>
                <a:gdLst/>
                <a:ahLst/>
                <a:cxnLst>
                  <a:cxn ang="0">
                    <a:pos x="0" y="18"/>
                  </a:cxn>
                  <a:cxn ang="0">
                    <a:pos x="122" y="21"/>
                  </a:cxn>
                  <a:cxn ang="0">
                    <a:pos x="122" y="3"/>
                  </a:cxn>
                  <a:cxn ang="0">
                    <a:pos x="0" y="0"/>
                  </a:cxn>
                  <a:cxn ang="0">
                    <a:pos x="0" y="18"/>
                  </a:cxn>
                </a:cxnLst>
                <a:rect l="0" t="0" r="r" b="b"/>
                <a:pathLst>
                  <a:path w="122" h="21">
                    <a:moveTo>
                      <a:pt x="0" y="18"/>
                    </a:moveTo>
                    <a:lnTo>
                      <a:pt x="122" y="21"/>
                    </a:lnTo>
                    <a:lnTo>
                      <a:pt x="122"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8" name="Freeform 12"/>
              <p:cNvSpPr>
                <a:spLocks/>
              </p:cNvSpPr>
              <p:nvPr/>
            </p:nvSpPr>
            <p:spPr bwMode="auto">
              <a:xfrm>
                <a:off x="9015413" y="5270500"/>
                <a:ext cx="193675" cy="28575"/>
              </a:xfrm>
              <a:custGeom>
                <a:avLst/>
                <a:gdLst/>
                <a:ahLst/>
                <a:cxnLst>
                  <a:cxn ang="0">
                    <a:pos x="0" y="15"/>
                  </a:cxn>
                  <a:cxn ang="0">
                    <a:pos x="122" y="18"/>
                  </a:cxn>
                  <a:cxn ang="0">
                    <a:pos x="122" y="3"/>
                  </a:cxn>
                  <a:cxn ang="0">
                    <a:pos x="0" y="0"/>
                  </a:cxn>
                  <a:cxn ang="0">
                    <a:pos x="0" y="15"/>
                  </a:cxn>
                </a:cxnLst>
                <a:rect l="0" t="0" r="r" b="b"/>
                <a:pathLst>
                  <a:path w="122" h="18">
                    <a:moveTo>
                      <a:pt x="0" y="15"/>
                    </a:moveTo>
                    <a:lnTo>
                      <a:pt x="122" y="18"/>
                    </a:lnTo>
                    <a:lnTo>
                      <a:pt x="122" y="3"/>
                    </a:lnTo>
                    <a:lnTo>
                      <a:pt x="0" y="0"/>
                    </a:lnTo>
                    <a:lnTo>
                      <a:pt x="0" y="15"/>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9" name="Freeform 13"/>
              <p:cNvSpPr>
                <a:spLocks/>
              </p:cNvSpPr>
              <p:nvPr/>
            </p:nvSpPr>
            <p:spPr bwMode="auto">
              <a:xfrm>
                <a:off x="8783638" y="5260975"/>
                <a:ext cx="193675" cy="33338"/>
              </a:xfrm>
              <a:custGeom>
                <a:avLst/>
                <a:gdLst/>
                <a:ahLst/>
                <a:cxnLst>
                  <a:cxn ang="0">
                    <a:pos x="0" y="18"/>
                  </a:cxn>
                  <a:cxn ang="0">
                    <a:pos x="122" y="21"/>
                  </a:cxn>
                  <a:cxn ang="0">
                    <a:pos x="122" y="6"/>
                  </a:cxn>
                  <a:cxn ang="0">
                    <a:pos x="0" y="0"/>
                  </a:cxn>
                  <a:cxn ang="0">
                    <a:pos x="0" y="18"/>
                  </a:cxn>
                </a:cxnLst>
                <a:rect l="0" t="0" r="r" b="b"/>
                <a:pathLst>
                  <a:path w="122" h="21">
                    <a:moveTo>
                      <a:pt x="0" y="18"/>
                    </a:moveTo>
                    <a:lnTo>
                      <a:pt x="122" y="21"/>
                    </a:lnTo>
                    <a:lnTo>
                      <a:pt x="122" y="6"/>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50" name="Freeform 14"/>
              <p:cNvSpPr>
                <a:spLocks/>
              </p:cNvSpPr>
              <p:nvPr/>
            </p:nvSpPr>
            <p:spPr bwMode="auto">
              <a:xfrm>
                <a:off x="8548688" y="5256213"/>
                <a:ext cx="193675" cy="33338"/>
              </a:xfrm>
              <a:custGeom>
                <a:avLst/>
                <a:gdLst/>
                <a:ahLst/>
                <a:cxnLst>
                  <a:cxn ang="0">
                    <a:pos x="0" y="18"/>
                  </a:cxn>
                  <a:cxn ang="0">
                    <a:pos x="122" y="21"/>
                  </a:cxn>
                  <a:cxn ang="0">
                    <a:pos x="122" y="3"/>
                  </a:cxn>
                  <a:cxn ang="0">
                    <a:pos x="0" y="0"/>
                  </a:cxn>
                  <a:cxn ang="0">
                    <a:pos x="0" y="18"/>
                  </a:cxn>
                </a:cxnLst>
                <a:rect l="0" t="0" r="r" b="b"/>
                <a:pathLst>
                  <a:path w="122" h="21">
                    <a:moveTo>
                      <a:pt x="0" y="18"/>
                    </a:moveTo>
                    <a:lnTo>
                      <a:pt x="122" y="21"/>
                    </a:lnTo>
                    <a:lnTo>
                      <a:pt x="122"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grpSp>
        <p:sp>
          <p:nvSpPr>
            <p:cNvPr id="24585" name="AutoShape 4"/>
            <p:cNvSpPr>
              <a:spLocks noChangeAspect="1" noChangeArrowheads="1" noTextEdit="1"/>
            </p:cNvSpPr>
            <p:nvPr/>
          </p:nvSpPr>
          <p:spPr bwMode="auto">
            <a:xfrm>
              <a:off x="7258627" y="994549"/>
              <a:ext cx="4577019" cy="528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1371600"/>
              <a:endParaRPr lang="pt-BR" sz="3600">
                <a:solidFill>
                  <a:srgbClr val="000000"/>
                </a:solidFill>
                <a:latin typeface="Times New Roman" pitchFamily="32" charset="0"/>
                <a:cs typeface="+mn-cs"/>
              </a:endParaRPr>
            </a:p>
          </p:txBody>
        </p:sp>
        <p:sp>
          <p:nvSpPr>
            <p:cNvPr id="24586" name="Freeform 16"/>
            <p:cNvSpPr>
              <a:spLocks/>
            </p:cNvSpPr>
            <p:nvPr/>
          </p:nvSpPr>
          <p:spPr bwMode="auto">
            <a:xfrm>
              <a:off x="9826002" y="2736045"/>
              <a:ext cx="387985" cy="536553"/>
            </a:xfrm>
            <a:custGeom>
              <a:avLst/>
              <a:gdLst>
                <a:gd name="T0" fmla="*/ 2147483646 w 128"/>
                <a:gd name="T1" fmla="*/ 2147483646 h 175"/>
                <a:gd name="T2" fmla="*/ 2147483646 w 128"/>
                <a:gd name="T3" fmla="*/ 2147483646 h 175"/>
                <a:gd name="T4" fmla="*/ 2147483646 w 128"/>
                <a:gd name="T5" fmla="*/ 2147483646 h 175"/>
                <a:gd name="T6" fmla="*/ 2147483646 w 128"/>
                <a:gd name="T7" fmla="*/ 2147483646 h 175"/>
                <a:gd name="T8" fmla="*/ 2147483646 w 128"/>
                <a:gd name="T9" fmla="*/ 2147483646 h 175"/>
                <a:gd name="T10" fmla="*/ 2147483646 w 128"/>
                <a:gd name="T11" fmla="*/ 2147483646 h 175"/>
                <a:gd name="T12" fmla="*/ 2147483646 w 128"/>
                <a:gd name="T13" fmla="*/ 2147483646 h 175"/>
                <a:gd name="T14" fmla="*/ 2147483646 w 128"/>
                <a:gd name="T15" fmla="*/ 2147483646 h 175"/>
                <a:gd name="T16" fmla="*/ 2147483646 w 128"/>
                <a:gd name="T17" fmla="*/ 2147483646 h 175"/>
                <a:gd name="T18" fmla="*/ 2147483646 w 128"/>
                <a:gd name="T19" fmla="*/ 2147483646 h 175"/>
                <a:gd name="T20" fmla="*/ 2147483646 w 128"/>
                <a:gd name="T21" fmla="*/ 2147483646 h 175"/>
                <a:gd name="T22" fmla="*/ 2147483646 w 128"/>
                <a:gd name="T23" fmla="*/ 0 h 175"/>
                <a:gd name="T24" fmla="*/ 2147483646 w 128"/>
                <a:gd name="T25" fmla="*/ 0 h 175"/>
                <a:gd name="T26" fmla="*/ 2147483646 w 128"/>
                <a:gd name="T27" fmla="*/ 2147483646 h 175"/>
                <a:gd name="T28" fmla="*/ 2147483646 w 128"/>
                <a:gd name="T29" fmla="*/ 2147483646 h 175"/>
                <a:gd name="T30" fmla="*/ 2147483646 w 128"/>
                <a:gd name="T31" fmla="*/ 2147483646 h 175"/>
                <a:gd name="T32" fmla="*/ 2147483646 w 128"/>
                <a:gd name="T33" fmla="*/ 2147483646 h 175"/>
                <a:gd name="T34" fmla="*/ 2147483646 w 128"/>
                <a:gd name="T35" fmla="*/ 2147483646 h 175"/>
                <a:gd name="T36" fmla="*/ 0 w 128"/>
                <a:gd name="T37" fmla="*/ 2147483646 h 175"/>
                <a:gd name="T38" fmla="*/ 0 w 128"/>
                <a:gd name="T39" fmla="*/ 2147483646 h 175"/>
                <a:gd name="T40" fmla="*/ 2147483646 w 128"/>
                <a:gd name="T41" fmla="*/ 2147483646 h 175"/>
                <a:gd name="T42" fmla="*/ 2147483646 w 128"/>
                <a:gd name="T43" fmla="*/ 2147483646 h 175"/>
                <a:gd name="T44" fmla="*/ 2147483646 w 128"/>
                <a:gd name="T45" fmla="*/ 2147483646 h 175"/>
                <a:gd name="T46" fmla="*/ 2147483646 w 128"/>
                <a:gd name="T47" fmla="*/ 2147483646 h 175"/>
                <a:gd name="T48" fmla="*/ 2147483646 w 128"/>
                <a:gd name="T49" fmla="*/ 2147483646 h 175"/>
                <a:gd name="T50" fmla="*/ 2147483646 w 128"/>
                <a:gd name="T51" fmla="*/ 2147483646 h 1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8"/>
                <a:gd name="T79" fmla="*/ 0 h 175"/>
                <a:gd name="T80" fmla="*/ 128 w 128"/>
                <a:gd name="T81" fmla="*/ 175 h 17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8" h="175">
                  <a:moveTo>
                    <a:pt x="89" y="175"/>
                  </a:moveTo>
                  <a:lnTo>
                    <a:pt x="89" y="145"/>
                  </a:lnTo>
                  <a:lnTo>
                    <a:pt x="116" y="148"/>
                  </a:lnTo>
                  <a:lnTo>
                    <a:pt x="128" y="71"/>
                  </a:lnTo>
                  <a:lnTo>
                    <a:pt x="125" y="62"/>
                  </a:lnTo>
                  <a:lnTo>
                    <a:pt x="125" y="50"/>
                  </a:lnTo>
                  <a:lnTo>
                    <a:pt x="119" y="35"/>
                  </a:lnTo>
                  <a:lnTo>
                    <a:pt x="110" y="24"/>
                  </a:lnTo>
                  <a:lnTo>
                    <a:pt x="98" y="12"/>
                  </a:lnTo>
                  <a:lnTo>
                    <a:pt x="83" y="3"/>
                  </a:lnTo>
                  <a:lnTo>
                    <a:pt x="60" y="0"/>
                  </a:lnTo>
                  <a:lnTo>
                    <a:pt x="42" y="3"/>
                  </a:lnTo>
                  <a:lnTo>
                    <a:pt x="30" y="9"/>
                  </a:lnTo>
                  <a:lnTo>
                    <a:pt x="18" y="18"/>
                  </a:lnTo>
                  <a:lnTo>
                    <a:pt x="9" y="26"/>
                  </a:lnTo>
                  <a:lnTo>
                    <a:pt x="3" y="38"/>
                  </a:lnTo>
                  <a:lnTo>
                    <a:pt x="0" y="50"/>
                  </a:lnTo>
                  <a:lnTo>
                    <a:pt x="0" y="65"/>
                  </a:lnTo>
                  <a:lnTo>
                    <a:pt x="3" y="77"/>
                  </a:lnTo>
                  <a:lnTo>
                    <a:pt x="9" y="95"/>
                  </a:lnTo>
                  <a:lnTo>
                    <a:pt x="18" y="113"/>
                  </a:lnTo>
                  <a:lnTo>
                    <a:pt x="30" y="172"/>
                  </a:lnTo>
                  <a:lnTo>
                    <a:pt x="83" y="1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87" name="Freeform 24"/>
            <p:cNvSpPr>
              <a:spLocks/>
            </p:cNvSpPr>
            <p:nvPr/>
          </p:nvSpPr>
          <p:spPr bwMode="auto">
            <a:xfrm>
              <a:off x="9231899" y="1012945"/>
              <a:ext cx="2188482" cy="2115549"/>
            </a:xfrm>
            <a:custGeom>
              <a:avLst/>
              <a:gdLst>
                <a:gd name="T0" fmla="*/ 2147483646 w 722"/>
                <a:gd name="T1" fmla="*/ 2147483646 h 690"/>
                <a:gd name="T2" fmla="*/ 2147483646 w 722"/>
                <a:gd name="T3" fmla="*/ 2147483646 h 690"/>
                <a:gd name="T4" fmla="*/ 2147483646 w 722"/>
                <a:gd name="T5" fmla="*/ 2147483646 h 690"/>
                <a:gd name="T6" fmla="*/ 2147483646 w 722"/>
                <a:gd name="T7" fmla="*/ 2147483646 h 690"/>
                <a:gd name="T8" fmla="*/ 2147483646 w 722"/>
                <a:gd name="T9" fmla="*/ 2147483646 h 690"/>
                <a:gd name="T10" fmla="*/ 2147483646 w 722"/>
                <a:gd name="T11" fmla="*/ 2147483646 h 690"/>
                <a:gd name="T12" fmla="*/ 2147483646 w 722"/>
                <a:gd name="T13" fmla="*/ 2147483646 h 690"/>
                <a:gd name="T14" fmla="*/ 2147483646 w 722"/>
                <a:gd name="T15" fmla="*/ 2147483646 h 690"/>
                <a:gd name="T16" fmla="*/ 2147483646 w 722"/>
                <a:gd name="T17" fmla="*/ 2147483646 h 690"/>
                <a:gd name="T18" fmla="*/ 2147483646 w 722"/>
                <a:gd name="T19" fmla="*/ 2147483646 h 690"/>
                <a:gd name="T20" fmla="*/ 2147483646 w 722"/>
                <a:gd name="T21" fmla="*/ 2147483646 h 690"/>
                <a:gd name="T22" fmla="*/ 2147483646 w 722"/>
                <a:gd name="T23" fmla="*/ 2147483646 h 690"/>
                <a:gd name="T24" fmla="*/ 2147483646 w 722"/>
                <a:gd name="T25" fmla="*/ 2147483646 h 690"/>
                <a:gd name="T26" fmla="*/ 2147483646 w 722"/>
                <a:gd name="T27" fmla="*/ 2147483646 h 690"/>
                <a:gd name="T28" fmla="*/ 2147483646 w 722"/>
                <a:gd name="T29" fmla="*/ 2147483646 h 690"/>
                <a:gd name="T30" fmla="*/ 2147483646 w 722"/>
                <a:gd name="T31" fmla="*/ 2147483646 h 690"/>
                <a:gd name="T32" fmla="*/ 2147483646 w 722"/>
                <a:gd name="T33" fmla="*/ 2147483646 h 690"/>
                <a:gd name="T34" fmla="*/ 2147483646 w 722"/>
                <a:gd name="T35" fmla="*/ 2147483646 h 690"/>
                <a:gd name="T36" fmla="*/ 2147483646 w 722"/>
                <a:gd name="T37" fmla="*/ 2147483646 h 690"/>
                <a:gd name="T38" fmla="*/ 2147483646 w 722"/>
                <a:gd name="T39" fmla="*/ 2147483646 h 690"/>
                <a:gd name="T40" fmla="*/ 2147483646 w 722"/>
                <a:gd name="T41" fmla="*/ 2147483646 h 690"/>
                <a:gd name="T42" fmla="*/ 2147483646 w 722"/>
                <a:gd name="T43" fmla="*/ 2147483646 h 690"/>
                <a:gd name="T44" fmla="*/ 2147483646 w 722"/>
                <a:gd name="T45" fmla="*/ 2147483646 h 690"/>
                <a:gd name="T46" fmla="*/ 2147483646 w 722"/>
                <a:gd name="T47" fmla="*/ 2147483646 h 690"/>
                <a:gd name="T48" fmla="*/ 2147483646 w 722"/>
                <a:gd name="T49" fmla="*/ 2147483646 h 690"/>
                <a:gd name="T50" fmla="*/ 0 w 722"/>
                <a:gd name="T51" fmla="*/ 2147483646 h 690"/>
                <a:gd name="T52" fmla="*/ 2147483646 w 722"/>
                <a:gd name="T53" fmla="*/ 2147483646 h 690"/>
                <a:gd name="T54" fmla="*/ 2147483646 w 722"/>
                <a:gd name="T55" fmla="*/ 2147483646 h 690"/>
                <a:gd name="T56" fmla="*/ 2147483646 w 722"/>
                <a:gd name="T57" fmla="*/ 2147483646 h 690"/>
                <a:gd name="T58" fmla="*/ 2147483646 w 722"/>
                <a:gd name="T59" fmla="*/ 2147483646 h 690"/>
                <a:gd name="T60" fmla="*/ 2147483646 w 722"/>
                <a:gd name="T61" fmla="*/ 2147483646 h 690"/>
                <a:gd name="T62" fmla="*/ 2147483646 w 722"/>
                <a:gd name="T63" fmla="*/ 2147483646 h 690"/>
                <a:gd name="T64" fmla="*/ 2147483646 w 722"/>
                <a:gd name="T65" fmla="*/ 2147483646 h 690"/>
                <a:gd name="T66" fmla="*/ 2147483646 w 722"/>
                <a:gd name="T67" fmla="*/ 2147483646 h 690"/>
                <a:gd name="T68" fmla="*/ 2147483646 w 722"/>
                <a:gd name="T69" fmla="*/ 2147483646 h 690"/>
                <a:gd name="T70" fmla="*/ 2147483646 w 722"/>
                <a:gd name="T71" fmla="*/ 2147483646 h 690"/>
                <a:gd name="T72" fmla="*/ 2147483646 w 722"/>
                <a:gd name="T73" fmla="*/ 2147483646 h 690"/>
                <a:gd name="T74" fmla="*/ 2147483646 w 722"/>
                <a:gd name="T75" fmla="*/ 2147483646 h 690"/>
                <a:gd name="T76" fmla="*/ 2147483646 w 722"/>
                <a:gd name="T77" fmla="*/ 2147483646 h 690"/>
                <a:gd name="T78" fmla="*/ 2147483646 w 722"/>
                <a:gd name="T79" fmla="*/ 2147483646 h 690"/>
                <a:gd name="T80" fmla="*/ 2147483646 w 722"/>
                <a:gd name="T81" fmla="*/ 2147483646 h 690"/>
                <a:gd name="T82" fmla="*/ 2147483646 w 722"/>
                <a:gd name="T83" fmla="*/ 2147483646 h 690"/>
                <a:gd name="T84" fmla="*/ 2147483646 w 722"/>
                <a:gd name="T85" fmla="*/ 2147483646 h 690"/>
                <a:gd name="T86" fmla="*/ 2147483646 w 722"/>
                <a:gd name="T87" fmla="*/ 2147483646 h 690"/>
                <a:gd name="T88" fmla="*/ 2147483646 w 722"/>
                <a:gd name="T89" fmla="*/ 2147483646 h 690"/>
                <a:gd name="T90" fmla="*/ 2147483646 w 722"/>
                <a:gd name="T91" fmla="*/ 2147483646 h 690"/>
                <a:gd name="T92" fmla="*/ 2147483646 w 722"/>
                <a:gd name="T93" fmla="*/ 2147483646 h 690"/>
                <a:gd name="T94" fmla="*/ 2147483646 w 722"/>
                <a:gd name="T95" fmla="*/ 2147483646 h 690"/>
                <a:gd name="T96" fmla="*/ 2147483646 w 722"/>
                <a:gd name="T97" fmla="*/ 2147483646 h 690"/>
                <a:gd name="T98" fmla="*/ 2147483646 w 722"/>
                <a:gd name="T99" fmla="*/ 2147483646 h 690"/>
                <a:gd name="T100" fmla="*/ 2147483646 w 722"/>
                <a:gd name="T101" fmla="*/ 2147483646 h 6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22"/>
                <a:gd name="T154" fmla="*/ 0 h 690"/>
                <a:gd name="T155" fmla="*/ 722 w 722"/>
                <a:gd name="T156" fmla="*/ 690 h 6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22" h="690">
                  <a:moveTo>
                    <a:pt x="660" y="636"/>
                  </a:moveTo>
                  <a:lnTo>
                    <a:pt x="583" y="577"/>
                  </a:lnTo>
                  <a:lnTo>
                    <a:pt x="547" y="615"/>
                  </a:lnTo>
                  <a:lnTo>
                    <a:pt x="511" y="645"/>
                  </a:lnTo>
                  <a:lnTo>
                    <a:pt x="476" y="672"/>
                  </a:lnTo>
                  <a:lnTo>
                    <a:pt x="440" y="690"/>
                  </a:lnTo>
                  <a:lnTo>
                    <a:pt x="366" y="591"/>
                  </a:lnTo>
                  <a:lnTo>
                    <a:pt x="401" y="574"/>
                  </a:lnTo>
                  <a:lnTo>
                    <a:pt x="437" y="550"/>
                  </a:lnTo>
                  <a:lnTo>
                    <a:pt x="473" y="520"/>
                  </a:lnTo>
                  <a:lnTo>
                    <a:pt x="487" y="502"/>
                  </a:lnTo>
                  <a:lnTo>
                    <a:pt x="505" y="484"/>
                  </a:lnTo>
                  <a:lnTo>
                    <a:pt x="517" y="467"/>
                  </a:lnTo>
                  <a:lnTo>
                    <a:pt x="526" y="449"/>
                  </a:lnTo>
                  <a:lnTo>
                    <a:pt x="532" y="434"/>
                  </a:lnTo>
                  <a:lnTo>
                    <a:pt x="535" y="416"/>
                  </a:lnTo>
                  <a:lnTo>
                    <a:pt x="535" y="401"/>
                  </a:lnTo>
                  <a:lnTo>
                    <a:pt x="532" y="389"/>
                  </a:lnTo>
                  <a:lnTo>
                    <a:pt x="526" y="377"/>
                  </a:lnTo>
                  <a:lnTo>
                    <a:pt x="514" y="366"/>
                  </a:lnTo>
                  <a:lnTo>
                    <a:pt x="502" y="360"/>
                  </a:lnTo>
                  <a:lnTo>
                    <a:pt x="490" y="357"/>
                  </a:lnTo>
                  <a:lnTo>
                    <a:pt x="476" y="354"/>
                  </a:lnTo>
                  <a:lnTo>
                    <a:pt x="461" y="357"/>
                  </a:lnTo>
                  <a:lnTo>
                    <a:pt x="443" y="363"/>
                  </a:lnTo>
                  <a:lnTo>
                    <a:pt x="422" y="371"/>
                  </a:lnTo>
                  <a:lnTo>
                    <a:pt x="377" y="398"/>
                  </a:lnTo>
                  <a:lnTo>
                    <a:pt x="342" y="422"/>
                  </a:lnTo>
                  <a:lnTo>
                    <a:pt x="306" y="440"/>
                  </a:lnTo>
                  <a:lnTo>
                    <a:pt x="273" y="452"/>
                  </a:lnTo>
                  <a:lnTo>
                    <a:pt x="241" y="461"/>
                  </a:lnTo>
                  <a:lnTo>
                    <a:pt x="208" y="464"/>
                  </a:lnTo>
                  <a:lnTo>
                    <a:pt x="175" y="461"/>
                  </a:lnTo>
                  <a:lnTo>
                    <a:pt x="160" y="455"/>
                  </a:lnTo>
                  <a:lnTo>
                    <a:pt x="146" y="449"/>
                  </a:lnTo>
                  <a:lnTo>
                    <a:pt x="131" y="440"/>
                  </a:lnTo>
                  <a:lnTo>
                    <a:pt x="116" y="431"/>
                  </a:lnTo>
                  <a:lnTo>
                    <a:pt x="92" y="407"/>
                  </a:lnTo>
                  <a:lnTo>
                    <a:pt x="71" y="383"/>
                  </a:lnTo>
                  <a:lnTo>
                    <a:pt x="59" y="354"/>
                  </a:lnTo>
                  <a:lnTo>
                    <a:pt x="50" y="324"/>
                  </a:lnTo>
                  <a:lnTo>
                    <a:pt x="48" y="288"/>
                  </a:lnTo>
                  <a:lnTo>
                    <a:pt x="50" y="256"/>
                  </a:lnTo>
                  <a:lnTo>
                    <a:pt x="62" y="220"/>
                  </a:lnTo>
                  <a:lnTo>
                    <a:pt x="77" y="181"/>
                  </a:lnTo>
                  <a:lnTo>
                    <a:pt x="0" y="122"/>
                  </a:lnTo>
                  <a:lnTo>
                    <a:pt x="62" y="42"/>
                  </a:lnTo>
                  <a:lnTo>
                    <a:pt x="134" y="98"/>
                  </a:lnTo>
                  <a:lnTo>
                    <a:pt x="166" y="62"/>
                  </a:lnTo>
                  <a:lnTo>
                    <a:pt x="196" y="36"/>
                  </a:lnTo>
                  <a:lnTo>
                    <a:pt x="223" y="15"/>
                  </a:lnTo>
                  <a:lnTo>
                    <a:pt x="253" y="0"/>
                  </a:lnTo>
                  <a:lnTo>
                    <a:pt x="324" y="95"/>
                  </a:lnTo>
                  <a:lnTo>
                    <a:pt x="300" y="107"/>
                  </a:lnTo>
                  <a:lnTo>
                    <a:pt x="273" y="125"/>
                  </a:lnTo>
                  <a:lnTo>
                    <a:pt x="241" y="152"/>
                  </a:lnTo>
                  <a:lnTo>
                    <a:pt x="223" y="169"/>
                  </a:lnTo>
                  <a:lnTo>
                    <a:pt x="205" y="190"/>
                  </a:lnTo>
                  <a:lnTo>
                    <a:pt x="193" y="208"/>
                  </a:lnTo>
                  <a:lnTo>
                    <a:pt x="184" y="226"/>
                  </a:lnTo>
                  <a:lnTo>
                    <a:pt x="178" y="241"/>
                  </a:lnTo>
                  <a:lnTo>
                    <a:pt x="178" y="256"/>
                  </a:lnTo>
                  <a:lnTo>
                    <a:pt x="178" y="267"/>
                  </a:lnTo>
                  <a:lnTo>
                    <a:pt x="184" y="279"/>
                  </a:lnTo>
                  <a:lnTo>
                    <a:pt x="190" y="288"/>
                  </a:lnTo>
                  <a:lnTo>
                    <a:pt x="199" y="294"/>
                  </a:lnTo>
                  <a:lnTo>
                    <a:pt x="208" y="300"/>
                  </a:lnTo>
                  <a:lnTo>
                    <a:pt x="220" y="303"/>
                  </a:lnTo>
                  <a:lnTo>
                    <a:pt x="235" y="303"/>
                  </a:lnTo>
                  <a:lnTo>
                    <a:pt x="250" y="300"/>
                  </a:lnTo>
                  <a:lnTo>
                    <a:pt x="267" y="291"/>
                  </a:lnTo>
                  <a:lnTo>
                    <a:pt x="291" y="282"/>
                  </a:lnTo>
                  <a:lnTo>
                    <a:pt x="342" y="253"/>
                  </a:lnTo>
                  <a:lnTo>
                    <a:pt x="380" y="229"/>
                  </a:lnTo>
                  <a:lnTo>
                    <a:pt x="419" y="211"/>
                  </a:lnTo>
                  <a:lnTo>
                    <a:pt x="452" y="199"/>
                  </a:lnTo>
                  <a:lnTo>
                    <a:pt x="484" y="193"/>
                  </a:lnTo>
                  <a:lnTo>
                    <a:pt x="514" y="196"/>
                  </a:lnTo>
                  <a:lnTo>
                    <a:pt x="544" y="202"/>
                  </a:lnTo>
                  <a:lnTo>
                    <a:pt x="571" y="214"/>
                  </a:lnTo>
                  <a:lnTo>
                    <a:pt x="600" y="235"/>
                  </a:lnTo>
                  <a:lnTo>
                    <a:pt x="624" y="256"/>
                  </a:lnTo>
                  <a:lnTo>
                    <a:pt x="645" y="282"/>
                  </a:lnTo>
                  <a:lnTo>
                    <a:pt x="657" y="312"/>
                  </a:lnTo>
                  <a:lnTo>
                    <a:pt x="666" y="345"/>
                  </a:lnTo>
                  <a:lnTo>
                    <a:pt x="669" y="377"/>
                  </a:lnTo>
                  <a:lnTo>
                    <a:pt x="666" y="416"/>
                  </a:lnTo>
                  <a:lnTo>
                    <a:pt x="654" y="455"/>
                  </a:lnTo>
                  <a:lnTo>
                    <a:pt x="636" y="493"/>
                  </a:lnTo>
                  <a:lnTo>
                    <a:pt x="722" y="559"/>
                  </a:lnTo>
                  <a:lnTo>
                    <a:pt x="660" y="6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88" name="Freeform 25"/>
            <p:cNvSpPr>
              <a:spLocks/>
            </p:cNvSpPr>
            <p:nvPr/>
          </p:nvSpPr>
          <p:spPr bwMode="auto">
            <a:xfrm>
              <a:off x="10095773" y="2754441"/>
              <a:ext cx="163682" cy="180896"/>
            </a:xfrm>
            <a:custGeom>
              <a:avLst/>
              <a:gdLst>
                <a:gd name="T0" fmla="*/ 2147483646 w 54"/>
                <a:gd name="T1" fmla="*/ 2147483646 h 59"/>
                <a:gd name="T2" fmla="*/ 2147483646 w 54"/>
                <a:gd name="T3" fmla="*/ 2147483646 h 59"/>
                <a:gd name="T4" fmla="*/ 2147483646 w 54"/>
                <a:gd name="T5" fmla="*/ 2147483646 h 59"/>
                <a:gd name="T6" fmla="*/ 2147483646 w 54"/>
                <a:gd name="T7" fmla="*/ 2147483646 h 59"/>
                <a:gd name="T8" fmla="*/ 2147483646 w 54"/>
                <a:gd name="T9" fmla="*/ 2147483646 h 59"/>
                <a:gd name="T10" fmla="*/ 2147483646 w 54"/>
                <a:gd name="T11" fmla="*/ 2147483646 h 59"/>
                <a:gd name="T12" fmla="*/ 2147483646 w 54"/>
                <a:gd name="T13" fmla="*/ 2147483646 h 59"/>
                <a:gd name="T14" fmla="*/ 2147483646 w 54"/>
                <a:gd name="T15" fmla="*/ 0 h 59"/>
                <a:gd name="T16" fmla="*/ 0 w 54"/>
                <a:gd name="T17" fmla="*/ 0 h 59"/>
                <a:gd name="T18" fmla="*/ 2147483646 w 54"/>
                <a:gd name="T19" fmla="*/ 2147483646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9"/>
                <a:gd name="T32" fmla="*/ 54 w 54"/>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9">
                  <a:moveTo>
                    <a:pt x="33" y="59"/>
                  </a:moveTo>
                  <a:lnTo>
                    <a:pt x="54" y="59"/>
                  </a:lnTo>
                  <a:lnTo>
                    <a:pt x="51" y="47"/>
                  </a:lnTo>
                  <a:lnTo>
                    <a:pt x="45" y="26"/>
                  </a:lnTo>
                  <a:lnTo>
                    <a:pt x="39" y="15"/>
                  </a:lnTo>
                  <a:lnTo>
                    <a:pt x="30" y="6"/>
                  </a:lnTo>
                  <a:lnTo>
                    <a:pt x="15" y="0"/>
                  </a:lnTo>
                  <a:lnTo>
                    <a:pt x="0" y="0"/>
                  </a:lnTo>
                  <a:lnTo>
                    <a:pt x="33"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89" name="Freeform 26"/>
            <p:cNvSpPr>
              <a:spLocks/>
            </p:cNvSpPr>
            <p:nvPr/>
          </p:nvSpPr>
          <p:spPr bwMode="auto">
            <a:xfrm>
              <a:off x="9547138" y="2791233"/>
              <a:ext cx="360706" cy="263677"/>
            </a:xfrm>
            <a:custGeom>
              <a:avLst/>
              <a:gdLst>
                <a:gd name="T0" fmla="*/ 2147483646 w 119"/>
                <a:gd name="T1" fmla="*/ 2147483646 h 86"/>
                <a:gd name="T2" fmla="*/ 2147483646 w 119"/>
                <a:gd name="T3" fmla="*/ 2147483646 h 86"/>
                <a:gd name="T4" fmla="*/ 2147483646 w 119"/>
                <a:gd name="T5" fmla="*/ 2147483646 h 86"/>
                <a:gd name="T6" fmla="*/ 2147483646 w 119"/>
                <a:gd name="T7" fmla="*/ 2147483646 h 86"/>
                <a:gd name="T8" fmla="*/ 2147483646 w 119"/>
                <a:gd name="T9" fmla="*/ 0 h 86"/>
                <a:gd name="T10" fmla="*/ 2147483646 w 119"/>
                <a:gd name="T11" fmla="*/ 2147483646 h 86"/>
                <a:gd name="T12" fmla="*/ 2147483646 w 119"/>
                <a:gd name="T13" fmla="*/ 2147483646 h 86"/>
                <a:gd name="T14" fmla="*/ 2147483646 w 119"/>
                <a:gd name="T15" fmla="*/ 2147483646 h 86"/>
                <a:gd name="T16" fmla="*/ 2147483646 w 119"/>
                <a:gd name="T17" fmla="*/ 2147483646 h 86"/>
                <a:gd name="T18" fmla="*/ 2147483646 w 119"/>
                <a:gd name="T19" fmla="*/ 2147483646 h 86"/>
                <a:gd name="T20" fmla="*/ 2147483646 w 119"/>
                <a:gd name="T21" fmla="*/ 2147483646 h 86"/>
                <a:gd name="T22" fmla="*/ 0 w 119"/>
                <a:gd name="T23" fmla="*/ 2147483646 h 86"/>
                <a:gd name="T24" fmla="*/ 2147483646 w 119"/>
                <a:gd name="T25" fmla="*/ 2147483646 h 86"/>
                <a:gd name="T26" fmla="*/ 2147483646 w 119"/>
                <a:gd name="T27" fmla="*/ 2147483646 h 86"/>
                <a:gd name="T28" fmla="*/ 2147483646 w 119"/>
                <a:gd name="T29" fmla="*/ 2147483646 h 86"/>
                <a:gd name="T30" fmla="*/ 2147483646 w 119"/>
                <a:gd name="T31" fmla="*/ 2147483646 h 86"/>
                <a:gd name="T32" fmla="*/ 2147483646 w 119"/>
                <a:gd name="T33" fmla="*/ 2147483646 h 86"/>
                <a:gd name="T34" fmla="*/ 2147483646 w 119"/>
                <a:gd name="T35" fmla="*/ 2147483646 h 86"/>
                <a:gd name="T36" fmla="*/ 2147483646 w 119"/>
                <a:gd name="T37" fmla="*/ 2147483646 h 86"/>
                <a:gd name="T38" fmla="*/ 2147483646 w 119"/>
                <a:gd name="T39" fmla="*/ 2147483646 h 86"/>
                <a:gd name="T40" fmla="*/ 2147483646 w 119"/>
                <a:gd name="T41" fmla="*/ 2147483646 h 86"/>
                <a:gd name="T42" fmla="*/ 2147483646 w 119"/>
                <a:gd name="T43" fmla="*/ 2147483646 h 86"/>
                <a:gd name="T44" fmla="*/ 2147483646 w 119"/>
                <a:gd name="T45" fmla="*/ 2147483646 h 86"/>
                <a:gd name="T46" fmla="*/ 2147483646 w 119"/>
                <a:gd name="T47" fmla="*/ 2147483646 h 86"/>
                <a:gd name="T48" fmla="*/ 2147483646 w 119"/>
                <a:gd name="T49" fmla="*/ 2147483646 h 86"/>
                <a:gd name="T50" fmla="*/ 2147483646 w 119"/>
                <a:gd name="T51" fmla="*/ 2147483646 h 86"/>
                <a:gd name="T52" fmla="*/ 2147483646 w 119"/>
                <a:gd name="T53" fmla="*/ 2147483646 h 86"/>
                <a:gd name="T54" fmla="*/ 2147483646 w 119"/>
                <a:gd name="T55" fmla="*/ 2147483646 h 86"/>
                <a:gd name="T56" fmla="*/ 2147483646 w 119"/>
                <a:gd name="T57" fmla="*/ 2147483646 h 86"/>
                <a:gd name="T58" fmla="*/ 2147483646 w 119"/>
                <a:gd name="T59" fmla="*/ 2147483646 h 86"/>
                <a:gd name="T60" fmla="*/ 2147483646 w 119"/>
                <a:gd name="T61" fmla="*/ 2147483646 h 86"/>
                <a:gd name="T62" fmla="*/ 2147483646 w 119"/>
                <a:gd name="T63" fmla="*/ 2147483646 h 86"/>
                <a:gd name="T64" fmla="*/ 2147483646 w 119"/>
                <a:gd name="T65" fmla="*/ 2147483646 h 86"/>
                <a:gd name="T66" fmla="*/ 2147483646 w 119"/>
                <a:gd name="T67" fmla="*/ 2147483646 h 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9"/>
                <a:gd name="T103" fmla="*/ 0 h 86"/>
                <a:gd name="T104" fmla="*/ 119 w 119"/>
                <a:gd name="T105" fmla="*/ 86 h 8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9" h="86">
                  <a:moveTo>
                    <a:pt x="113" y="11"/>
                  </a:moveTo>
                  <a:lnTo>
                    <a:pt x="113" y="11"/>
                  </a:lnTo>
                  <a:lnTo>
                    <a:pt x="101" y="6"/>
                  </a:lnTo>
                  <a:lnTo>
                    <a:pt x="86" y="3"/>
                  </a:lnTo>
                  <a:lnTo>
                    <a:pt x="68" y="0"/>
                  </a:lnTo>
                  <a:lnTo>
                    <a:pt x="51" y="3"/>
                  </a:lnTo>
                  <a:lnTo>
                    <a:pt x="42" y="8"/>
                  </a:lnTo>
                  <a:lnTo>
                    <a:pt x="33" y="11"/>
                  </a:lnTo>
                  <a:lnTo>
                    <a:pt x="24" y="20"/>
                  </a:lnTo>
                  <a:lnTo>
                    <a:pt x="15" y="29"/>
                  </a:lnTo>
                  <a:lnTo>
                    <a:pt x="6" y="44"/>
                  </a:lnTo>
                  <a:lnTo>
                    <a:pt x="0" y="59"/>
                  </a:lnTo>
                  <a:lnTo>
                    <a:pt x="9" y="62"/>
                  </a:lnTo>
                  <a:lnTo>
                    <a:pt x="24" y="47"/>
                  </a:lnTo>
                  <a:lnTo>
                    <a:pt x="15" y="68"/>
                  </a:lnTo>
                  <a:lnTo>
                    <a:pt x="24" y="74"/>
                  </a:lnTo>
                  <a:lnTo>
                    <a:pt x="39" y="56"/>
                  </a:lnTo>
                  <a:lnTo>
                    <a:pt x="33" y="74"/>
                  </a:lnTo>
                  <a:lnTo>
                    <a:pt x="48" y="86"/>
                  </a:lnTo>
                  <a:lnTo>
                    <a:pt x="51" y="77"/>
                  </a:lnTo>
                  <a:lnTo>
                    <a:pt x="54" y="68"/>
                  </a:lnTo>
                  <a:lnTo>
                    <a:pt x="59" y="59"/>
                  </a:lnTo>
                  <a:lnTo>
                    <a:pt x="68" y="50"/>
                  </a:lnTo>
                  <a:lnTo>
                    <a:pt x="80" y="41"/>
                  </a:lnTo>
                  <a:lnTo>
                    <a:pt x="95" y="38"/>
                  </a:lnTo>
                  <a:lnTo>
                    <a:pt x="113" y="38"/>
                  </a:lnTo>
                  <a:lnTo>
                    <a:pt x="116" y="35"/>
                  </a:lnTo>
                  <a:lnTo>
                    <a:pt x="119" y="29"/>
                  </a:lnTo>
                  <a:lnTo>
                    <a:pt x="119" y="20"/>
                  </a:lnTo>
                  <a:lnTo>
                    <a:pt x="119" y="14"/>
                  </a:lnTo>
                  <a:lnTo>
                    <a:pt x="11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90" name="Freeform 27"/>
            <p:cNvSpPr>
              <a:spLocks/>
            </p:cNvSpPr>
            <p:nvPr/>
          </p:nvSpPr>
          <p:spPr bwMode="auto">
            <a:xfrm>
              <a:off x="8186156" y="3891933"/>
              <a:ext cx="397080" cy="211556"/>
            </a:xfrm>
            <a:custGeom>
              <a:avLst/>
              <a:gdLst>
                <a:gd name="T0" fmla="*/ 2147483646 w 131"/>
                <a:gd name="T1" fmla="*/ 2147483646 h 69"/>
                <a:gd name="T2" fmla="*/ 2147483646 w 131"/>
                <a:gd name="T3" fmla="*/ 2147483646 h 69"/>
                <a:gd name="T4" fmla="*/ 2147483646 w 131"/>
                <a:gd name="T5" fmla="*/ 0 h 69"/>
                <a:gd name="T6" fmla="*/ 2147483646 w 131"/>
                <a:gd name="T7" fmla="*/ 0 h 69"/>
                <a:gd name="T8" fmla="*/ 2147483646 w 131"/>
                <a:gd name="T9" fmla="*/ 2147483646 h 69"/>
                <a:gd name="T10" fmla="*/ 2147483646 w 131"/>
                <a:gd name="T11" fmla="*/ 2147483646 h 69"/>
                <a:gd name="T12" fmla="*/ 2147483646 w 131"/>
                <a:gd name="T13" fmla="*/ 2147483646 h 69"/>
                <a:gd name="T14" fmla="*/ 2147483646 w 131"/>
                <a:gd name="T15" fmla="*/ 2147483646 h 69"/>
                <a:gd name="T16" fmla="*/ 2147483646 w 131"/>
                <a:gd name="T17" fmla="*/ 2147483646 h 69"/>
                <a:gd name="T18" fmla="*/ 2147483646 w 131"/>
                <a:gd name="T19" fmla="*/ 2147483646 h 69"/>
                <a:gd name="T20" fmla="*/ 2147483646 w 131"/>
                <a:gd name="T21" fmla="*/ 2147483646 h 69"/>
                <a:gd name="T22" fmla="*/ 2147483646 w 131"/>
                <a:gd name="T23" fmla="*/ 2147483646 h 69"/>
                <a:gd name="T24" fmla="*/ 2147483646 w 131"/>
                <a:gd name="T25" fmla="*/ 2147483646 h 69"/>
                <a:gd name="T26" fmla="*/ 0 w 131"/>
                <a:gd name="T27" fmla="*/ 2147483646 h 69"/>
                <a:gd name="T28" fmla="*/ 0 w 131"/>
                <a:gd name="T29" fmla="*/ 2147483646 h 69"/>
                <a:gd name="T30" fmla="*/ 2147483646 w 131"/>
                <a:gd name="T31" fmla="*/ 2147483646 h 69"/>
                <a:gd name="T32" fmla="*/ 2147483646 w 131"/>
                <a:gd name="T33" fmla="*/ 2147483646 h 69"/>
                <a:gd name="T34" fmla="*/ 2147483646 w 131"/>
                <a:gd name="T35" fmla="*/ 2147483646 h 69"/>
                <a:gd name="T36" fmla="*/ 2147483646 w 131"/>
                <a:gd name="T37" fmla="*/ 2147483646 h 69"/>
                <a:gd name="T38" fmla="*/ 2147483646 w 131"/>
                <a:gd name="T39" fmla="*/ 2147483646 h 69"/>
                <a:gd name="T40" fmla="*/ 2147483646 w 131"/>
                <a:gd name="T41" fmla="*/ 2147483646 h 69"/>
                <a:gd name="T42" fmla="*/ 2147483646 w 131"/>
                <a:gd name="T43" fmla="*/ 2147483646 h 69"/>
                <a:gd name="T44" fmla="*/ 2147483646 w 131"/>
                <a:gd name="T45" fmla="*/ 2147483646 h 69"/>
                <a:gd name="T46" fmla="*/ 2147483646 w 131"/>
                <a:gd name="T47" fmla="*/ 2147483646 h 69"/>
                <a:gd name="T48" fmla="*/ 2147483646 w 131"/>
                <a:gd name="T49" fmla="*/ 2147483646 h 69"/>
                <a:gd name="T50" fmla="*/ 2147483646 w 131"/>
                <a:gd name="T51" fmla="*/ 2147483646 h 69"/>
                <a:gd name="T52" fmla="*/ 2147483646 w 131"/>
                <a:gd name="T53" fmla="*/ 2147483646 h 6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1"/>
                <a:gd name="T82" fmla="*/ 0 h 69"/>
                <a:gd name="T83" fmla="*/ 131 w 131"/>
                <a:gd name="T84" fmla="*/ 69 h 6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1" h="69">
                  <a:moveTo>
                    <a:pt x="69" y="15"/>
                  </a:moveTo>
                  <a:lnTo>
                    <a:pt x="69" y="15"/>
                  </a:lnTo>
                  <a:lnTo>
                    <a:pt x="57" y="0"/>
                  </a:lnTo>
                  <a:lnTo>
                    <a:pt x="45" y="3"/>
                  </a:lnTo>
                  <a:lnTo>
                    <a:pt x="39" y="9"/>
                  </a:lnTo>
                  <a:lnTo>
                    <a:pt x="36" y="12"/>
                  </a:lnTo>
                  <a:lnTo>
                    <a:pt x="36" y="18"/>
                  </a:lnTo>
                  <a:lnTo>
                    <a:pt x="36" y="27"/>
                  </a:lnTo>
                  <a:lnTo>
                    <a:pt x="39" y="33"/>
                  </a:lnTo>
                  <a:lnTo>
                    <a:pt x="18" y="27"/>
                  </a:lnTo>
                  <a:lnTo>
                    <a:pt x="15" y="15"/>
                  </a:lnTo>
                  <a:lnTo>
                    <a:pt x="9" y="24"/>
                  </a:lnTo>
                  <a:lnTo>
                    <a:pt x="0" y="24"/>
                  </a:lnTo>
                  <a:lnTo>
                    <a:pt x="18" y="36"/>
                  </a:lnTo>
                  <a:lnTo>
                    <a:pt x="36" y="48"/>
                  </a:lnTo>
                  <a:lnTo>
                    <a:pt x="60" y="60"/>
                  </a:lnTo>
                  <a:lnTo>
                    <a:pt x="86" y="69"/>
                  </a:lnTo>
                  <a:lnTo>
                    <a:pt x="107" y="69"/>
                  </a:lnTo>
                  <a:lnTo>
                    <a:pt x="131" y="66"/>
                  </a:lnTo>
                  <a:lnTo>
                    <a:pt x="101" y="36"/>
                  </a:lnTo>
                  <a:lnTo>
                    <a:pt x="83" y="27"/>
                  </a:lnTo>
                  <a:lnTo>
                    <a:pt x="69" y="15"/>
                  </a:lnTo>
                  <a:close/>
                </a:path>
              </a:pathLst>
            </a:custGeom>
            <a:solidFill>
              <a:srgbClr val="5AA0A2"/>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91" name="Freeform 28"/>
            <p:cNvSpPr>
              <a:spLocks/>
            </p:cNvSpPr>
            <p:nvPr/>
          </p:nvSpPr>
          <p:spPr bwMode="auto">
            <a:xfrm>
              <a:off x="8158877" y="3919526"/>
              <a:ext cx="18187" cy="27595"/>
            </a:xfrm>
            <a:custGeom>
              <a:avLst/>
              <a:gdLst>
                <a:gd name="T0" fmla="*/ 2147483646 w 6"/>
                <a:gd name="T1" fmla="*/ 2147483646 h 9"/>
                <a:gd name="T2" fmla="*/ 2147483646 w 6"/>
                <a:gd name="T3" fmla="*/ 0 h 9"/>
                <a:gd name="T4" fmla="*/ 0 w 6"/>
                <a:gd name="T5" fmla="*/ 2147483646 h 9"/>
                <a:gd name="T6" fmla="*/ 0 w 6"/>
                <a:gd name="T7" fmla="*/ 2147483646 h 9"/>
                <a:gd name="T8" fmla="*/ 2147483646 w 6"/>
                <a:gd name="T9" fmla="*/ 2147483646 h 9"/>
                <a:gd name="T10" fmla="*/ 2147483646 w 6"/>
                <a:gd name="T11" fmla="*/ 2147483646 h 9"/>
                <a:gd name="T12" fmla="*/ 0 60000 65536"/>
                <a:gd name="T13" fmla="*/ 0 60000 65536"/>
                <a:gd name="T14" fmla="*/ 0 60000 65536"/>
                <a:gd name="T15" fmla="*/ 0 60000 65536"/>
                <a:gd name="T16" fmla="*/ 0 60000 65536"/>
                <a:gd name="T17" fmla="*/ 0 60000 65536"/>
                <a:gd name="T18" fmla="*/ 0 w 6"/>
                <a:gd name="T19" fmla="*/ 0 h 9"/>
                <a:gd name="T20" fmla="*/ 6 w 6"/>
                <a:gd name="T21" fmla="*/ 9 h 9"/>
              </a:gdLst>
              <a:ahLst/>
              <a:cxnLst>
                <a:cxn ang="T12">
                  <a:pos x="T0" y="T1"/>
                </a:cxn>
                <a:cxn ang="T13">
                  <a:pos x="T2" y="T3"/>
                </a:cxn>
                <a:cxn ang="T14">
                  <a:pos x="T4" y="T5"/>
                </a:cxn>
                <a:cxn ang="T15">
                  <a:pos x="T6" y="T7"/>
                </a:cxn>
                <a:cxn ang="T16">
                  <a:pos x="T8" y="T9"/>
                </a:cxn>
                <a:cxn ang="T17">
                  <a:pos x="T10" y="T11"/>
                </a:cxn>
              </a:cxnLst>
              <a:rect l="T18" t="T19" r="T20" b="T21"/>
              <a:pathLst>
                <a:path w="6" h="9">
                  <a:moveTo>
                    <a:pt x="6" y="9"/>
                  </a:moveTo>
                  <a:lnTo>
                    <a:pt x="6" y="0"/>
                  </a:lnTo>
                  <a:lnTo>
                    <a:pt x="0" y="6"/>
                  </a:lnTo>
                  <a:lnTo>
                    <a:pt x="6" y="9"/>
                  </a:lnTo>
                  <a:close/>
                </a:path>
              </a:pathLst>
            </a:custGeom>
            <a:solidFill>
              <a:srgbClr val="5AA0A2"/>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grpSp>
          <p:nvGrpSpPr>
            <p:cNvPr id="24592" name="Freeform 29"/>
            <p:cNvGrpSpPr>
              <a:grpSpLocks/>
            </p:cNvGrpSpPr>
            <p:nvPr/>
          </p:nvGrpSpPr>
          <p:grpSpPr bwMode="auto">
            <a:xfrm>
              <a:off x="7269860" y="2679572"/>
              <a:ext cx="3249168" cy="3249168"/>
              <a:chOff x="7412736" y="2822448"/>
              <a:chExt cx="3249168" cy="3249168"/>
            </a:xfrm>
          </p:grpSpPr>
          <p:pic>
            <p:nvPicPr>
              <p:cNvPr id="24599" name="Freeform 29"/>
              <p:cNvPicPr>
                <a:picLocks noEditPoints="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736" y="2822448"/>
                <a:ext cx="3249168" cy="324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0" name="Text Box 32"/>
              <p:cNvSpPr txBox="1">
                <a:spLocks noChangeArrowheads="1"/>
              </p:cNvSpPr>
              <p:nvPr/>
            </p:nvSpPr>
            <p:spPr bwMode="auto">
              <a:xfrm>
                <a:off x="7474251" y="2860524"/>
                <a:ext cx="3134197" cy="312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en-US" altLang="pt-BR" sz="2850">
                  <a:solidFill>
                    <a:srgbClr val="000000"/>
                  </a:solidFill>
                  <a:latin typeface="Calibri" panose="020F0502020204030204" pitchFamily="34" charset="0"/>
                </a:endParaRPr>
              </a:p>
            </p:txBody>
          </p:sp>
        </p:grpSp>
        <p:grpSp>
          <p:nvGrpSpPr>
            <p:cNvPr id="24593" name="Freeform 39"/>
            <p:cNvGrpSpPr>
              <a:grpSpLocks/>
            </p:cNvGrpSpPr>
            <p:nvPr/>
          </p:nvGrpSpPr>
          <p:grpSpPr bwMode="auto">
            <a:xfrm>
              <a:off x="8873108" y="997076"/>
              <a:ext cx="2560320" cy="2450592"/>
              <a:chOff x="9015984" y="1139952"/>
              <a:chExt cx="2560320" cy="2450592"/>
            </a:xfrm>
          </p:grpSpPr>
          <p:pic>
            <p:nvPicPr>
              <p:cNvPr id="24597" name="Freeform 3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5984" y="1139952"/>
                <a:ext cx="2560320" cy="245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8" name="Text Box 35"/>
              <p:cNvSpPr txBox="1">
                <a:spLocks noChangeArrowheads="1"/>
              </p:cNvSpPr>
              <p:nvPr/>
            </p:nvSpPr>
            <p:spPr bwMode="auto">
              <a:xfrm>
                <a:off x="9374775" y="1155821"/>
                <a:ext cx="2188482" cy="21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en-US" altLang="pt-BR" sz="2850">
                  <a:solidFill>
                    <a:srgbClr val="000000"/>
                  </a:solidFill>
                  <a:latin typeface="Calibri" panose="020F0502020204030204" pitchFamily="34" charset="0"/>
                </a:endParaRPr>
              </a:p>
            </p:txBody>
          </p:sp>
        </p:grpSp>
        <p:grpSp>
          <p:nvGrpSpPr>
            <p:cNvPr id="24594" name="Grupo 50"/>
            <p:cNvGrpSpPr>
              <a:grpSpLocks/>
            </p:cNvGrpSpPr>
            <p:nvPr/>
          </p:nvGrpSpPr>
          <p:grpSpPr bwMode="auto">
            <a:xfrm>
              <a:off x="9439574" y="2375783"/>
              <a:ext cx="1764123" cy="3516716"/>
              <a:chOff x="6834986" y="3637755"/>
              <a:chExt cx="923925" cy="1820862"/>
            </a:xfrm>
          </p:grpSpPr>
          <p:grpSp>
            <p:nvGrpSpPr>
              <p:cNvPr id="8" name="Grupo 48"/>
              <p:cNvGrpSpPr/>
              <p:nvPr/>
            </p:nvGrpSpPr>
            <p:grpSpPr>
              <a:xfrm>
                <a:off x="6834986" y="3637755"/>
                <a:ext cx="923925" cy="1820862"/>
                <a:chOff x="9445626" y="3402013"/>
                <a:chExt cx="923925" cy="1820862"/>
              </a:xfrm>
              <a:scene3d>
                <a:camera prst="orthographicFront">
                  <a:rot lat="0" lon="0" rev="0"/>
                </a:camera>
                <a:lightRig rig="contrasting" dir="t">
                  <a:rot lat="0" lon="0" rev="1500000"/>
                </a:lightRig>
              </a:scene3d>
            </p:grpSpPr>
            <p:sp>
              <p:nvSpPr>
                <p:cNvPr id="31" name="Freeform 30"/>
                <p:cNvSpPr>
                  <a:spLocks/>
                </p:cNvSpPr>
                <p:nvPr/>
              </p:nvSpPr>
              <p:spPr bwMode="auto">
                <a:xfrm>
                  <a:off x="9529763" y="3863975"/>
                  <a:ext cx="471488" cy="977900"/>
                </a:xfrm>
                <a:custGeom>
                  <a:avLst/>
                  <a:gdLst/>
                  <a:ahLst/>
                  <a:cxnLst>
                    <a:cxn ang="0">
                      <a:pos x="57" y="271"/>
                    </a:cxn>
                    <a:cxn ang="0">
                      <a:pos x="57" y="271"/>
                    </a:cxn>
                    <a:cxn ang="0">
                      <a:pos x="51" y="217"/>
                    </a:cxn>
                    <a:cxn ang="0">
                      <a:pos x="42" y="149"/>
                    </a:cxn>
                    <a:cxn ang="0">
                      <a:pos x="33" y="83"/>
                    </a:cxn>
                    <a:cxn ang="0">
                      <a:pos x="30" y="54"/>
                    </a:cxn>
                    <a:cxn ang="0">
                      <a:pos x="30" y="33"/>
                    </a:cxn>
                    <a:cxn ang="0">
                      <a:pos x="30" y="33"/>
                    </a:cxn>
                    <a:cxn ang="0">
                      <a:pos x="30" y="24"/>
                    </a:cxn>
                    <a:cxn ang="0">
                      <a:pos x="33" y="18"/>
                    </a:cxn>
                    <a:cxn ang="0">
                      <a:pos x="48" y="9"/>
                    </a:cxn>
                    <a:cxn ang="0">
                      <a:pos x="68" y="3"/>
                    </a:cxn>
                    <a:cxn ang="0">
                      <a:pos x="95" y="0"/>
                    </a:cxn>
                    <a:cxn ang="0">
                      <a:pos x="125" y="0"/>
                    </a:cxn>
                    <a:cxn ang="0">
                      <a:pos x="158" y="3"/>
                    </a:cxn>
                    <a:cxn ang="0">
                      <a:pos x="193" y="12"/>
                    </a:cxn>
                    <a:cxn ang="0">
                      <a:pos x="229" y="24"/>
                    </a:cxn>
                    <a:cxn ang="0">
                      <a:pos x="229" y="24"/>
                    </a:cxn>
                    <a:cxn ang="0">
                      <a:pos x="273" y="113"/>
                    </a:cxn>
                    <a:cxn ang="0">
                      <a:pos x="273" y="113"/>
                    </a:cxn>
                    <a:cxn ang="0">
                      <a:pos x="282" y="131"/>
                    </a:cxn>
                    <a:cxn ang="0">
                      <a:pos x="285" y="146"/>
                    </a:cxn>
                    <a:cxn ang="0">
                      <a:pos x="285" y="158"/>
                    </a:cxn>
                    <a:cxn ang="0">
                      <a:pos x="282" y="170"/>
                    </a:cxn>
                    <a:cxn ang="0">
                      <a:pos x="276" y="179"/>
                    </a:cxn>
                    <a:cxn ang="0">
                      <a:pos x="271" y="188"/>
                    </a:cxn>
                    <a:cxn ang="0">
                      <a:pos x="259" y="199"/>
                    </a:cxn>
                    <a:cxn ang="0">
                      <a:pos x="259" y="199"/>
                    </a:cxn>
                    <a:cxn ang="0">
                      <a:pos x="244" y="223"/>
                    </a:cxn>
                    <a:cxn ang="0">
                      <a:pos x="235" y="247"/>
                    </a:cxn>
                    <a:cxn ang="0">
                      <a:pos x="229" y="271"/>
                    </a:cxn>
                    <a:cxn ang="0">
                      <a:pos x="226" y="295"/>
                    </a:cxn>
                    <a:cxn ang="0">
                      <a:pos x="226" y="295"/>
                    </a:cxn>
                    <a:cxn ang="0">
                      <a:pos x="229" y="309"/>
                    </a:cxn>
                    <a:cxn ang="0">
                      <a:pos x="235" y="330"/>
                    </a:cxn>
                    <a:cxn ang="0">
                      <a:pos x="250" y="384"/>
                    </a:cxn>
                    <a:cxn ang="0">
                      <a:pos x="268" y="434"/>
                    </a:cxn>
                    <a:cxn ang="0">
                      <a:pos x="276" y="470"/>
                    </a:cxn>
                    <a:cxn ang="0">
                      <a:pos x="276" y="470"/>
                    </a:cxn>
                    <a:cxn ang="0">
                      <a:pos x="294" y="586"/>
                    </a:cxn>
                    <a:cxn ang="0">
                      <a:pos x="294" y="586"/>
                    </a:cxn>
                    <a:cxn ang="0">
                      <a:pos x="297" y="610"/>
                    </a:cxn>
                    <a:cxn ang="0">
                      <a:pos x="297" y="610"/>
                    </a:cxn>
                    <a:cxn ang="0">
                      <a:pos x="268" y="613"/>
                    </a:cxn>
                    <a:cxn ang="0">
                      <a:pos x="232" y="616"/>
                    </a:cxn>
                    <a:cxn ang="0">
                      <a:pos x="155" y="616"/>
                    </a:cxn>
                    <a:cxn ang="0">
                      <a:pos x="3" y="610"/>
                    </a:cxn>
                    <a:cxn ang="0">
                      <a:pos x="3" y="610"/>
                    </a:cxn>
                    <a:cxn ang="0">
                      <a:pos x="0" y="607"/>
                    </a:cxn>
                    <a:cxn ang="0">
                      <a:pos x="3" y="598"/>
                    </a:cxn>
                    <a:cxn ang="0">
                      <a:pos x="6" y="565"/>
                    </a:cxn>
                    <a:cxn ang="0">
                      <a:pos x="27" y="461"/>
                    </a:cxn>
                    <a:cxn ang="0">
                      <a:pos x="48" y="348"/>
                    </a:cxn>
                    <a:cxn ang="0">
                      <a:pos x="54" y="300"/>
                    </a:cxn>
                    <a:cxn ang="0">
                      <a:pos x="57" y="271"/>
                    </a:cxn>
                    <a:cxn ang="0">
                      <a:pos x="57" y="271"/>
                    </a:cxn>
                  </a:cxnLst>
                  <a:rect l="0" t="0" r="r" b="b"/>
                  <a:pathLst>
                    <a:path w="297" h="616">
                      <a:moveTo>
                        <a:pt x="57" y="271"/>
                      </a:moveTo>
                      <a:lnTo>
                        <a:pt x="57" y="271"/>
                      </a:lnTo>
                      <a:lnTo>
                        <a:pt x="51" y="217"/>
                      </a:lnTo>
                      <a:lnTo>
                        <a:pt x="42" y="149"/>
                      </a:lnTo>
                      <a:lnTo>
                        <a:pt x="33" y="83"/>
                      </a:lnTo>
                      <a:lnTo>
                        <a:pt x="30" y="54"/>
                      </a:lnTo>
                      <a:lnTo>
                        <a:pt x="30" y="33"/>
                      </a:lnTo>
                      <a:lnTo>
                        <a:pt x="30" y="33"/>
                      </a:lnTo>
                      <a:lnTo>
                        <a:pt x="30" y="24"/>
                      </a:lnTo>
                      <a:lnTo>
                        <a:pt x="33" y="18"/>
                      </a:lnTo>
                      <a:lnTo>
                        <a:pt x="48" y="9"/>
                      </a:lnTo>
                      <a:lnTo>
                        <a:pt x="68" y="3"/>
                      </a:lnTo>
                      <a:lnTo>
                        <a:pt x="95" y="0"/>
                      </a:lnTo>
                      <a:lnTo>
                        <a:pt x="125" y="0"/>
                      </a:lnTo>
                      <a:lnTo>
                        <a:pt x="158" y="3"/>
                      </a:lnTo>
                      <a:lnTo>
                        <a:pt x="193" y="12"/>
                      </a:lnTo>
                      <a:lnTo>
                        <a:pt x="229" y="24"/>
                      </a:lnTo>
                      <a:lnTo>
                        <a:pt x="229" y="24"/>
                      </a:lnTo>
                      <a:lnTo>
                        <a:pt x="273" y="113"/>
                      </a:lnTo>
                      <a:lnTo>
                        <a:pt x="273" y="113"/>
                      </a:lnTo>
                      <a:lnTo>
                        <a:pt x="282" y="131"/>
                      </a:lnTo>
                      <a:lnTo>
                        <a:pt x="285" y="146"/>
                      </a:lnTo>
                      <a:lnTo>
                        <a:pt x="285" y="158"/>
                      </a:lnTo>
                      <a:lnTo>
                        <a:pt x="282" y="170"/>
                      </a:lnTo>
                      <a:lnTo>
                        <a:pt x="276" y="179"/>
                      </a:lnTo>
                      <a:lnTo>
                        <a:pt x="271" y="188"/>
                      </a:lnTo>
                      <a:lnTo>
                        <a:pt x="259" y="199"/>
                      </a:lnTo>
                      <a:lnTo>
                        <a:pt x="259" y="199"/>
                      </a:lnTo>
                      <a:lnTo>
                        <a:pt x="244" y="223"/>
                      </a:lnTo>
                      <a:lnTo>
                        <a:pt x="235" y="247"/>
                      </a:lnTo>
                      <a:lnTo>
                        <a:pt x="229" y="271"/>
                      </a:lnTo>
                      <a:lnTo>
                        <a:pt x="226" y="295"/>
                      </a:lnTo>
                      <a:lnTo>
                        <a:pt x="226" y="295"/>
                      </a:lnTo>
                      <a:lnTo>
                        <a:pt x="229" y="309"/>
                      </a:lnTo>
                      <a:lnTo>
                        <a:pt x="235" y="330"/>
                      </a:lnTo>
                      <a:lnTo>
                        <a:pt x="250" y="384"/>
                      </a:lnTo>
                      <a:lnTo>
                        <a:pt x="268" y="434"/>
                      </a:lnTo>
                      <a:lnTo>
                        <a:pt x="276" y="470"/>
                      </a:lnTo>
                      <a:lnTo>
                        <a:pt x="276" y="470"/>
                      </a:lnTo>
                      <a:lnTo>
                        <a:pt x="294" y="586"/>
                      </a:lnTo>
                      <a:lnTo>
                        <a:pt x="294" y="586"/>
                      </a:lnTo>
                      <a:lnTo>
                        <a:pt x="297" y="610"/>
                      </a:lnTo>
                      <a:lnTo>
                        <a:pt x="297" y="610"/>
                      </a:lnTo>
                      <a:lnTo>
                        <a:pt x="268" y="613"/>
                      </a:lnTo>
                      <a:lnTo>
                        <a:pt x="232" y="616"/>
                      </a:lnTo>
                      <a:lnTo>
                        <a:pt x="155" y="616"/>
                      </a:lnTo>
                      <a:lnTo>
                        <a:pt x="3" y="610"/>
                      </a:lnTo>
                      <a:lnTo>
                        <a:pt x="3" y="610"/>
                      </a:lnTo>
                      <a:lnTo>
                        <a:pt x="0" y="607"/>
                      </a:lnTo>
                      <a:lnTo>
                        <a:pt x="3" y="598"/>
                      </a:lnTo>
                      <a:lnTo>
                        <a:pt x="6" y="565"/>
                      </a:lnTo>
                      <a:lnTo>
                        <a:pt x="27" y="461"/>
                      </a:lnTo>
                      <a:lnTo>
                        <a:pt x="48" y="348"/>
                      </a:lnTo>
                      <a:lnTo>
                        <a:pt x="54" y="300"/>
                      </a:lnTo>
                      <a:lnTo>
                        <a:pt x="57" y="271"/>
                      </a:lnTo>
                      <a:lnTo>
                        <a:pt x="57" y="271"/>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2" name="Freeform 31"/>
                <p:cNvSpPr>
                  <a:spLocks/>
                </p:cNvSpPr>
                <p:nvPr/>
              </p:nvSpPr>
              <p:spPr bwMode="auto">
                <a:xfrm>
                  <a:off x="9680576" y="3609975"/>
                  <a:ext cx="203200" cy="277813"/>
                </a:xfrm>
                <a:custGeom>
                  <a:avLst/>
                  <a:gdLst/>
                  <a:ahLst/>
                  <a:cxnLst>
                    <a:cxn ang="0">
                      <a:pos x="89" y="175"/>
                    </a:cxn>
                    <a:cxn ang="0">
                      <a:pos x="89" y="145"/>
                    </a:cxn>
                    <a:cxn ang="0">
                      <a:pos x="116" y="148"/>
                    </a:cxn>
                    <a:cxn ang="0">
                      <a:pos x="128" y="71"/>
                    </a:cxn>
                    <a:cxn ang="0">
                      <a:pos x="128" y="71"/>
                    </a:cxn>
                    <a:cxn ang="0">
                      <a:pos x="125" y="62"/>
                    </a:cxn>
                    <a:cxn ang="0">
                      <a:pos x="125" y="50"/>
                    </a:cxn>
                    <a:cxn ang="0">
                      <a:pos x="119" y="35"/>
                    </a:cxn>
                    <a:cxn ang="0">
                      <a:pos x="110" y="24"/>
                    </a:cxn>
                    <a:cxn ang="0">
                      <a:pos x="98" y="12"/>
                    </a:cxn>
                    <a:cxn ang="0">
                      <a:pos x="83" y="3"/>
                    </a:cxn>
                    <a:cxn ang="0">
                      <a:pos x="60" y="0"/>
                    </a:cxn>
                    <a:cxn ang="0">
                      <a:pos x="60" y="0"/>
                    </a:cxn>
                    <a:cxn ang="0">
                      <a:pos x="42" y="3"/>
                    </a:cxn>
                    <a:cxn ang="0">
                      <a:pos x="30" y="9"/>
                    </a:cxn>
                    <a:cxn ang="0">
                      <a:pos x="18" y="18"/>
                    </a:cxn>
                    <a:cxn ang="0">
                      <a:pos x="9" y="26"/>
                    </a:cxn>
                    <a:cxn ang="0">
                      <a:pos x="3" y="38"/>
                    </a:cxn>
                    <a:cxn ang="0">
                      <a:pos x="0" y="50"/>
                    </a:cxn>
                    <a:cxn ang="0">
                      <a:pos x="0" y="65"/>
                    </a:cxn>
                    <a:cxn ang="0">
                      <a:pos x="3" y="77"/>
                    </a:cxn>
                    <a:cxn ang="0">
                      <a:pos x="3" y="77"/>
                    </a:cxn>
                    <a:cxn ang="0">
                      <a:pos x="9" y="95"/>
                    </a:cxn>
                    <a:cxn ang="0">
                      <a:pos x="18" y="113"/>
                    </a:cxn>
                    <a:cxn ang="0">
                      <a:pos x="30" y="172"/>
                    </a:cxn>
                    <a:cxn ang="0">
                      <a:pos x="89" y="175"/>
                    </a:cxn>
                  </a:cxnLst>
                  <a:rect l="0" t="0" r="r" b="b"/>
                  <a:pathLst>
                    <a:path w="128" h="175">
                      <a:moveTo>
                        <a:pt x="89" y="175"/>
                      </a:moveTo>
                      <a:lnTo>
                        <a:pt x="89" y="145"/>
                      </a:lnTo>
                      <a:lnTo>
                        <a:pt x="116" y="148"/>
                      </a:lnTo>
                      <a:lnTo>
                        <a:pt x="128" y="71"/>
                      </a:lnTo>
                      <a:lnTo>
                        <a:pt x="128" y="71"/>
                      </a:lnTo>
                      <a:lnTo>
                        <a:pt x="125" y="62"/>
                      </a:lnTo>
                      <a:lnTo>
                        <a:pt x="125" y="50"/>
                      </a:lnTo>
                      <a:lnTo>
                        <a:pt x="119" y="35"/>
                      </a:lnTo>
                      <a:lnTo>
                        <a:pt x="110" y="24"/>
                      </a:lnTo>
                      <a:lnTo>
                        <a:pt x="98" y="12"/>
                      </a:lnTo>
                      <a:lnTo>
                        <a:pt x="83" y="3"/>
                      </a:lnTo>
                      <a:lnTo>
                        <a:pt x="60" y="0"/>
                      </a:lnTo>
                      <a:lnTo>
                        <a:pt x="60" y="0"/>
                      </a:lnTo>
                      <a:lnTo>
                        <a:pt x="42" y="3"/>
                      </a:lnTo>
                      <a:lnTo>
                        <a:pt x="30" y="9"/>
                      </a:lnTo>
                      <a:lnTo>
                        <a:pt x="18" y="18"/>
                      </a:lnTo>
                      <a:lnTo>
                        <a:pt x="9" y="26"/>
                      </a:lnTo>
                      <a:lnTo>
                        <a:pt x="3" y="38"/>
                      </a:lnTo>
                      <a:lnTo>
                        <a:pt x="0" y="50"/>
                      </a:lnTo>
                      <a:lnTo>
                        <a:pt x="0" y="65"/>
                      </a:lnTo>
                      <a:lnTo>
                        <a:pt x="3" y="77"/>
                      </a:lnTo>
                      <a:lnTo>
                        <a:pt x="3" y="77"/>
                      </a:lnTo>
                      <a:lnTo>
                        <a:pt x="9" y="95"/>
                      </a:lnTo>
                      <a:lnTo>
                        <a:pt x="18" y="113"/>
                      </a:lnTo>
                      <a:lnTo>
                        <a:pt x="30" y="172"/>
                      </a:lnTo>
                      <a:lnTo>
                        <a:pt x="89" y="175"/>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3" name="Freeform 35"/>
                <p:cNvSpPr>
                  <a:spLocks/>
                </p:cNvSpPr>
                <p:nvPr/>
              </p:nvSpPr>
              <p:spPr bwMode="auto">
                <a:xfrm>
                  <a:off x="9445626" y="3402013"/>
                  <a:ext cx="201613" cy="655638"/>
                </a:xfrm>
                <a:custGeom>
                  <a:avLst/>
                  <a:gdLst/>
                  <a:ahLst/>
                  <a:cxnLst>
                    <a:cxn ang="0">
                      <a:pos x="98" y="413"/>
                    </a:cxn>
                    <a:cxn ang="0">
                      <a:pos x="98" y="413"/>
                    </a:cxn>
                    <a:cxn ang="0">
                      <a:pos x="89" y="404"/>
                    </a:cxn>
                    <a:cxn ang="0">
                      <a:pos x="68" y="377"/>
                    </a:cxn>
                    <a:cxn ang="0">
                      <a:pos x="41" y="339"/>
                    </a:cxn>
                    <a:cxn ang="0">
                      <a:pos x="26" y="315"/>
                    </a:cxn>
                    <a:cxn ang="0">
                      <a:pos x="14" y="288"/>
                    </a:cxn>
                    <a:cxn ang="0">
                      <a:pos x="5" y="259"/>
                    </a:cxn>
                    <a:cxn ang="0">
                      <a:pos x="0" y="226"/>
                    </a:cxn>
                    <a:cxn ang="0">
                      <a:pos x="0" y="190"/>
                    </a:cxn>
                    <a:cxn ang="0">
                      <a:pos x="2" y="155"/>
                    </a:cxn>
                    <a:cxn ang="0">
                      <a:pos x="11" y="119"/>
                    </a:cxn>
                    <a:cxn ang="0">
                      <a:pos x="26" y="80"/>
                    </a:cxn>
                    <a:cxn ang="0">
                      <a:pos x="50" y="42"/>
                    </a:cxn>
                    <a:cxn ang="0">
                      <a:pos x="83" y="0"/>
                    </a:cxn>
                    <a:cxn ang="0">
                      <a:pos x="124" y="12"/>
                    </a:cxn>
                    <a:cxn ang="0">
                      <a:pos x="124" y="12"/>
                    </a:cxn>
                    <a:cxn ang="0">
                      <a:pos x="107" y="45"/>
                    </a:cxn>
                    <a:cxn ang="0">
                      <a:pos x="92" y="77"/>
                    </a:cxn>
                    <a:cxn ang="0">
                      <a:pos x="77" y="119"/>
                    </a:cxn>
                    <a:cxn ang="0">
                      <a:pos x="71" y="143"/>
                    </a:cxn>
                    <a:cxn ang="0">
                      <a:pos x="68" y="166"/>
                    </a:cxn>
                    <a:cxn ang="0">
                      <a:pos x="68" y="190"/>
                    </a:cxn>
                    <a:cxn ang="0">
                      <a:pos x="71" y="214"/>
                    </a:cxn>
                    <a:cxn ang="0">
                      <a:pos x="80" y="235"/>
                    </a:cxn>
                    <a:cxn ang="0">
                      <a:pos x="89" y="259"/>
                    </a:cxn>
                    <a:cxn ang="0">
                      <a:pos x="107" y="276"/>
                    </a:cxn>
                    <a:cxn ang="0">
                      <a:pos x="127" y="297"/>
                    </a:cxn>
                    <a:cxn ang="0">
                      <a:pos x="98" y="413"/>
                    </a:cxn>
                  </a:cxnLst>
                  <a:rect l="0" t="0" r="r" b="b"/>
                  <a:pathLst>
                    <a:path w="127" h="413">
                      <a:moveTo>
                        <a:pt x="98" y="413"/>
                      </a:moveTo>
                      <a:lnTo>
                        <a:pt x="98" y="413"/>
                      </a:lnTo>
                      <a:lnTo>
                        <a:pt x="89" y="404"/>
                      </a:lnTo>
                      <a:lnTo>
                        <a:pt x="68" y="377"/>
                      </a:lnTo>
                      <a:lnTo>
                        <a:pt x="41" y="339"/>
                      </a:lnTo>
                      <a:lnTo>
                        <a:pt x="26" y="315"/>
                      </a:lnTo>
                      <a:lnTo>
                        <a:pt x="14" y="288"/>
                      </a:lnTo>
                      <a:lnTo>
                        <a:pt x="5" y="259"/>
                      </a:lnTo>
                      <a:lnTo>
                        <a:pt x="0" y="226"/>
                      </a:lnTo>
                      <a:lnTo>
                        <a:pt x="0" y="190"/>
                      </a:lnTo>
                      <a:lnTo>
                        <a:pt x="2" y="155"/>
                      </a:lnTo>
                      <a:lnTo>
                        <a:pt x="11" y="119"/>
                      </a:lnTo>
                      <a:lnTo>
                        <a:pt x="26" y="80"/>
                      </a:lnTo>
                      <a:lnTo>
                        <a:pt x="50" y="42"/>
                      </a:lnTo>
                      <a:lnTo>
                        <a:pt x="83" y="0"/>
                      </a:lnTo>
                      <a:lnTo>
                        <a:pt x="124" y="12"/>
                      </a:lnTo>
                      <a:lnTo>
                        <a:pt x="124" y="12"/>
                      </a:lnTo>
                      <a:lnTo>
                        <a:pt x="107" y="45"/>
                      </a:lnTo>
                      <a:lnTo>
                        <a:pt x="92" y="77"/>
                      </a:lnTo>
                      <a:lnTo>
                        <a:pt x="77" y="119"/>
                      </a:lnTo>
                      <a:lnTo>
                        <a:pt x="71" y="143"/>
                      </a:lnTo>
                      <a:lnTo>
                        <a:pt x="68" y="166"/>
                      </a:lnTo>
                      <a:lnTo>
                        <a:pt x="68" y="190"/>
                      </a:lnTo>
                      <a:lnTo>
                        <a:pt x="71" y="214"/>
                      </a:lnTo>
                      <a:lnTo>
                        <a:pt x="80" y="235"/>
                      </a:lnTo>
                      <a:lnTo>
                        <a:pt x="89" y="259"/>
                      </a:lnTo>
                      <a:lnTo>
                        <a:pt x="107" y="276"/>
                      </a:lnTo>
                      <a:lnTo>
                        <a:pt x="127" y="297"/>
                      </a:lnTo>
                      <a:lnTo>
                        <a:pt x="98" y="413"/>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4" name="Freeform 36"/>
                <p:cNvSpPr>
                  <a:spLocks/>
                </p:cNvSpPr>
                <p:nvPr/>
              </p:nvSpPr>
              <p:spPr bwMode="auto">
                <a:xfrm>
                  <a:off x="9845676" y="3643313"/>
                  <a:ext cx="523875" cy="414338"/>
                </a:xfrm>
                <a:custGeom>
                  <a:avLst/>
                  <a:gdLst/>
                  <a:ahLst/>
                  <a:cxnLst>
                    <a:cxn ang="0">
                      <a:pos x="0" y="261"/>
                    </a:cxn>
                    <a:cxn ang="0">
                      <a:pos x="0" y="261"/>
                    </a:cxn>
                    <a:cxn ang="0">
                      <a:pos x="9" y="261"/>
                    </a:cxn>
                    <a:cxn ang="0">
                      <a:pos x="33" y="261"/>
                    </a:cxn>
                    <a:cxn ang="0">
                      <a:pos x="69" y="255"/>
                    </a:cxn>
                    <a:cxn ang="0">
                      <a:pos x="92" y="249"/>
                    </a:cxn>
                    <a:cxn ang="0">
                      <a:pos x="116" y="240"/>
                    </a:cxn>
                    <a:cxn ang="0">
                      <a:pos x="140" y="228"/>
                    </a:cxn>
                    <a:cxn ang="0">
                      <a:pos x="167" y="214"/>
                    </a:cxn>
                    <a:cxn ang="0">
                      <a:pos x="196" y="196"/>
                    </a:cxn>
                    <a:cxn ang="0">
                      <a:pos x="223" y="172"/>
                    </a:cxn>
                    <a:cxn ang="0">
                      <a:pos x="250" y="142"/>
                    </a:cxn>
                    <a:cxn ang="0">
                      <a:pos x="277" y="110"/>
                    </a:cxn>
                    <a:cxn ang="0">
                      <a:pos x="303" y="71"/>
                    </a:cxn>
                    <a:cxn ang="0">
                      <a:pos x="330" y="26"/>
                    </a:cxn>
                    <a:cxn ang="0">
                      <a:pos x="294" y="0"/>
                    </a:cxn>
                    <a:cxn ang="0">
                      <a:pos x="294" y="0"/>
                    </a:cxn>
                    <a:cxn ang="0">
                      <a:pos x="277" y="26"/>
                    </a:cxn>
                    <a:cxn ang="0">
                      <a:pos x="256" y="53"/>
                    </a:cxn>
                    <a:cxn ang="0">
                      <a:pos x="223" y="83"/>
                    </a:cxn>
                    <a:cxn ang="0">
                      <a:pos x="205" y="98"/>
                    </a:cxn>
                    <a:cxn ang="0">
                      <a:pos x="184" y="112"/>
                    </a:cxn>
                    <a:cxn ang="0">
                      <a:pos x="164" y="127"/>
                    </a:cxn>
                    <a:cxn ang="0">
                      <a:pos x="140" y="139"/>
                    </a:cxn>
                    <a:cxn ang="0">
                      <a:pos x="113" y="148"/>
                    </a:cxn>
                    <a:cxn ang="0">
                      <a:pos x="86" y="157"/>
                    </a:cxn>
                    <a:cxn ang="0">
                      <a:pos x="57" y="160"/>
                    </a:cxn>
                    <a:cxn ang="0">
                      <a:pos x="24" y="163"/>
                    </a:cxn>
                    <a:cxn ang="0">
                      <a:pos x="0" y="261"/>
                    </a:cxn>
                  </a:cxnLst>
                  <a:rect l="0" t="0" r="r" b="b"/>
                  <a:pathLst>
                    <a:path w="330" h="261">
                      <a:moveTo>
                        <a:pt x="0" y="261"/>
                      </a:moveTo>
                      <a:lnTo>
                        <a:pt x="0" y="261"/>
                      </a:lnTo>
                      <a:lnTo>
                        <a:pt x="9" y="261"/>
                      </a:lnTo>
                      <a:lnTo>
                        <a:pt x="33" y="261"/>
                      </a:lnTo>
                      <a:lnTo>
                        <a:pt x="69" y="255"/>
                      </a:lnTo>
                      <a:lnTo>
                        <a:pt x="92" y="249"/>
                      </a:lnTo>
                      <a:lnTo>
                        <a:pt x="116" y="240"/>
                      </a:lnTo>
                      <a:lnTo>
                        <a:pt x="140" y="228"/>
                      </a:lnTo>
                      <a:lnTo>
                        <a:pt x="167" y="214"/>
                      </a:lnTo>
                      <a:lnTo>
                        <a:pt x="196" y="196"/>
                      </a:lnTo>
                      <a:lnTo>
                        <a:pt x="223" y="172"/>
                      </a:lnTo>
                      <a:lnTo>
                        <a:pt x="250" y="142"/>
                      </a:lnTo>
                      <a:lnTo>
                        <a:pt x="277" y="110"/>
                      </a:lnTo>
                      <a:lnTo>
                        <a:pt x="303" y="71"/>
                      </a:lnTo>
                      <a:lnTo>
                        <a:pt x="330" y="26"/>
                      </a:lnTo>
                      <a:lnTo>
                        <a:pt x="294" y="0"/>
                      </a:lnTo>
                      <a:lnTo>
                        <a:pt x="294" y="0"/>
                      </a:lnTo>
                      <a:lnTo>
                        <a:pt x="277" y="26"/>
                      </a:lnTo>
                      <a:lnTo>
                        <a:pt x="256" y="53"/>
                      </a:lnTo>
                      <a:lnTo>
                        <a:pt x="223" y="83"/>
                      </a:lnTo>
                      <a:lnTo>
                        <a:pt x="205" y="98"/>
                      </a:lnTo>
                      <a:lnTo>
                        <a:pt x="184" y="112"/>
                      </a:lnTo>
                      <a:lnTo>
                        <a:pt x="164" y="127"/>
                      </a:lnTo>
                      <a:lnTo>
                        <a:pt x="140" y="139"/>
                      </a:lnTo>
                      <a:lnTo>
                        <a:pt x="113" y="148"/>
                      </a:lnTo>
                      <a:lnTo>
                        <a:pt x="86" y="157"/>
                      </a:lnTo>
                      <a:lnTo>
                        <a:pt x="57" y="160"/>
                      </a:lnTo>
                      <a:lnTo>
                        <a:pt x="24" y="163"/>
                      </a:lnTo>
                      <a:lnTo>
                        <a:pt x="0" y="261"/>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5" name="Freeform 37"/>
                <p:cNvSpPr>
                  <a:spLocks/>
                </p:cNvSpPr>
                <p:nvPr/>
              </p:nvSpPr>
              <p:spPr bwMode="auto">
                <a:xfrm>
                  <a:off x="9539288" y="4799013"/>
                  <a:ext cx="141288" cy="404813"/>
                </a:xfrm>
                <a:custGeom>
                  <a:avLst/>
                  <a:gdLst/>
                  <a:ahLst/>
                  <a:cxnLst>
                    <a:cxn ang="0">
                      <a:pos x="15" y="0"/>
                    </a:cxn>
                    <a:cxn ang="0">
                      <a:pos x="15" y="0"/>
                    </a:cxn>
                    <a:cxn ang="0">
                      <a:pos x="6" y="86"/>
                    </a:cxn>
                    <a:cxn ang="0">
                      <a:pos x="3" y="169"/>
                    </a:cxn>
                    <a:cxn ang="0">
                      <a:pos x="0" y="211"/>
                    </a:cxn>
                    <a:cxn ang="0">
                      <a:pos x="3" y="255"/>
                    </a:cxn>
                    <a:cxn ang="0">
                      <a:pos x="48" y="255"/>
                    </a:cxn>
                    <a:cxn ang="0">
                      <a:pos x="48" y="255"/>
                    </a:cxn>
                    <a:cxn ang="0">
                      <a:pos x="62" y="151"/>
                    </a:cxn>
                    <a:cxn ang="0">
                      <a:pos x="77" y="71"/>
                    </a:cxn>
                    <a:cxn ang="0">
                      <a:pos x="89" y="12"/>
                    </a:cxn>
                    <a:cxn ang="0">
                      <a:pos x="15" y="0"/>
                    </a:cxn>
                  </a:cxnLst>
                  <a:rect l="0" t="0" r="r" b="b"/>
                  <a:pathLst>
                    <a:path w="89" h="255">
                      <a:moveTo>
                        <a:pt x="15" y="0"/>
                      </a:moveTo>
                      <a:lnTo>
                        <a:pt x="15" y="0"/>
                      </a:lnTo>
                      <a:lnTo>
                        <a:pt x="6" y="86"/>
                      </a:lnTo>
                      <a:lnTo>
                        <a:pt x="3" y="169"/>
                      </a:lnTo>
                      <a:lnTo>
                        <a:pt x="0" y="211"/>
                      </a:lnTo>
                      <a:lnTo>
                        <a:pt x="3" y="255"/>
                      </a:lnTo>
                      <a:lnTo>
                        <a:pt x="48" y="255"/>
                      </a:lnTo>
                      <a:lnTo>
                        <a:pt x="48" y="255"/>
                      </a:lnTo>
                      <a:lnTo>
                        <a:pt x="62" y="151"/>
                      </a:lnTo>
                      <a:lnTo>
                        <a:pt x="77" y="71"/>
                      </a:lnTo>
                      <a:lnTo>
                        <a:pt x="89" y="12"/>
                      </a:lnTo>
                      <a:lnTo>
                        <a:pt x="15" y="0"/>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6" name="Freeform 38"/>
                <p:cNvSpPr>
                  <a:spLocks/>
                </p:cNvSpPr>
                <p:nvPr/>
              </p:nvSpPr>
              <p:spPr bwMode="auto">
                <a:xfrm>
                  <a:off x="9845676" y="4822825"/>
                  <a:ext cx="174625" cy="400050"/>
                </a:xfrm>
                <a:custGeom>
                  <a:avLst/>
                  <a:gdLst/>
                  <a:ahLst/>
                  <a:cxnLst>
                    <a:cxn ang="0">
                      <a:pos x="77" y="0"/>
                    </a:cxn>
                    <a:cxn ang="0">
                      <a:pos x="77" y="0"/>
                    </a:cxn>
                    <a:cxn ang="0">
                      <a:pos x="89" y="104"/>
                    </a:cxn>
                    <a:cxn ang="0">
                      <a:pos x="110" y="252"/>
                    </a:cxn>
                    <a:cxn ang="0">
                      <a:pos x="66" y="249"/>
                    </a:cxn>
                    <a:cxn ang="0">
                      <a:pos x="66" y="249"/>
                    </a:cxn>
                    <a:cxn ang="0">
                      <a:pos x="0" y="9"/>
                    </a:cxn>
                    <a:cxn ang="0">
                      <a:pos x="77" y="0"/>
                    </a:cxn>
                  </a:cxnLst>
                  <a:rect l="0" t="0" r="r" b="b"/>
                  <a:pathLst>
                    <a:path w="110" h="252">
                      <a:moveTo>
                        <a:pt x="77" y="0"/>
                      </a:moveTo>
                      <a:lnTo>
                        <a:pt x="77" y="0"/>
                      </a:lnTo>
                      <a:lnTo>
                        <a:pt x="89" y="104"/>
                      </a:lnTo>
                      <a:lnTo>
                        <a:pt x="110" y="252"/>
                      </a:lnTo>
                      <a:lnTo>
                        <a:pt x="66" y="249"/>
                      </a:lnTo>
                      <a:lnTo>
                        <a:pt x="66" y="249"/>
                      </a:lnTo>
                      <a:lnTo>
                        <a:pt x="0" y="9"/>
                      </a:lnTo>
                      <a:lnTo>
                        <a:pt x="77" y="0"/>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7" name="Freeform 40"/>
                <p:cNvSpPr>
                  <a:spLocks/>
                </p:cNvSpPr>
                <p:nvPr/>
              </p:nvSpPr>
              <p:spPr bwMode="auto">
                <a:xfrm>
                  <a:off x="9821863" y="3619500"/>
                  <a:ext cx="85725" cy="93663"/>
                </a:xfrm>
                <a:custGeom>
                  <a:avLst/>
                  <a:gdLst/>
                  <a:ahLst/>
                  <a:cxnLst>
                    <a:cxn ang="0">
                      <a:pos x="33" y="59"/>
                    </a:cxn>
                    <a:cxn ang="0">
                      <a:pos x="54" y="59"/>
                    </a:cxn>
                    <a:cxn ang="0">
                      <a:pos x="54" y="59"/>
                    </a:cxn>
                    <a:cxn ang="0">
                      <a:pos x="51" y="47"/>
                    </a:cxn>
                    <a:cxn ang="0">
                      <a:pos x="45" y="26"/>
                    </a:cxn>
                    <a:cxn ang="0">
                      <a:pos x="39" y="15"/>
                    </a:cxn>
                    <a:cxn ang="0">
                      <a:pos x="30" y="6"/>
                    </a:cxn>
                    <a:cxn ang="0">
                      <a:pos x="15" y="0"/>
                    </a:cxn>
                    <a:cxn ang="0">
                      <a:pos x="0" y="0"/>
                    </a:cxn>
                    <a:cxn ang="0">
                      <a:pos x="33" y="59"/>
                    </a:cxn>
                  </a:cxnLst>
                  <a:rect l="0" t="0" r="r" b="b"/>
                  <a:pathLst>
                    <a:path w="54" h="59">
                      <a:moveTo>
                        <a:pt x="33" y="59"/>
                      </a:moveTo>
                      <a:lnTo>
                        <a:pt x="54" y="59"/>
                      </a:lnTo>
                      <a:lnTo>
                        <a:pt x="54" y="59"/>
                      </a:lnTo>
                      <a:lnTo>
                        <a:pt x="51" y="47"/>
                      </a:lnTo>
                      <a:lnTo>
                        <a:pt x="45" y="26"/>
                      </a:lnTo>
                      <a:lnTo>
                        <a:pt x="39" y="15"/>
                      </a:lnTo>
                      <a:lnTo>
                        <a:pt x="30" y="6"/>
                      </a:lnTo>
                      <a:lnTo>
                        <a:pt x="15" y="0"/>
                      </a:lnTo>
                      <a:lnTo>
                        <a:pt x="0" y="0"/>
                      </a:lnTo>
                      <a:lnTo>
                        <a:pt x="33" y="59"/>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8" name="Freeform 41"/>
                <p:cNvSpPr>
                  <a:spLocks/>
                </p:cNvSpPr>
                <p:nvPr/>
              </p:nvSpPr>
              <p:spPr bwMode="auto">
                <a:xfrm>
                  <a:off x="9534526" y="3638550"/>
                  <a:ext cx="188913" cy="136525"/>
                </a:xfrm>
                <a:custGeom>
                  <a:avLst/>
                  <a:gdLst/>
                  <a:ahLst/>
                  <a:cxnLst>
                    <a:cxn ang="0">
                      <a:pos x="113" y="11"/>
                    </a:cxn>
                    <a:cxn ang="0">
                      <a:pos x="113" y="11"/>
                    </a:cxn>
                    <a:cxn ang="0">
                      <a:pos x="101" y="6"/>
                    </a:cxn>
                    <a:cxn ang="0">
                      <a:pos x="86" y="3"/>
                    </a:cxn>
                    <a:cxn ang="0">
                      <a:pos x="68" y="0"/>
                    </a:cxn>
                    <a:cxn ang="0">
                      <a:pos x="51" y="3"/>
                    </a:cxn>
                    <a:cxn ang="0">
                      <a:pos x="42" y="8"/>
                    </a:cxn>
                    <a:cxn ang="0">
                      <a:pos x="33" y="11"/>
                    </a:cxn>
                    <a:cxn ang="0">
                      <a:pos x="24" y="20"/>
                    </a:cxn>
                    <a:cxn ang="0">
                      <a:pos x="15" y="29"/>
                    </a:cxn>
                    <a:cxn ang="0">
                      <a:pos x="6" y="44"/>
                    </a:cxn>
                    <a:cxn ang="0">
                      <a:pos x="0" y="59"/>
                    </a:cxn>
                    <a:cxn ang="0">
                      <a:pos x="9" y="62"/>
                    </a:cxn>
                    <a:cxn ang="0">
                      <a:pos x="24" y="47"/>
                    </a:cxn>
                    <a:cxn ang="0">
                      <a:pos x="15" y="68"/>
                    </a:cxn>
                    <a:cxn ang="0">
                      <a:pos x="24" y="74"/>
                    </a:cxn>
                    <a:cxn ang="0">
                      <a:pos x="39" y="56"/>
                    </a:cxn>
                    <a:cxn ang="0">
                      <a:pos x="33" y="74"/>
                    </a:cxn>
                    <a:cxn ang="0">
                      <a:pos x="48" y="86"/>
                    </a:cxn>
                    <a:cxn ang="0">
                      <a:pos x="48" y="86"/>
                    </a:cxn>
                    <a:cxn ang="0">
                      <a:pos x="51" y="77"/>
                    </a:cxn>
                    <a:cxn ang="0">
                      <a:pos x="54" y="68"/>
                    </a:cxn>
                    <a:cxn ang="0">
                      <a:pos x="59" y="59"/>
                    </a:cxn>
                    <a:cxn ang="0">
                      <a:pos x="68" y="50"/>
                    </a:cxn>
                    <a:cxn ang="0">
                      <a:pos x="80" y="41"/>
                    </a:cxn>
                    <a:cxn ang="0">
                      <a:pos x="95" y="38"/>
                    </a:cxn>
                    <a:cxn ang="0">
                      <a:pos x="113" y="38"/>
                    </a:cxn>
                    <a:cxn ang="0">
                      <a:pos x="113" y="38"/>
                    </a:cxn>
                    <a:cxn ang="0">
                      <a:pos x="116" y="35"/>
                    </a:cxn>
                    <a:cxn ang="0">
                      <a:pos x="119" y="29"/>
                    </a:cxn>
                    <a:cxn ang="0">
                      <a:pos x="119" y="20"/>
                    </a:cxn>
                    <a:cxn ang="0">
                      <a:pos x="119" y="14"/>
                    </a:cxn>
                    <a:cxn ang="0">
                      <a:pos x="113" y="11"/>
                    </a:cxn>
                    <a:cxn ang="0">
                      <a:pos x="113" y="11"/>
                    </a:cxn>
                  </a:cxnLst>
                  <a:rect l="0" t="0" r="r" b="b"/>
                  <a:pathLst>
                    <a:path w="119" h="86">
                      <a:moveTo>
                        <a:pt x="113" y="11"/>
                      </a:moveTo>
                      <a:lnTo>
                        <a:pt x="113" y="11"/>
                      </a:lnTo>
                      <a:lnTo>
                        <a:pt x="101" y="6"/>
                      </a:lnTo>
                      <a:lnTo>
                        <a:pt x="86" y="3"/>
                      </a:lnTo>
                      <a:lnTo>
                        <a:pt x="68" y="0"/>
                      </a:lnTo>
                      <a:lnTo>
                        <a:pt x="51" y="3"/>
                      </a:lnTo>
                      <a:lnTo>
                        <a:pt x="42" y="8"/>
                      </a:lnTo>
                      <a:lnTo>
                        <a:pt x="33" y="11"/>
                      </a:lnTo>
                      <a:lnTo>
                        <a:pt x="24" y="20"/>
                      </a:lnTo>
                      <a:lnTo>
                        <a:pt x="15" y="29"/>
                      </a:lnTo>
                      <a:lnTo>
                        <a:pt x="6" y="44"/>
                      </a:lnTo>
                      <a:lnTo>
                        <a:pt x="0" y="59"/>
                      </a:lnTo>
                      <a:lnTo>
                        <a:pt x="9" y="62"/>
                      </a:lnTo>
                      <a:lnTo>
                        <a:pt x="24" y="47"/>
                      </a:lnTo>
                      <a:lnTo>
                        <a:pt x="15" y="68"/>
                      </a:lnTo>
                      <a:lnTo>
                        <a:pt x="24" y="74"/>
                      </a:lnTo>
                      <a:lnTo>
                        <a:pt x="39" y="56"/>
                      </a:lnTo>
                      <a:lnTo>
                        <a:pt x="33" y="74"/>
                      </a:lnTo>
                      <a:lnTo>
                        <a:pt x="48" y="86"/>
                      </a:lnTo>
                      <a:lnTo>
                        <a:pt x="48" y="86"/>
                      </a:lnTo>
                      <a:lnTo>
                        <a:pt x="51" y="77"/>
                      </a:lnTo>
                      <a:lnTo>
                        <a:pt x="54" y="68"/>
                      </a:lnTo>
                      <a:lnTo>
                        <a:pt x="59" y="59"/>
                      </a:lnTo>
                      <a:lnTo>
                        <a:pt x="68" y="50"/>
                      </a:lnTo>
                      <a:lnTo>
                        <a:pt x="80" y="41"/>
                      </a:lnTo>
                      <a:lnTo>
                        <a:pt x="95" y="38"/>
                      </a:lnTo>
                      <a:lnTo>
                        <a:pt x="113" y="38"/>
                      </a:lnTo>
                      <a:lnTo>
                        <a:pt x="113" y="38"/>
                      </a:lnTo>
                      <a:lnTo>
                        <a:pt x="116" y="35"/>
                      </a:lnTo>
                      <a:lnTo>
                        <a:pt x="119" y="29"/>
                      </a:lnTo>
                      <a:lnTo>
                        <a:pt x="119" y="20"/>
                      </a:lnTo>
                      <a:lnTo>
                        <a:pt x="119" y="14"/>
                      </a:lnTo>
                      <a:lnTo>
                        <a:pt x="113" y="11"/>
                      </a:lnTo>
                      <a:lnTo>
                        <a:pt x="113" y="11"/>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grpSp>
          <p:grpSp>
            <p:nvGrpSpPr>
              <p:cNvPr id="9" name="Grupo 49"/>
              <p:cNvGrpSpPr/>
              <p:nvPr/>
            </p:nvGrpSpPr>
            <p:grpSpPr>
              <a:xfrm>
                <a:off x="6977862" y="3923507"/>
                <a:ext cx="239713" cy="1109663"/>
                <a:chOff x="9577388" y="3679825"/>
                <a:chExt cx="239713" cy="1109663"/>
              </a:xfrm>
              <a:scene3d>
                <a:camera prst="orthographicFront">
                  <a:rot lat="0" lon="0" rev="0"/>
                </a:camera>
                <a:lightRig rig="contrasting" dir="t">
                  <a:rot lat="0" lon="0" rev="1500000"/>
                </a:lightRig>
              </a:scene3d>
            </p:grpSpPr>
            <p:sp>
              <p:nvSpPr>
                <p:cNvPr id="28" name="Freeform 32"/>
                <p:cNvSpPr>
                  <a:spLocks/>
                </p:cNvSpPr>
                <p:nvPr/>
              </p:nvSpPr>
              <p:spPr bwMode="auto">
                <a:xfrm>
                  <a:off x="9577388" y="4048125"/>
                  <a:ext cx="122238" cy="741363"/>
                </a:xfrm>
                <a:custGeom>
                  <a:avLst/>
                  <a:gdLst/>
                  <a:ahLst/>
                  <a:cxnLst>
                    <a:cxn ang="0">
                      <a:pos x="18" y="0"/>
                    </a:cxn>
                    <a:cxn ang="0">
                      <a:pos x="18" y="0"/>
                    </a:cxn>
                    <a:cxn ang="0">
                      <a:pos x="24" y="21"/>
                    </a:cxn>
                    <a:cxn ang="0">
                      <a:pos x="35" y="72"/>
                    </a:cxn>
                    <a:cxn ang="0">
                      <a:pos x="44" y="131"/>
                    </a:cxn>
                    <a:cxn ang="0">
                      <a:pos x="47" y="158"/>
                    </a:cxn>
                    <a:cxn ang="0">
                      <a:pos x="44" y="176"/>
                    </a:cxn>
                    <a:cxn ang="0">
                      <a:pos x="44" y="176"/>
                    </a:cxn>
                    <a:cxn ang="0">
                      <a:pos x="32" y="238"/>
                    </a:cxn>
                    <a:cxn ang="0">
                      <a:pos x="18" y="336"/>
                    </a:cxn>
                    <a:cxn ang="0">
                      <a:pos x="0" y="464"/>
                    </a:cxn>
                    <a:cxn ang="0">
                      <a:pos x="62" y="467"/>
                    </a:cxn>
                    <a:cxn ang="0">
                      <a:pos x="62" y="467"/>
                    </a:cxn>
                    <a:cxn ang="0">
                      <a:pos x="74" y="176"/>
                    </a:cxn>
                    <a:cxn ang="0">
                      <a:pos x="74" y="176"/>
                    </a:cxn>
                    <a:cxn ang="0">
                      <a:pos x="77" y="146"/>
                    </a:cxn>
                    <a:cxn ang="0">
                      <a:pos x="77" y="125"/>
                    </a:cxn>
                    <a:cxn ang="0">
                      <a:pos x="74" y="104"/>
                    </a:cxn>
                    <a:cxn ang="0">
                      <a:pos x="68" y="77"/>
                    </a:cxn>
                    <a:cxn ang="0">
                      <a:pos x="59" y="54"/>
                    </a:cxn>
                    <a:cxn ang="0">
                      <a:pos x="41" y="27"/>
                    </a:cxn>
                    <a:cxn ang="0">
                      <a:pos x="18" y="0"/>
                    </a:cxn>
                    <a:cxn ang="0">
                      <a:pos x="18" y="0"/>
                    </a:cxn>
                  </a:cxnLst>
                  <a:rect l="0" t="0" r="r" b="b"/>
                  <a:pathLst>
                    <a:path w="77" h="467">
                      <a:moveTo>
                        <a:pt x="18" y="0"/>
                      </a:moveTo>
                      <a:lnTo>
                        <a:pt x="18" y="0"/>
                      </a:lnTo>
                      <a:lnTo>
                        <a:pt x="24" y="21"/>
                      </a:lnTo>
                      <a:lnTo>
                        <a:pt x="35" y="72"/>
                      </a:lnTo>
                      <a:lnTo>
                        <a:pt x="44" y="131"/>
                      </a:lnTo>
                      <a:lnTo>
                        <a:pt x="47" y="158"/>
                      </a:lnTo>
                      <a:lnTo>
                        <a:pt x="44" y="176"/>
                      </a:lnTo>
                      <a:lnTo>
                        <a:pt x="44" y="176"/>
                      </a:lnTo>
                      <a:lnTo>
                        <a:pt x="32" y="238"/>
                      </a:lnTo>
                      <a:lnTo>
                        <a:pt x="18" y="336"/>
                      </a:lnTo>
                      <a:lnTo>
                        <a:pt x="0" y="464"/>
                      </a:lnTo>
                      <a:lnTo>
                        <a:pt x="62" y="467"/>
                      </a:lnTo>
                      <a:lnTo>
                        <a:pt x="62" y="467"/>
                      </a:lnTo>
                      <a:lnTo>
                        <a:pt x="74" y="176"/>
                      </a:lnTo>
                      <a:lnTo>
                        <a:pt x="74" y="176"/>
                      </a:lnTo>
                      <a:lnTo>
                        <a:pt x="77" y="146"/>
                      </a:lnTo>
                      <a:lnTo>
                        <a:pt x="77" y="125"/>
                      </a:lnTo>
                      <a:lnTo>
                        <a:pt x="74" y="104"/>
                      </a:lnTo>
                      <a:lnTo>
                        <a:pt x="68" y="77"/>
                      </a:lnTo>
                      <a:lnTo>
                        <a:pt x="59" y="54"/>
                      </a:lnTo>
                      <a:lnTo>
                        <a:pt x="41" y="27"/>
                      </a:lnTo>
                      <a:lnTo>
                        <a:pt x="18" y="0"/>
                      </a:lnTo>
                      <a:lnTo>
                        <a:pt x="18" y="0"/>
                      </a:lnTo>
                      <a:close/>
                    </a:path>
                  </a:pathLst>
                </a:custGeom>
                <a:solidFill>
                  <a:srgbClr val="525252"/>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29" name="Freeform 33"/>
                <p:cNvSpPr>
                  <a:spLocks/>
                </p:cNvSpPr>
                <p:nvPr/>
              </p:nvSpPr>
              <p:spPr bwMode="auto">
                <a:xfrm>
                  <a:off x="9737726" y="3679825"/>
                  <a:ext cx="69850" cy="207963"/>
                </a:xfrm>
                <a:custGeom>
                  <a:avLst/>
                  <a:gdLst/>
                  <a:ahLst/>
                  <a:cxnLst>
                    <a:cxn ang="0">
                      <a:pos x="35" y="0"/>
                    </a:cxn>
                    <a:cxn ang="0">
                      <a:pos x="35" y="0"/>
                    </a:cxn>
                    <a:cxn ang="0">
                      <a:pos x="27" y="9"/>
                    </a:cxn>
                    <a:cxn ang="0">
                      <a:pos x="21" y="21"/>
                    </a:cxn>
                    <a:cxn ang="0">
                      <a:pos x="18" y="27"/>
                    </a:cxn>
                    <a:cxn ang="0">
                      <a:pos x="18" y="33"/>
                    </a:cxn>
                    <a:cxn ang="0">
                      <a:pos x="18" y="33"/>
                    </a:cxn>
                    <a:cxn ang="0">
                      <a:pos x="18" y="45"/>
                    </a:cxn>
                    <a:cxn ang="0">
                      <a:pos x="12" y="54"/>
                    </a:cxn>
                    <a:cxn ang="0">
                      <a:pos x="9" y="60"/>
                    </a:cxn>
                    <a:cxn ang="0">
                      <a:pos x="0" y="69"/>
                    </a:cxn>
                    <a:cxn ang="0">
                      <a:pos x="6" y="122"/>
                    </a:cxn>
                    <a:cxn ang="0">
                      <a:pos x="24" y="131"/>
                    </a:cxn>
                    <a:cxn ang="0">
                      <a:pos x="21" y="87"/>
                    </a:cxn>
                    <a:cxn ang="0">
                      <a:pos x="44" y="89"/>
                    </a:cxn>
                    <a:cxn ang="0">
                      <a:pos x="35" y="0"/>
                    </a:cxn>
                  </a:cxnLst>
                  <a:rect l="0" t="0" r="r" b="b"/>
                  <a:pathLst>
                    <a:path w="44" h="131">
                      <a:moveTo>
                        <a:pt x="35" y="0"/>
                      </a:moveTo>
                      <a:lnTo>
                        <a:pt x="35" y="0"/>
                      </a:lnTo>
                      <a:lnTo>
                        <a:pt x="27" y="9"/>
                      </a:lnTo>
                      <a:lnTo>
                        <a:pt x="21" y="21"/>
                      </a:lnTo>
                      <a:lnTo>
                        <a:pt x="18" y="27"/>
                      </a:lnTo>
                      <a:lnTo>
                        <a:pt x="18" y="33"/>
                      </a:lnTo>
                      <a:lnTo>
                        <a:pt x="18" y="33"/>
                      </a:lnTo>
                      <a:lnTo>
                        <a:pt x="18" y="45"/>
                      </a:lnTo>
                      <a:lnTo>
                        <a:pt x="12" y="54"/>
                      </a:lnTo>
                      <a:lnTo>
                        <a:pt x="9" y="60"/>
                      </a:lnTo>
                      <a:lnTo>
                        <a:pt x="0" y="69"/>
                      </a:lnTo>
                      <a:lnTo>
                        <a:pt x="6" y="122"/>
                      </a:lnTo>
                      <a:lnTo>
                        <a:pt x="24" y="131"/>
                      </a:lnTo>
                      <a:lnTo>
                        <a:pt x="21" y="87"/>
                      </a:lnTo>
                      <a:lnTo>
                        <a:pt x="44" y="89"/>
                      </a:lnTo>
                      <a:lnTo>
                        <a:pt x="35" y="0"/>
                      </a:lnTo>
                      <a:close/>
                    </a:path>
                  </a:pathLst>
                </a:custGeom>
                <a:solidFill>
                  <a:srgbClr val="525252"/>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0" name="Freeform 34"/>
                <p:cNvSpPr>
                  <a:spLocks/>
                </p:cNvSpPr>
                <p:nvPr/>
              </p:nvSpPr>
              <p:spPr bwMode="auto">
                <a:xfrm>
                  <a:off x="9728201" y="3892550"/>
                  <a:ext cx="88900" cy="146050"/>
                </a:xfrm>
                <a:custGeom>
                  <a:avLst/>
                  <a:gdLst/>
                  <a:ahLst/>
                  <a:cxnLst>
                    <a:cxn ang="0">
                      <a:pos x="0" y="0"/>
                    </a:cxn>
                    <a:cxn ang="0">
                      <a:pos x="56" y="92"/>
                    </a:cxn>
                    <a:cxn ang="0">
                      <a:pos x="53" y="9"/>
                    </a:cxn>
                    <a:cxn ang="0">
                      <a:pos x="53" y="9"/>
                    </a:cxn>
                    <a:cxn ang="0">
                      <a:pos x="50" y="15"/>
                    </a:cxn>
                    <a:cxn ang="0">
                      <a:pos x="47" y="18"/>
                    </a:cxn>
                    <a:cxn ang="0">
                      <a:pos x="41" y="21"/>
                    </a:cxn>
                    <a:cxn ang="0">
                      <a:pos x="36" y="21"/>
                    </a:cxn>
                    <a:cxn ang="0">
                      <a:pos x="27" y="18"/>
                    </a:cxn>
                    <a:cxn ang="0">
                      <a:pos x="15" y="12"/>
                    </a:cxn>
                    <a:cxn ang="0">
                      <a:pos x="0" y="0"/>
                    </a:cxn>
                    <a:cxn ang="0">
                      <a:pos x="0" y="0"/>
                    </a:cxn>
                  </a:cxnLst>
                  <a:rect l="0" t="0" r="r" b="b"/>
                  <a:pathLst>
                    <a:path w="56" h="92">
                      <a:moveTo>
                        <a:pt x="0" y="0"/>
                      </a:moveTo>
                      <a:lnTo>
                        <a:pt x="56" y="92"/>
                      </a:lnTo>
                      <a:lnTo>
                        <a:pt x="53" y="9"/>
                      </a:lnTo>
                      <a:lnTo>
                        <a:pt x="53" y="9"/>
                      </a:lnTo>
                      <a:lnTo>
                        <a:pt x="50" y="15"/>
                      </a:lnTo>
                      <a:lnTo>
                        <a:pt x="47" y="18"/>
                      </a:lnTo>
                      <a:lnTo>
                        <a:pt x="41" y="21"/>
                      </a:lnTo>
                      <a:lnTo>
                        <a:pt x="36" y="21"/>
                      </a:lnTo>
                      <a:lnTo>
                        <a:pt x="27" y="18"/>
                      </a:lnTo>
                      <a:lnTo>
                        <a:pt x="15" y="12"/>
                      </a:lnTo>
                      <a:lnTo>
                        <a:pt x="0" y="0"/>
                      </a:lnTo>
                      <a:lnTo>
                        <a:pt x="0" y="0"/>
                      </a:lnTo>
                      <a:close/>
                    </a:path>
                  </a:pathLst>
                </a:custGeom>
                <a:solidFill>
                  <a:srgbClr val="FFFFFF"/>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grpSp>
        </p:grpSp>
      </p:grpSp>
      <p:sp>
        <p:nvSpPr>
          <p:cNvPr id="53" name="Retângulo 52"/>
          <p:cNvSpPr>
            <a:spLocks noChangeArrowheads="1"/>
          </p:cNvSpPr>
          <p:nvPr/>
        </p:nvSpPr>
        <p:spPr bwMode="auto">
          <a:xfrm>
            <a:off x="5455445" y="5960270"/>
            <a:ext cx="7019925" cy="264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Ex.:</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Consumo de Matéria-prima;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Energia Elétrica;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Mão de obra.</a:t>
            </a:r>
          </a:p>
        </p:txBody>
      </p:sp>
      <p:sp>
        <p:nvSpPr>
          <p:cNvPr id="51"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Conceitos</a:t>
            </a:r>
          </a:p>
        </p:txBody>
      </p:sp>
    </p:spTree>
    <p:extLst>
      <p:ext uri="{BB962C8B-B14F-4D97-AF65-F5344CB8AC3E}">
        <p14:creationId xmlns:p14="http://schemas.microsoft.com/office/powerpoint/2010/main" val="518920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2000"/>
                                        <p:tgtEl>
                                          <p:spTgt spid="53"/>
                                        </p:tgtEl>
                                      </p:cBhvr>
                                    </p:animEffect>
                                  </p:childTnLst>
                                </p:cTn>
                              </p:par>
                            </p:childTnLst>
                          </p:cTn>
                        </p:par>
                        <p:par>
                          <p:cTn id="11" fill="hold" nodeType="afterGroup">
                            <p:stCondLst>
                              <p:cond delay="20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Imagem 14" descr="42-16619352.jpg"/>
          <p:cNvPicPr>
            <a:picLocks noChangeAspect="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449288" y="3524251"/>
            <a:ext cx="452199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tângulo 10"/>
          <p:cNvSpPr>
            <a:spLocks noChangeArrowheads="1"/>
          </p:cNvSpPr>
          <p:nvPr/>
        </p:nvSpPr>
        <p:spPr bwMode="auto">
          <a:xfrm>
            <a:off x="5345832" y="4595813"/>
            <a:ext cx="7047085" cy="21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000" dirty="0">
                <a:solidFill>
                  <a:srgbClr val="000000"/>
                </a:solidFill>
                <a:latin typeface="+mn-lt"/>
                <a:ea typeface="Verdana" panose="020B0604030504040204" pitchFamily="34" charset="0"/>
                <a:cs typeface="Verdana" panose="020B0604030504040204" pitchFamily="34" charset="0"/>
              </a:rPr>
              <a:t>Gasto relativo a bens e serviços não correlacionados com o produto do projeto. </a:t>
            </a:r>
          </a:p>
          <a:p>
            <a:pPr defTabSz="1371600">
              <a:spcBef>
                <a:spcPct val="50000"/>
              </a:spcBef>
            </a:pPr>
            <a:r>
              <a:rPr lang="pt-BR" altLang="pt-BR" sz="3000" dirty="0">
                <a:solidFill>
                  <a:srgbClr val="000000"/>
                </a:solidFill>
                <a:latin typeface="+mn-lt"/>
                <a:ea typeface="Verdana" panose="020B0604030504040204" pitchFamily="34" charset="0"/>
                <a:cs typeface="Verdana" panose="020B0604030504040204" pitchFamily="34" charset="0"/>
              </a:rPr>
              <a:t>Classificadas em </a:t>
            </a:r>
            <a:r>
              <a:rPr lang="pt-BR" altLang="pt-BR" sz="3000" b="1" dirty="0">
                <a:solidFill>
                  <a:srgbClr val="FF0000"/>
                </a:solidFill>
                <a:latin typeface="+mn-lt"/>
                <a:ea typeface="Verdana" panose="020B0604030504040204" pitchFamily="34" charset="0"/>
                <a:cs typeface="Verdana" panose="020B0604030504040204" pitchFamily="34" charset="0"/>
              </a:rPr>
              <a:t>Administrativas</a:t>
            </a:r>
            <a:r>
              <a:rPr lang="pt-BR" altLang="pt-BR" sz="3000" dirty="0">
                <a:solidFill>
                  <a:srgbClr val="000000"/>
                </a:solidFill>
                <a:latin typeface="+mn-lt"/>
                <a:ea typeface="Verdana" panose="020B0604030504040204" pitchFamily="34" charset="0"/>
                <a:cs typeface="Verdana" panose="020B0604030504040204" pitchFamily="34" charset="0"/>
              </a:rPr>
              <a:t>, de </a:t>
            </a:r>
            <a:r>
              <a:rPr lang="pt-BR" altLang="pt-BR" sz="3000" b="1" dirty="0">
                <a:solidFill>
                  <a:srgbClr val="FF0000"/>
                </a:solidFill>
                <a:latin typeface="+mn-lt"/>
                <a:ea typeface="Verdana" panose="020B0604030504040204" pitchFamily="34" charset="0"/>
                <a:cs typeface="Verdana" panose="020B0604030504040204" pitchFamily="34" charset="0"/>
              </a:rPr>
              <a:t>Vendas</a:t>
            </a:r>
            <a:r>
              <a:rPr lang="pt-BR" altLang="pt-BR" sz="3000" dirty="0">
                <a:solidFill>
                  <a:srgbClr val="000000"/>
                </a:solidFill>
                <a:latin typeface="+mn-lt"/>
                <a:ea typeface="Verdana" panose="020B0604030504040204" pitchFamily="34" charset="0"/>
                <a:cs typeface="Verdana" panose="020B0604030504040204" pitchFamily="34" charset="0"/>
              </a:rPr>
              <a:t> ou</a:t>
            </a:r>
            <a:r>
              <a:rPr lang="pt-BR" altLang="pt-BR" sz="3000" b="1" dirty="0">
                <a:solidFill>
                  <a:srgbClr val="FF0000"/>
                </a:solidFill>
                <a:latin typeface="+mn-lt"/>
                <a:ea typeface="Verdana" panose="020B0604030504040204" pitchFamily="34" charset="0"/>
                <a:cs typeface="Verdana" panose="020B0604030504040204" pitchFamily="34" charset="0"/>
              </a:rPr>
              <a:t> </a:t>
            </a:r>
            <a:r>
              <a:rPr lang="pt-BR" altLang="pt-BR" sz="3000" dirty="0">
                <a:solidFill>
                  <a:srgbClr val="000000"/>
                </a:solidFill>
                <a:latin typeface="+mn-lt"/>
                <a:ea typeface="Verdana" panose="020B0604030504040204" pitchFamily="34" charset="0"/>
                <a:cs typeface="Verdana" panose="020B0604030504040204" pitchFamily="34" charset="0"/>
              </a:rPr>
              <a:t> </a:t>
            </a:r>
            <a:r>
              <a:rPr lang="pt-BR" altLang="pt-BR" sz="3000" b="1" dirty="0">
                <a:solidFill>
                  <a:srgbClr val="FF0000"/>
                </a:solidFill>
                <a:latin typeface="+mn-lt"/>
                <a:ea typeface="Verdana" panose="020B0604030504040204" pitchFamily="34" charset="0"/>
                <a:cs typeface="Verdana" panose="020B0604030504040204" pitchFamily="34" charset="0"/>
              </a:rPr>
              <a:t>Comerciais</a:t>
            </a:r>
            <a:r>
              <a:rPr lang="pt-BR" altLang="pt-BR" sz="3000" dirty="0">
                <a:solidFill>
                  <a:srgbClr val="000000"/>
                </a:solidFill>
                <a:latin typeface="+mn-lt"/>
                <a:ea typeface="Verdana" panose="020B0604030504040204" pitchFamily="34" charset="0"/>
                <a:cs typeface="Verdana" panose="020B0604030504040204" pitchFamily="34" charset="0"/>
              </a:rPr>
              <a:t> e </a:t>
            </a:r>
            <a:r>
              <a:rPr lang="pt-BR" altLang="pt-BR" sz="3000" b="1" dirty="0">
                <a:solidFill>
                  <a:srgbClr val="FF0000"/>
                </a:solidFill>
                <a:latin typeface="+mn-lt"/>
                <a:ea typeface="Verdana" panose="020B0604030504040204" pitchFamily="34" charset="0"/>
                <a:cs typeface="Verdana" panose="020B0604030504040204" pitchFamily="34" charset="0"/>
              </a:rPr>
              <a:t>Financeiras</a:t>
            </a:r>
            <a:r>
              <a:rPr lang="pt-BR" altLang="pt-BR" sz="3000" dirty="0">
                <a:solidFill>
                  <a:srgbClr val="000000"/>
                </a:solidFill>
                <a:latin typeface="+mn-lt"/>
                <a:ea typeface="Verdana" panose="020B0604030504040204" pitchFamily="34" charset="0"/>
                <a:cs typeface="Verdana" panose="020B0604030504040204" pitchFamily="34" charset="0"/>
              </a:rPr>
              <a:t>. </a:t>
            </a:r>
          </a:p>
        </p:txBody>
      </p:sp>
      <p:sp>
        <p:nvSpPr>
          <p:cNvPr id="25604" name="Retângulo 11"/>
          <p:cNvSpPr>
            <a:spLocks noChangeArrowheads="1"/>
          </p:cNvSpPr>
          <p:nvPr/>
        </p:nvSpPr>
        <p:spPr bwMode="auto">
          <a:xfrm>
            <a:off x="5345832" y="3524251"/>
            <a:ext cx="1911542" cy="66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n-lt"/>
                <a:ea typeface="Verdana" panose="020B0604030504040204" pitchFamily="34" charset="0"/>
                <a:cs typeface="Verdana" panose="020B0604030504040204" pitchFamily="34" charset="0"/>
              </a:rPr>
              <a:t>DESPESA</a:t>
            </a:r>
          </a:p>
        </p:txBody>
      </p:sp>
      <p:sp>
        <p:nvSpPr>
          <p:cNvPr id="6"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Conceitos</a:t>
            </a:r>
          </a:p>
        </p:txBody>
      </p:sp>
    </p:spTree>
    <p:extLst>
      <p:ext uri="{BB962C8B-B14F-4D97-AF65-F5344CB8AC3E}">
        <p14:creationId xmlns:p14="http://schemas.microsoft.com/office/powerpoint/2010/main" val="2227300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42-19423852.jpg"/>
          <p:cNvPicPr>
            <a:picLocks noChangeAspect="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9234264" y="6556105"/>
            <a:ext cx="3321026" cy="321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tângulo 10"/>
          <p:cNvSpPr>
            <a:spLocks noChangeArrowheads="1"/>
          </p:cNvSpPr>
          <p:nvPr/>
        </p:nvSpPr>
        <p:spPr bwMode="auto">
          <a:xfrm>
            <a:off x="373858" y="2550320"/>
            <a:ext cx="11956750" cy="109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defTabSz="1371600">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Gastos com bem ou serviço, ativado em função de sua vida útil ou de benefícios atribuíveis a períodos futuros.</a:t>
            </a:r>
          </a:p>
        </p:txBody>
      </p:sp>
      <p:sp>
        <p:nvSpPr>
          <p:cNvPr id="26628" name="Retângulo 11"/>
          <p:cNvSpPr>
            <a:spLocks noChangeArrowheads="1"/>
          </p:cNvSpPr>
          <p:nvPr/>
        </p:nvSpPr>
        <p:spPr bwMode="auto">
          <a:xfrm>
            <a:off x="452438" y="1668439"/>
            <a:ext cx="5561002" cy="66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j-lt"/>
                <a:ea typeface="Verdana" panose="020B0604030504040204" pitchFamily="34" charset="0"/>
                <a:cs typeface="Verdana" panose="020B0604030504040204" pitchFamily="34" charset="0"/>
              </a:rPr>
              <a:t>ATIVO (OU INVESTIMENTO) </a:t>
            </a:r>
          </a:p>
        </p:txBody>
      </p:sp>
      <p:sp>
        <p:nvSpPr>
          <p:cNvPr id="13" name="Retângulo 12"/>
          <p:cNvSpPr>
            <a:spLocks noChangeArrowheads="1"/>
          </p:cNvSpPr>
          <p:nvPr/>
        </p:nvSpPr>
        <p:spPr bwMode="auto">
          <a:xfrm>
            <a:off x="269082" y="5510213"/>
            <a:ext cx="9109198" cy="2651045"/>
          </a:xfrm>
          <a:prstGeom prst="rect">
            <a:avLst/>
          </a:prstGeom>
          <a:noFill/>
          <a:ln>
            <a:noFill/>
          </a:ln>
        </p:spPr>
        <p:txBody>
          <a:bodyPr wrap="square" lIns="110804" tIns="55403" rIns="110804" bIns="55403">
            <a:spAutoFit/>
          </a:bodyPr>
          <a:lstStyle/>
          <a:p>
            <a:pPr defTabSz="1371600">
              <a:spcBef>
                <a:spcPct val="50000"/>
              </a:spcBef>
              <a:defRPr/>
            </a:pPr>
            <a:r>
              <a:rPr lang="pt-BR" sz="3000" dirty="0">
                <a:solidFill>
                  <a:srgbClr val="000000"/>
                </a:solidFill>
                <a:latin typeface="+mj-lt"/>
                <a:ea typeface="Verdana" panose="020B0604030504040204" pitchFamily="34" charset="0"/>
                <a:cs typeface="Verdana" panose="020B0604030504040204" pitchFamily="34" charset="0"/>
              </a:rPr>
              <a:t>Ex.: </a:t>
            </a:r>
          </a:p>
          <a:p>
            <a:pPr marL="685800" indent="-685800" defTabSz="1371600">
              <a:spcBef>
                <a:spcPct val="50000"/>
              </a:spcBef>
              <a:buFont typeface="Arial" pitchFamily="34" charset="0"/>
              <a:buChar char="•"/>
              <a:defRPr/>
            </a:pPr>
            <a:r>
              <a:rPr lang="pt-BR" sz="3000" dirty="0">
                <a:solidFill>
                  <a:srgbClr val="000000"/>
                </a:solidFill>
                <a:latin typeface="+mj-lt"/>
                <a:ea typeface="Verdana" panose="020B0604030504040204" pitchFamily="34" charset="0"/>
                <a:cs typeface="Verdana" panose="020B0604030504040204" pitchFamily="34" charset="0"/>
              </a:rPr>
              <a:t>Gastos com um projeto</a:t>
            </a:r>
            <a:r>
              <a:rPr lang="pt-BR" sz="2400" dirty="0">
                <a:solidFill>
                  <a:srgbClr val="000000"/>
                </a:solidFill>
                <a:latin typeface="+mj-lt"/>
                <a:ea typeface="Verdana" panose="020B0604030504040204" pitchFamily="34" charset="0"/>
                <a:cs typeface="Verdana" panose="020B0604030504040204" pitchFamily="34" charset="0"/>
              </a:rPr>
              <a:t> </a:t>
            </a:r>
            <a:r>
              <a:rPr lang="pt-BR" sz="2700" dirty="0">
                <a:solidFill>
                  <a:srgbClr val="000000"/>
                </a:solidFill>
                <a:latin typeface="+mj-lt"/>
                <a:ea typeface="Verdana" panose="020B0604030504040204" pitchFamily="34" charset="0"/>
                <a:cs typeface="Verdana" panose="020B0604030504040204" pitchFamily="34" charset="0"/>
              </a:rPr>
              <a:t>(do ponto de vista da empresa);</a:t>
            </a:r>
            <a:endParaRPr lang="pt-BR" sz="3000" dirty="0">
              <a:solidFill>
                <a:srgbClr val="000000"/>
              </a:solidFill>
              <a:latin typeface="+mj-lt"/>
              <a:ea typeface="Verdana" panose="020B0604030504040204" pitchFamily="34" charset="0"/>
              <a:cs typeface="Verdana" panose="020B0604030504040204" pitchFamily="34" charset="0"/>
            </a:endParaRPr>
          </a:p>
          <a:p>
            <a:pPr marL="685800" indent="-685800" defTabSz="1371600">
              <a:spcBef>
                <a:spcPct val="50000"/>
              </a:spcBef>
              <a:buFont typeface="Arial" pitchFamily="34" charset="0"/>
              <a:buChar char="•"/>
              <a:defRPr/>
            </a:pPr>
            <a:r>
              <a:rPr lang="pt-BR" sz="3000" dirty="0">
                <a:solidFill>
                  <a:srgbClr val="000000"/>
                </a:solidFill>
                <a:latin typeface="+mj-lt"/>
                <a:ea typeface="Verdana" panose="020B0604030504040204" pitchFamily="34" charset="0"/>
                <a:cs typeface="Verdana" panose="020B0604030504040204" pitchFamily="34" charset="0"/>
              </a:rPr>
              <a:t>Matéria-prima </a:t>
            </a:r>
            <a:r>
              <a:rPr lang="pt-BR" sz="3000" dirty="0">
                <a:solidFill>
                  <a:srgbClr val="FF0000"/>
                </a:solidFill>
                <a:latin typeface="+mj-lt"/>
                <a:ea typeface="Verdana" panose="020B0604030504040204" pitchFamily="34" charset="0"/>
                <a:cs typeface="Verdana" panose="020B0604030504040204" pitchFamily="34" charset="0"/>
              </a:rPr>
              <a:t>em estoque</a:t>
            </a:r>
            <a:r>
              <a:rPr lang="pt-BR" sz="3000" dirty="0">
                <a:solidFill>
                  <a:srgbClr val="000000"/>
                </a:solidFill>
                <a:latin typeface="+mj-lt"/>
                <a:ea typeface="Verdana" panose="020B0604030504040204" pitchFamily="34" charset="0"/>
                <a:cs typeface="Verdana" panose="020B0604030504040204" pitchFamily="34" charset="0"/>
              </a:rPr>
              <a:t>;</a:t>
            </a:r>
          </a:p>
          <a:p>
            <a:pPr marL="685800" indent="-685800" defTabSz="1371600">
              <a:spcBef>
                <a:spcPct val="50000"/>
              </a:spcBef>
              <a:buFont typeface="Arial" pitchFamily="34" charset="0"/>
              <a:buChar char="•"/>
              <a:defRPr/>
            </a:pPr>
            <a:r>
              <a:rPr lang="pt-BR" sz="3000" dirty="0">
                <a:solidFill>
                  <a:srgbClr val="000000"/>
                </a:solidFill>
                <a:latin typeface="+mj-lt"/>
                <a:ea typeface="Verdana" panose="020B0604030504040204" pitchFamily="34" charset="0"/>
                <a:cs typeface="Verdana" panose="020B0604030504040204" pitchFamily="34" charset="0"/>
              </a:rPr>
              <a:t>Aquisição de móveis, imóveis e equipamentos.</a:t>
            </a:r>
          </a:p>
        </p:txBody>
      </p:sp>
      <p:sp>
        <p:nvSpPr>
          <p:cNvPr id="7"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Conceitos</a:t>
            </a:r>
          </a:p>
        </p:txBody>
      </p:sp>
    </p:spTree>
    <p:extLst>
      <p:ext uri="{BB962C8B-B14F-4D97-AF65-F5344CB8AC3E}">
        <p14:creationId xmlns:p14="http://schemas.microsoft.com/office/powerpoint/2010/main" val="353310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nodeType="afterGroup">
                            <p:stCondLst>
                              <p:cond delay="1000"/>
                            </p:stCondLst>
                            <p:childTnLst>
                              <p:par>
                                <p:cTn id="11" presetID="40" presetClass="entr" presetSubtype="0" fill="hold" grpId="0" nodeType="afterEffect">
                                  <p:stCondLst>
                                    <p:cond delay="0"/>
                                  </p:stCondLst>
                                  <p:iterate type="wd">
                                    <p:tmPct val="10000"/>
                                  </p:iterate>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1"/>
                                          </p:val>
                                        </p:tav>
                                        <p:tav tm="100000">
                                          <p:val>
                                            <p:strVal val="#ppt_x"/>
                                          </p:val>
                                        </p:tav>
                                      </p:tavLst>
                                    </p:anim>
                                    <p:anim calcmode="lin" valueType="num">
                                      <p:cBhvr>
                                        <p:cTn id="15" dur="1000" fill="hold"/>
                                        <p:tgtEl>
                                          <p:spTgt spid="13"/>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4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63488" y="1687116"/>
            <a:ext cx="12987200" cy="3024336"/>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Gasto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Sacrifício financeiro para obtenção de um bem ou serviço (pagos de forma antecipado, à vista ou a prazo).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Existe a partir do reconhecimento contábil da dívida ou diminuição de ativos dados em troca.</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a:t>
            </a:r>
            <a:r>
              <a:rPr lang="pt-BR" altLang="pt-BR" sz="2700" dirty="0">
                <a:solidFill>
                  <a:prstClr val="black"/>
                </a:solidFill>
                <a:ea typeface="Verdana" panose="020B0604030504040204" pitchFamily="34" charset="0"/>
                <a:cs typeface="Arial" panose="020B0604020202020204" pitchFamily="34" charset="0"/>
              </a:rPr>
              <a:t> compra de uma máquina para o projeto.</a:t>
            </a:r>
          </a:p>
          <a:p>
            <a:pPr defTabSz="1371600">
              <a:spcBef>
                <a:spcPct val="20000"/>
              </a:spcBef>
              <a:defRPr/>
            </a:pPr>
            <a:endParaRPr lang="pt-BR" sz="2700" dirty="0">
              <a:solidFill>
                <a:prstClr val="black"/>
              </a:solidFill>
              <a:cs typeface="Arial" panose="020B0604020202020204" pitchFamily="34" charset="0"/>
            </a:endParaRPr>
          </a:p>
        </p:txBody>
      </p:sp>
      <p:sp>
        <p:nvSpPr>
          <p:cNvPr id="28675" name="Rectangle 5"/>
          <p:cNvSpPr>
            <a:spLocks noChangeArrowheads="1"/>
          </p:cNvSpPr>
          <p:nvPr/>
        </p:nvSpPr>
        <p:spPr bwMode="auto">
          <a:xfrm>
            <a:off x="51722" y="347430"/>
            <a:ext cx="651510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Conceitos</a:t>
            </a:r>
          </a:p>
        </p:txBody>
      </p:sp>
      <p:sp>
        <p:nvSpPr>
          <p:cNvPr id="10" name="Rectangle 2"/>
          <p:cNvSpPr>
            <a:spLocks noChangeArrowheads="1"/>
          </p:cNvSpPr>
          <p:nvPr/>
        </p:nvSpPr>
        <p:spPr bwMode="auto">
          <a:xfrm>
            <a:off x="121726" y="4927476"/>
            <a:ext cx="4157465" cy="496855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Custo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Gasto relativo a bens e serviços utilizados em uma atividade ou na produção de outros bens/serviços para o projeto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Exemplos: matéria-prima consumida, mão de obra do projeto.</a:t>
            </a: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
        <p:nvSpPr>
          <p:cNvPr id="7" name="Rectangle 2"/>
          <p:cNvSpPr>
            <a:spLocks noChangeArrowheads="1"/>
          </p:cNvSpPr>
          <p:nvPr/>
        </p:nvSpPr>
        <p:spPr bwMode="auto">
          <a:xfrm>
            <a:off x="4430117" y="4927476"/>
            <a:ext cx="4203650" cy="496855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Despesa</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Gasto relativo a bens e serviços não correlacionados com o produto do projeto. </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Exemplos: aluguéis, impostos, despesas com pessoal das áreas administrativas. </a:t>
            </a: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
        <p:nvSpPr>
          <p:cNvPr id="11" name="Rectangle 2"/>
          <p:cNvSpPr>
            <a:spLocks noChangeArrowheads="1"/>
          </p:cNvSpPr>
          <p:nvPr/>
        </p:nvSpPr>
        <p:spPr bwMode="auto">
          <a:xfrm>
            <a:off x="8784692" y="4927476"/>
            <a:ext cx="4203650" cy="496855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Investimento</a:t>
            </a:r>
          </a:p>
          <a:p>
            <a:pPr marL="278607" indent="-278607" defTabSz="1371600">
              <a:spcBef>
                <a:spcPct val="20000"/>
              </a:spcBef>
              <a:buFont typeface="Wingdings" pitchFamily="2" charset="2"/>
              <a:buChar char="§"/>
              <a:defRPr/>
            </a:pPr>
            <a:r>
              <a:rPr lang="pt-BR" altLang="pt-BR" sz="2700" dirty="0">
                <a:solidFill>
                  <a:prstClr val="black"/>
                </a:solidFill>
                <a:ea typeface="Verdana" panose="020B0604030504040204" pitchFamily="34" charset="0"/>
                <a:cs typeface="Arial" panose="020B0604020202020204" pitchFamily="34" charset="0"/>
              </a:rPr>
              <a:t>Gastos com bem ou serviço, ativado em função de sua vida útil ou de benefícios atribuíveis a períodos futuros.</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 Aquisição de móveis e equipamentos. </a:t>
            </a: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Tree>
    <p:extLst>
      <p:ext uri="{BB962C8B-B14F-4D97-AF65-F5344CB8AC3E}">
        <p14:creationId xmlns:p14="http://schemas.microsoft.com/office/powerpoint/2010/main" val="25091057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306116" y="2301474"/>
            <a:ext cx="5975820" cy="3575982"/>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Diretos</a:t>
            </a:r>
          </a:p>
          <a:p>
            <a:pPr marL="278130" indent="-278130" defTabSz="1371600">
              <a:spcBef>
                <a:spcPct val="20000"/>
              </a:spcBef>
              <a:buFont typeface="Wingdings,Sans-Serif" pitchFamily="2" charset="2"/>
              <a:buChar char="§"/>
              <a:defRPr/>
            </a:pPr>
            <a:r>
              <a:rPr lang="pt-BR" sz="2700" dirty="0">
                <a:ea typeface="+mn-lt"/>
                <a:cs typeface="+mn-lt"/>
              </a:rPr>
              <a:t>Custos assumidos integralmente pelo projeto;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Não necessitam de rateio para alocação no projeto;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mão de obra direta do projeto.</a:t>
            </a:r>
            <a:endParaRPr lang="pt-BR" dirty="0">
              <a:ea typeface="+mn-lt"/>
              <a:cs typeface="+mn-lt"/>
            </a:endParaRPr>
          </a:p>
        </p:txBody>
      </p:sp>
      <p:sp>
        <p:nvSpPr>
          <p:cNvPr id="28675" name="Rectangle 5"/>
          <p:cNvSpPr>
            <a:spLocks noChangeArrowheads="1"/>
          </p:cNvSpPr>
          <p:nvPr/>
        </p:nvSpPr>
        <p:spPr bwMode="auto">
          <a:xfrm>
            <a:off x="25823" y="498984"/>
            <a:ext cx="651510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Tipos de Custos</a:t>
            </a:r>
          </a:p>
        </p:txBody>
      </p:sp>
      <p:sp>
        <p:nvSpPr>
          <p:cNvPr id="8" name="Rectangle 2"/>
          <p:cNvSpPr>
            <a:spLocks noChangeArrowheads="1"/>
          </p:cNvSpPr>
          <p:nvPr/>
        </p:nvSpPr>
        <p:spPr bwMode="auto">
          <a:xfrm>
            <a:off x="6498061" y="6979704"/>
            <a:ext cx="6264595" cy="313149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Variáveis</a:t>
            </a:r>
          </a:p>
          <a:p>
            <a:pPr marL="278130" indent="-278130" defTabSz="1371600">
              <a:spcBef>
                <a:spcPct val="20000"/>
              </a:spcBef>
              <a:buFont typeface="Wingdings,Sans-Serif" pitchFamily="2" charset="2"/>
              <a:buChar char="§"/>
              <a:defRPr/>
            </a:pPr>
            <a:r>
              <a:rPr lang="pt-BR" sz="2700" dirty="0">
                <a:ea typeface="+mn-lt"/>
                <a:cs typeface="+mn-lt"/>
              </a:rPr>
              <a:t>Qualquer custo que pode ser alterado de acordo com a quantidade de trabalho ou de atividades;</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recursos contratados por hora em projetos que podem demandar aumento de alocação.</a:t>
            </a:r>
            <a:endParaRPr lang="pt-BR" dirty="0">
              <a:ea typeface="+mn-lt"/>
              <a:cs typeface="+mn-lt"/>
            </a:endParaRPr>
          </a:p>
        </p:txBody>
      </p:sp>
      <p:sp>
        <p:nvSpPr>
          <p:cNvPr id="9" name="Rectangle 2"/>
          <p:cNvSpPr>
            <a:spLocks noChangeArrowheads="1"/>
          </p:cNvSpPr>
          <p:nvPr/>
        </p:nvSpPr>
        <p:spPr bwMode="auto">
          <a:xfrm>
            <a:off x="6498061" y="2301474"/>
            <a:ext cx="6264595" cy="3575982"/>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Indiretos</a:t>
            </a:r>
            <a:endParaRPr lang="pt-BR" sz="3000" b="1" dirty="0">
              <a:solidFill>
                <a:srgbClr val="FF3300"/>
              </a:solidFill>
              <a:cs typeface="Arial" panose="020B0604020202020204" pitchFamily="34" charset="0"/>
            </a:endParaRPr>
          </a:p>
          <a:p>
            <a:pPr marL="278130" indent="-278130" defTabSz="1371600">
              <a:spcBef>
                <a:spcPct val="20000"/>
              </a:spcBef>
              <a:buFont typeface="Wingdings,Sans-Serif" pitchFamily="2" charset="2"/>
              <a:buChar char="§"/>
              <a:defRPr/>
            </a:pPr>
            <a:r>
              <a:rPr lang="pt-BR" sz="2700" dirty="0">
                <a:ea typeface="+mn-lt"/>
                <a:cs typeface="+mn-lt"/>
              </a:rPr>
              <a:t>Custos gerais incorridos em benefício de mais de um projeto;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A organização estabelece o critério de rateio;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Recurso alocado e rateado entre mais de um projeto.</a:t>
            </a:r>
            <a:endParaRPr lang="pt-BR" dirty="0">
              <a:ea typeface="+mn-lt"/>
              <a:cs typeface="+mn-lt"/>
            </a:endParaRPr>
          </a:p>
        </p:txBody>
      </p:sp>
      <p:sp>
        <p:nvSpPr>
          <p:cNvPr id="10" name="Rectangle 2"/>
          <p:cNvSpPr>
            <a:spLocks noChangeArrowheads="1"/>
          </p:cNvSpPr>
          <p:nvPr/>
        </p:nvSpPr>
        <p:spPr bwMode="auto">
          <a:xfrm>
            <a:off x="306115" y="6979704"/>
            <a:ext cx="5975820" cy="313149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Fixos</a:t>
            </a:r>
          </a:p>
          <a:p>
            <a:pPr marL="278130" indent="-278130" defTabSz="1371600">
              <a:spcBef>
                <a:spcPct val="20000"/>
              </a:spcBef>
              <a:buFont typeface="Wingdings,Sans-Serif" pitchFamily="2" charset="2"/>
              <a:buChar char="§"/>
              <a:defRPr/>
            </a:pPr>
            <a:r>
              <a:rPr lang="pt-BR" sz="2700" dirty="0">
                <a:ea typeface="+mn-lt"/>
                <a:cs typeface="+mn-lt"/>
              </a:rPr>
              <a:t>Custos que não se alteram de acordo com a quantidade de trabalho ou de atividades;</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Contratações com valores pré-definidos e sem variação de custo. </a:t>
            </a:r>
            <a:br>
              <a:rPr lang="pt-BR" sz="2700" dirty="0">
                <a:ea typeface="+mn-lt"/>
                <a:cs typeface="+mn-lt"/>
              </a:rPr>
            </a:br>
            <a:endParaRPr lang="pt-BR" sz="2700" dirty="0">
              <a:ea typeface="+mn-lt"/>
              <a:cs typeface="+mn-lt"/>
            </a:endParaRP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
        <p:nvSpPr>
          <p:cNvPr id="7" name="Rectangle 2"/>
          <p:cNvSpPr>
            <a:spLocks noChangeArrowheads="1"/>
          </p:cNvSpPr>
          <p:nvPr/>
        </p:nvSpPr>
        <p:spPr bwMode="auto">
          <a:xfrm>
            <a:off x="233264" y="1579104"/>
            <a:ext cx="12529392" cy="581076"/>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Classificação de acordo com a alocação do custo</a:t>
            </a:r>
          </a:p>
        </p:txBody>
      </p:sp>
      <p:sp>
        <p:nvSpPr>
          <p:cNvPr id="11" name="Rectangle 2"/>
          <p:cNvSpPr>
            <a:spLocks noChangeArrowheads="1"/>
          </p:cNvSpPr>
          <p:nvPr/>
        </p:nvSpPr>
        <p:spPr bwMode="auto">
          <a:xfrm>
            <a:off x="306116" y="6263376"/>
            <a:ext cx="12456540" cy="540060"/>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Classificação de acordo com a quantidade de trabalho</a:t>
            </a:r>
            <a:endParaRPr lang="pt-BR" sz="2700" dirty="0">
              <a:solidFill>
                <a:prstClr val="black"/>
              </a:solidFill>
              <a:cs typeface="Arial" panose="020B0604020202020204" pitchFamily="34" charset="0"/>
            </a:endParaRP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Tree>
    <p:extLst>
      <p:ext uri="{BB962C8B-B14F-4D97-AF65-F5344CB8AC3E}">
        <p14:creationId xmlns:p14="http://schemas.microsoft.com/office/powerpoint/2010/main" val="204387623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bwMode="auto">
          <a:xfrm>
            <a:off x="342908" y="1902626"/>
            <a:ext cx="12491765" cy="2352677"/>
          </a:xfrm>
          <a:prstGeom prst="rect">
            <a:avLst/>
          </a:prstGeom>
          <a:noFill/>
          <a:ln w="9525">
            <a:noFill/>
            <a:miter lim="800000"/>
            <a:headEnd/>
            <a:tailEnd/>
          </a:ln>
        </p:spPr>
        <p:txBody>
          <a:bodyPr lIns="119723" tIns="59861" rIns="119723" bIns="59861" anchor="t"/>
          <a:lstStyle/>
          <a:p>
            <a:pPr algn="just" defTabSz="1371602">
              <a:spcBef>
                <a:spcPct val="20000"/>
              </a:spcBef>
              <a:defRPr/>
            </a:pPr>
            <a:r>
              <a:rPr lang="pt-BR" altLang="pt-BR" sz="4001" b="1" dirty="0">
                <a:solidFill>
                  <a:srgbClr val="000000"/>
                </a:solidFill>
                <a:latin typeface="Calibri"/>
                <a:ea typeface="Verdana" panose="020B0604030504040204" pitchFamily="34" charset="0"/>
                <a:cs typeface="Verdana" panose="020B0604030504040204" pitchFamily="34" charset="0"/>
              </a:rPr>
              <a:t>CAPEX – CAPITAL EXPENDITURE</a:t>
            </a:r>
            <a:endParaRPr lang="pt-BR" altLang="pt-BR" sz="4001" dirty="0">
              <a:solidFill>
                <a:srgbClr val="000000"/>
              </a:solidFill>
              <a:latin typeface="Calibri"/>
              <a:ea typeface="Verdana" panose="020B0604030504040204" pitchFamily="34" charset="0"/>
              <a:cs typeface="Verdana" panose="020B0604030504040204" pitchFamily="34" charset="0"/>
            </a:endParaRPr>
          </a:p>
          <a:p>
            <a:pPr algn="just" defTabSz="1371602">
              <a:spcBef>
                <a:spcPct val="20000"/>
              </a:spcBef>
              <a:defRPr/>
            </a:pPr>
            <a:endParaRPr lang="pt-BR" sz="1601" dirty="0">
              <a:solidFill>
                <a:srgbClr val="000000"/>
              </a:solidFill>
              <a:latin typeface="Calibri"/>
              <a:ea typeface="Verdana" panose="020B0604030504040204" pitchFamily="34" charset="0"/>
              <a:cs typeface="Verdana" panose="020B0604030504040204" pitchFamily="34" charset="0"/>
            </a:endParaRPr>
          </a:p>
          <a:p>
            <a:pPr algn="just" defTabSz="1371602">
              <a:spcBef>
                <a:spcPct val="20000"/>
              </a:spcBef>
              <a:defRPr/>
            </a:pPr>
            <a:r>
              <a:rPr lang="pt-BR" sz="3200" b="1" u="sng" dirty="0">
                <a:solidFill>
                  <a:srgbClr val="000000"/>
                </a:solidFill>
                <a:latin typeface="Calibri"/>
                <a:ea typeface="Verdana"/>
                <a:cs typeface="Calibri"/>
              </a:rPr>
              <a:t>Montante de investimentos</a:t>
            </a:r>
            <a:r>
              <a:rPr lang="pt-BR" sz="3200" b="1" dirty="0">
                <a:solidFill>
                  <a:srgbClr val="000000"/>
                </a:solidFill>
                <a:latin typeface="Calibri"/>
                <a:ea typeface="Verdana"/>
                <a:cs typeface="Calibri"/>
              </a:rPr>
              <a:t> </a:t>
            </a:r>
            <a:r>
              <a:rPr lang="pt-BR" sz="3200" dirty="0">
                <a:solidFill>
                  <a:srgbClr val="000000"/>
                </a:solidFill>
                <a:latin typeface="Calibri"/>
                <a:ea typeface="Verdana"/>
                <a:cs typeface="Calibri"/>
              </a:rPr>
              <a:t>realizados em equipamentos e instalações de forma a manter a produção de um produto ou serviço ou para manter em funcionamento um negócio ou um determinado sistema. </a:t>
            </a:r>
            <a:br>
              <a:rPr lang="pt-BR" sz="3200" dirty="0">
                <a:solidFill>
                  <a:prstClr val="black"/>
                </a:solidFill>
                <a:latin typeface="Calibri"/>
                <a:ea typeface="Verdana" panose="020B0604030504040204" pitchFamily="34" charset="0"/>
                <a:cs typeface="Calibri"/>
              </a:rPr>
            </a:br>
            <a:endParaRPr lang="pt-BR" sz="3200" dirty="0">
              <a:solidFill>
                <a:srgbClr val="000000"/>
              </a:solidFill>
              <a:latin typeface="Calibri"/>
              <a:ea typeface="Verdana" panose="020B0604030504040204" pitchFamily="34" charset="0"/>
              <a:cs typeface="Calibri"/>
            </a:endParaRPr>
          </a:p>
          <a:p>
            <a:pPr algn="just" defTabSz="1371602">
              <a:spcBef>
                <a:spcPct val="20000"/>
              </a:spcBef>
              <a:defRPr/>
            </a:pPr>
            <a:endParaRPr lang="pt-BR" altLang="pt-BR" sz="4001" dirty="0">
              <a:solidFill>
                <a:srgbClr val="000000"/>
              </a:solidFill>
              <a:latin typeface="Calibri"/>
              <a:ea typeface="Verdana" panose="020B0604030504040204" pitchFamily="34" charset="0"/>
              <a:cs typeface="Verdana" panose="020B0604030504040204" pitchFamily="34" charset="0"/>
            </a:endParaRPr>
          </a:p>
          <a:p>
            <a:pPr algn="just" defTabSz="1371602">
              <a:spcBef>
                <a:spcPct val="20000"/>
              </a:spcBef>
              <a:defRPr/>
            </a:pPr>
            <a:endParaRPr lang="pt-BR" altLang="pt-BR" sz="4001" dirty="0">
              <a:solidFill>
                <a:srgbClr val="000000"/>
              </a:solidFill>
              <a:latin typeface="Calibri"/>
              <a:ea typeface="Verdana" panose="020B0604030504040204" pitchFamily="34" charset="0"/>
              <a:cs typeface="Verdana" panose="020B0604030504040204" pitchFamily="34" charset="0"/>
            </a:endParaRPr>
          </a:p>
        </p:txBody>
      </p:sp>
      <p:sp>
        <p:nvSpPr>
          <p:cNvPr id="9" name="Rectangle 3"/>
          <p:cNvSpPr txBox="1">
            <a:spLocks noChangeArrowheads="1"/>
          </p:cNvSpPr>
          <p:nvPr/>
        </p:nvSpPr>
        <p:spPr bwMode="auto">
          <a:xfrm>
            <a:off x="342908" y="5922176"/>
            <a:ext cx="12491765" cy="2352677"/>
          </a:xfrm>
          <a:prstGeom prst="rect">
            <a:avLst/>
          </a:prstGeom>
          <a:noFill/>
          <a:ln w="9525">
            <a:noFill/>
            <a:miter lim="800000"/>
            <a:headEnd/>
            <a:tailEnd/>
          </a:ln>
        </p:spPr>
        <p:txBody>
          <a:bodyPr lIns="119723" tIns="59861" rIns="119723" bIns="59861" anchor="t"/>
          <a:lstStyle/>
          <a:p>
            <a:pPr algn="just" defTabSz="1371602">
              <a:spcBef>
                <a:spcPct val="20000"/>
              </a:spcBef>
              <a:defRPr/>
            </a:pPr>
            <a:r>
              <a:rPr lang="pt-BR" altLang="pt-BR" sz="4001" b="1" dirty="0">
                <a:solidFill>
                  <a:srgbClr val="000000"/>
                </a:solidFill>
                <a:latin typeface="Calibri"/>
                <a:ea typeface="Verdana" panose="020B0604030504040204" pitchFamily="34" charset="0"/>
                <a:cs typeface="Verdana" panose="020B0604030504040204" pitchFamily="34" charset="0"/>
              </a:rPr>
              <a:t>OPEX – OPERATIONAL EXPENDITURE</a:t>
            </a:r>
          </a:p>
          <a:p>
            <a:pPr algn="just" defTabSz="1371602">
              <a:spcBef>
                <a:spcPct val="20000"/>
              </a:spcBef>
              <a:defRPr/>
            </a:pPr>
            <a:endParaRPr lang="pt-BR" altLang="pt-BR" sz="1601" dirty="0">
              <a:solidFill>
                <a:prstClr val="black"/>
              </a:solidFill>
              <a:latin typeface="Calibri"/>
              <a:ea typeface="Verdana" panose="020B0604030504040204" pitchFamily="34" charset="0"/>
              <a:cs typeface="Verdana" panose="020B0604030504040204" pitchFamily="34" charset="0"/>
            </a:endParaRPr>
          </a:p>
          <a:p>
            <a:pPr algn="just" defTabSz="1371602">
              <a:spcBef>
                <a:spcPct val="20000"/>
              </a:spcBef>
              <a:defRPr/>
            </a:pPr>
            <a:r>
              <a:rPr lang="pt-BR" sz="3200" b="1" u="sng" dirty="0">
                <a:solidFill>
                  <a:prstClr val="black"/>
                </a:solidFill>
                <a:latin typeface="Calibri"/>
                <a:ea typeface="Verdana"/>
                <a:cs typeface="Calibri"/>
              </a:rPr>
              <a:t>Gastos associados à manutenção dos equipamentos e à aquisição de consumíveis e outras despesas operacionais</a:t>
            </a:r>
            <a:r>
              <a:rPr lang="pt-BR" sz="3200" dirty="0">
                <a:solidFill>
                  <a:prstClr val="black"/>
                </a:solidFill>
                <a:latin typeface="Calibri"/>
                <a:ea typeface="Verdana"/>
                <a:cs typeface="Calibri"/>
              </a:rPr>
              <a:t>, necessários à produção e à manutenção em funcionamento do negócio ou sistema.</a:t>
            </a:r>
            <a:endParaRPr lang="pt-BR" dirty="0">
              <a:solidFill>
                <a:prstClr val="black"/>
              </a:solidFill>
              <a:ea typeface="Verdana"/>
              <a:cs typeface="Calibri"/>
            </a:endParaRPr>
          </a:p>
          <a:p>
            <a:pPr algn="just" defTabSz="1371602">
              <a:spcBef>
                <a:spcPct val="20000"/>
              </a:spcBef>
              <a:defRPr/>
            </a:pPr>
            <a:endParaRPr lang="pt-BR" altLang="pt-BR" sz="4001" dirty="0">
              <a:solidFill>
                <a:srgbClr val="000000"/>
              </a:solidFill>
              <a:latin typeface="Calibri"/>
              <a:ea typeface="Verdana" panose="020B0604030504040204" pitchFamily="34" charset="0"/>
              <a:cs typeface="Verdana" panose="020B0604030504040204" pitchFamily="34" charset="0"/>
            </a:endParaRPr>
          </a:p>
        </p:txBody>
      </p:sp>
      <p:sp>
        <p:nvSpPr>
          <p:cNvPr id="5" name="Rectangle 5"/>
          <p:cNvSpPr>
            <a:spLocks noChangeArrowheads="1"/>
          </p:cNvSpPr>
          <p:nvPr/>
        </p:nvSpPr>
        <p:spPr bwMode="auto">
          <a:xfrm>
            <a:off x="161930" y="489839"/>
            <a:ext cx="6353177" cy="6572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914399">
              <a:buSzPct val="100000"/>
            </a:pPr>
            <a:r>
              <a:rPr lang="pt-BR" altLang="pt-BR" sz="4400" b="1" dirty="0">
                <a:solidFill>
                  <a:srgbClr val="69ADE7"/>
                </a:solidFill>
                <a:latin typeface="Calibri"/>
              </a:rPr>
              <a:t>Conceitos</a:t>
            </a:r>
          </a:p>
        </p:txBody>
      </p:sp>
    </p:spTree>
    <p:extLst>
      <p:ext uri="{BB962C8B-B14F-4D97-AF65-F5344CB8AC3E}">
        <p14:creationId xmlns:p14="http://schemas.microsoft.com/office/powerpoint/2010/main" val="4127953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bwMode="auto">
          <a:xfrm>
            <a:off x="342911" y="1988357"/>
            <a:ext cx="12996863" cy="2290763"/>
          </a:xfrm>
          <a:prstGeom prst="rect">
            <a:avLst/>
          </a:prstGeom>
          <a:noFill/>
          <a:ln w="9525">
            <a:noFill/>
            <a:miter lim="800000"/>
            <a:headEnd/>
            <a:tailEnd/>
          </a:ln>
        </p:spPr>
        <p:txBody>
          <a:bodyPr lIns="119723" tIns="59861" rIns="119723" bIns="59861"/>
          <a:lstStyle/>
          <a:p>
            <a:pPr defTabSz="1371602">
              <a:spcBef>
                <a:spcPct val="20000"/>
              </a:spcBef>
              <a:defRPr/>
            </a:pPr>
            <a:r>
              <a:rPr lang="pt-BR" altLang="pt-BR" sz="3600" b="1" dirty="0">
                <a:solidFill>
                  <a:srgbClr val="000000"/>
                </a:solidFill>
                <a:latin typeface="Calibri" panose="020F0502020204030204" pitchFamily="34" charset="0"/>
                <a:ea typeface="Verdana" panose="020B0604030504040204" pitchFamily="34" charset="0"/>
                <a:cs typeface="Verdana" panose="020B0604030504040204" pitchFamily="34" charset="0"/>
              </a:rPr>
              <a:t>TCO – TOTAL COST OF OWNERSHIP</a:t>
            </a:r>
            <a:endParaRPr lang="pt-BR" altLang="pt-BR" sz="36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endParaRPr lang="pt-BR" sz="30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r>
              <a:rPr lang="pt-BR" sz="3000" dirty="0">
                <a:solidFill>
                  <a:srgbClr val="000000"/>
                </a:solidFill>
                <a:latin typeface="Calibri" panose="020F0502020204030204" pitchFamily="34" charset="0"/>
                <a:ea typeface="Verdana" panose="020B0604030504040204" pitchFamily="34" charset="0"/>
                <a:cs typeface="Verdana" panose="020B0604030504040204" pitchFamily="34" charset="0"/>
              </a:rPr>
              <a:t>Cálculo que visa levar em conta todos os custos envolvidos no uso de um determinado equipamento ou solução. </a:t>
            </a:r>
            <a:endParaRPr lang="pt-BR" altLang="pt-BR" sz="30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endParaRPr lang="pt-BR" altLang="pt-BR" sz="36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endParaRPr lang="pt-BR" altLang="pt-BR" sz="360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5" name="Rectangle 5"/>
          <p:cNvSpPr>
            <a:spLocks noChangeArrowheads="1"/>
          </p:cNvSpPr>
          <p:nvPr/>
        </p:nvSpPr>
        <p:spPr bwMode="auto">
          <a:xfrm>
            <a:off x="161930" y="489839"/>
            <a:ext cx="6353177" cy="6572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914399">
              <a:buSzPct val="100000"/>
            </a:pPr>
            <a:r>
              <a:rPr lang="pt-BR" altLang="pt-BR" sz="4400" b="1" dirty="0">
                <a:solidFill>
                  <a:srgbClr val="69ADE7"/>
                </a:solidFill>
                <a:latin typeface="Calibri"/>
              </a:rPr>
              <a:t>Conceitos</a:t>
            </a:r>
          </a:p>
        </p:txBody>
      </p:sp>
      <p:graphicFrame>
        <p:nvGraphicFramePr>
          <p:cNvPr id="2" name="Diagrama 1"/>
          <p:cNvGraphicFramePr/>
          <p:nvPr/>
        </p:nvGraphicFramePr>
        <p:xfrm>
          <a:off x="1629576" y="3701171"/>
          <a:ext cx="10423512" cy="60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603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7EBF1DE-BF5E-695D-B5B2-68E3BDABF30B}"/>
              </a:ext>
            </a:extLst>
          </p:cNvPr>
          <p:cNvSpPr>
            <a:spLocks noGrp="1"/>
          </p:cNvSpPr>
          <p:nvPr>
            <p:ph type="body" sz="quarter" idx="11"/>
          </p:nvPr>
        </p:nvSpPr>
        <p:spPr/>
        <p:txBody>
          <a:bodyPr lIns="91440" tIns="45720" rIns="91440" bIns="45720" anchor="ctr">
            <a:noAutofit/>
          </a:bodyPr>
          <a:lstStyle/>
          <a:p>
            <a:r>
              <a:rPr lang="pt-BR" dirty="0">
                <a:ea typeface="Calibri"/>
                <a:cs typeface="Arial"/>
              </a:rPr>
              <a:t>Estudo de Caso</a:t>
            </a:r>
            <a:endParaRPr lang="pt-BR" dirty="0"/>
          </a:p>
        </p:txBody>
      </p:sp>
      <p:pic>
        <p:nvPicPr>
          <p:cNvPr id="4" name="Imagem 4" descr="Interface gráfica do usuário, Aplicativo, Word&#10;&#10;Descrição gerada automaticamente">
            <a:extLst>
              <a:ext uri="{FF2B5EF4-FFF2-40B4-BE49-F238E27FC236}">
                <a16:creationId xmlns:a16="http://schemas.microsoft.com/office/drawing/2014/main" id="{4196E6B2-BC44-66A2-AEE9-A07D158FDCA2}"/>
              </a:ext>
            </a:extLst>
          </p:cNvPr>
          <p:cNvPicPr>
            <a:picLocks noChangeAspect="1"/>
          </p:cNvPicPr>
          <p:nvPr/>
        </p:nvPicPr>
        <p:blipFill rotWithShape="1">
          <a:blip r:embed="rId2"/>
          <a:srcRect l="24295" t="26121" r="20063" b="6043"/>
          <a:stretch/>
        </p:blipFill>
        <p:spPr>
          <a:xfrm>
            <a:off x="2113157" y="1202658"/>
            <a:ext cx="8905499" cy="8757878"/>
          </a:xfrm>
          <a:prstGeom prst="rect">
            <a:avLst/>
          </a:prstGeom>
        </p:spPr>
      </p:pic>
    </p:spTree>
    <p:extLst>
      <p:ext uri="{BB962C8B-B14F-4D97-AF65-F5344CB8AC3E}">
        <p14:creationId xmlns:p14="http://schemas.microsoft.com/office/powerpoint/2010/main" val="25285692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479" y="2119325"/>
            <a:ext cx="13073063" cy="712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tângulo 5"/>
          <p:cNvSpPr>
            <a:spLocks noChangeArrowheads="1"/>
          </p:cNvSpPr>
          <p:nvPr/>
        </p:nvSpPr>
        <p:spPr bwMode="auto">
          <a:xfrm>
            <a:off x="269090" y="1642248"/>
            <a:ext cx="35414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2">
              <a:spcBef>
                <a:spcPct val="20000"/>
              </a:spcBef>
            </a:pPr>
            <a:r>
              <a:rPr lang="pt-BR" altLang="pt-BR" sz="3000" b="1" dirty="0">
                <a:solidFill>
                  <a:srgbClr val="000000"/>
                </a:solidFill>
                <a:latin typeface="Calibri"/>
                <a:ea typeface="Verdana" panose="020B0604030504040204" pitchFamily="34" charset="0"/>
                <a:cs typeface="Verdana" panose="020B0604030504040204" pitchFamily="34" charset="0"/>
              </a:rPr>
              <a:t>CUSTOS DO PROJETO</a:t>
            </a:r>
            <a:endParaRPr lang="pt-BR" altLang="pt-BR" sz="3000" dirty="0">
              <a:solidFill>
                <a:srgbClr val="000000"/>
              </a:solidFill>
              <a:latin typeface="Calibri"/>
              <a:ea typeface="Verdana" panose="020B0604030504040204" pitchFamily="34" charset="0"/>
              <a:cs typeface="Verdana" panose="020B0604030504040204" pitchFamily="34" charset="0"/>
            </a:endParaRPr>
          </a:p>
        </p:txBody>
      </p:sp>
      <p:sp>
        <p:nvSpPr>
          <p:cNvPr id="5" name="Rectangle 5"/>
          <p:cNvSpPr>
            <a:spLocks noChangeArrowheads="1"/>
          </p:cNvSpPr>
          <p:nvPr/>
        </p:nvSpPr>
        <p:spPr bwMode="auto">
          <a:xfrm>
            <a:off x="161930" y="489839"/>
            <a:ext cx="6353177" cy="6572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914399">
              <a:buSzPct val="100000"/>
            </a:pPr>
            <a:r>
              <a:rPr lang="pt-BR" altLang="pt-BR" sz="4400" b="1" dirty="0">
                <a:solidFill>
                  <a:srgbClr val="69ADE7"/>
                </a:solidFill>
                <a:latin typeface="Calibri"/>
              </a:rPr>
              <a:t>Conceitos</a:t>
            </a:r>
          </a:p>
        </p:txBody>
      </p:sp>
    </p:spTree>
    <p:extLst>
      <p:ext uri="{BB962C8B-B14F-4D97-AF65-F5344CB8AC3E}">
        <p14:creationId xmlns:p14="http://schemas.microsoft.com/office/powerpoint/2010/main" val="3531195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810328"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12" name="Pentágono 1">
            <a:extLst>
              <a:ext uri="{FF2B5EF4-FFF2-40B4-BE49-F238E27FC236}">
                <a16:creationId xmlns:a16="http://schemas.microsoft.com/office/drawing/2014/main" id="{645B1432-A7BD-4065-A500-24A17FAC040B}"/>
              </a:ext>
            </a:extLst>
          </p:cNvPr>
          <p:cNvSpPr/>
          <p:nvPr/>
        </p:nvSpPr>
        <p:spPr>
          <a:xfrm>
            <a:off x="89248" y="3415308"/>
            <a:ext cx="3528540" cy="2106813"/>
          </a:xfrm>
          <a:prstGeom prst="homePlate">
            <a:avLst>
              <a:gd name="adj" fmla="val 2893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13" name="Divisa 2">
            <a:extLst>
              <a:ext uri="{FF2B5EF4-FFF2-40B4-BE49-F238E27FC236}">
                <a16:creationId xmlns:a16="http://schemas.microsoft.com/office/drawing/2014/main" id="{6BC3DE68-B1A0-4FFE-B6F9-5AF3EDA14E6A}"/>
              </a:ext>
            </a:extLst>
          </p:cNvPr>
          <p:cNvSpPr/>
          <p:nvPr/>
        </p:nvSpPr>
        <p:spPr>
          <a:xfrm>
            <a:off x="3257600" y="3415308"/>
            <a:ext cx="3528540" cy="2106813"/>
          </a:xfrm>
          <a:prstGeom prst="chevron">
            <a:avLst>
              <a:gd name="adj" fmla="val 28213"/>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Estimar os custos</a:t>
            </a:r>
          </a:p>
        </p:txBody>
      </p:sp>
      <p:sp>
        <p:nvSpPr>
          <p:cNvPr id="14" name="Divisa 6">
            <a:extLst>
              <a:ext uri="{FF2B5EF4-FFF2-40B4-BE49-F238E27FC236}">
                <a16:creationId xmlns:a16="http://schemas.microsoft.com/office/drawing/2014/main" id="{05280689-F125-4FC0-9DF5-19370F079321}"/>
              </a:ext>
            </a:extLst>
          </p:cNvPr>
          <p:cNvSpPr/>
          <p:nvPr/>
        </p:nvSpPr>
        <p:spPr>
          <a:xfrm>
            <a:off x="6425952" y="3415308"/>
            <a:ext cx="3528540" cy="2106813"/>
          </a:xfrm>
          <a:prstGeom prst="chevron">
            <a:avLst>
              <a:gd name="adj" fmla="val 2821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15" name="Divisa 7">
            <a:extLst>
              <a:ext uri="{FF2B5EF4-FFF2-40B4-BE49-F238E27FC236}">
                <a16:creationId xmlns:a16="http://schemas.microsoft.com/office/drawing/2014/main" id="{73626CB7-010A-47E9-98C3-A9E9DD935EA2}"/>
              </a:ext>
            </a:extLst>
          </p:cNvPr>
          <p:cNvSpPr/>
          <p:nvPr/>
        </p:nvSpPr>
        <p:spPr>
          <a:xfrm>
            <a:off x="9594304" y="3415308"/>
            <a:ext cx="3528540" cy="2106813"/>
          </a:xfrm>
          <a:prstGeom prst="chevron">
            <a:avLst>
              <a:gd name="adj" fmla="val 2821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16" name="Chave direita 3">
            <a:extLst>
              <a:ext uri="{FF2B5EF4-FFF2-40B4-BE49-F238E27FC236}">
                <a16:creationId xmlns:a16="http://schemas.microsoft.com/office/drawing/2014/main" id="{997C9903-1B50-4B3B-992B-A9BFC0E493E1}"/>
              </a:ext>
            </a:extLst>
          </p:cNvPr>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17" name="Chave direita 8">
            <a:extLst>
              <a:ext uri="{FF2B5EF4-FFF2-40B4-BE49-F238E27FC236}">
                <a16:creationId xmlns:a16="http://schemas.microsoft.com/office/drawing/2014/main" id="{80E0BC81-59A5-431A-862C-5AE292DA217A}"/>
              </a:ext>
            </a:extLst>
          </p:cNvPr>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18" name="CaixaDeTexto 17">
            <a:extLst>
              <a:ext uri="{FF2B5EF4-FFF2-40B4-BE49-F238E27FC236}">
                <a16:creationId xmlns:a16="http://schemas.microsoft.com/office/drawing/2014/main" id="{15E6F583-7F3D-4288-A527-073731D9949C}"/>
              </a:ext>
            </a:extLst>
          </p:cNvPr>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9" name="CaixaDeTexto 18">
            <a:extLst>
              <a:ext uri="{FF2B5EF4-FFF2-40B4-BE49-F238E27FC236}">
                <a16:creationId xmlns:a16="http://schemas.microsoft.com/office/drawing/2014/main" id="{594824F1-1DF2-433A-87B1-A0A7565C90B9}"/>
              </a:ext>
            </a:extLst>
          </p:cNvPr>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110450820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2" name="Pentágono 1"/>
          <p:cNvSpPr/>
          <p:nvPr/>
        </p:nvSpPr>
        <p:spPr>
          <a:xfrm>
            <a:off x="89248" y="3415308"/>
            <a:ext cx="3528540" cy="2106813"/>
          </a:xfrm>
          <a:prstGeom prst="homePlate">
            <a:avLst>
              <a:gd name="adj" fmla="val 2893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634297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61927" y="2683160"/>
            <a:ext cx="12672737" cy="3216425"/>
          </a:xfrm>
          <a:prstGeom prst="rect">
            <a:avLst/>
          </a:prstGeom>
          <a:noFill/>
          <a:ln>
            <a:noFill/>
          </a:ln>
        </p:spPr>
        <p:txBody>
          <a:bodyPr lIns="135732" tIns="69057" rIns="135732" bIns="69057"/>
          <a:lstStyle/>
          <a:p>
            <a:pPr algn="just" defTabSz="1371600">
              <a:spcBef>
                <a:spcPct val="20000"/>
              </a:spcBef>
              <a:defRPr/>
            </a:pPr>
            <a:r>
              <a:rPr lang="pt-BR" sz="3600" dirty="0">
                <a:solidFill>
                  <a:prstClr val="black"/>
                </a:solidFill>
                <a:latin typeface="+mn-lt"/>
              </a:rPr>
              <a:t>Processo de estabelecer as políticas, os procedimentos e a documentação necessários para o planejamento, gerenciamento, despesas e controle dos custos do projeto.        </a:t>
            </a:r>
          </a:p>
          <a:p>
            <a:pPr algn="just" defTabSz="1371600">
              <a:spcBef>
                <a:spcPct val="20000"/>
              </a:spcBef>
              <a:defRPr/>
            </a:pPr>
            <a:r>
              <a:rPr lang="pt-BR" sz="3600" dirty="0">
                <a:solidFill>
                  <a:prstClr val="black"/>
                </a:solidFill>
                <a:latin typeface="+mn-lt"/>
              </a:rPr>
              <a:t>            </a:t>
            </a:r>
          </a:p>
        </p:txBody>
      </p:sp>
      <p:sp>
        <p:nvSpPr>
          <p:cNvPr id="20483" name="Rectangle 5"/>
          <p:cNvSpPr>
            <a:spLocks noChangeArrowheads="1"/>
          </p:cNvSpPr>
          <p:nvPr/>
        </p:nvSpPr>
        <p:spPr bwMode="auto">
          <a:xfrm>
            <a:off x="161927" y="246956"/>
            <a:ext cx="92344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o gerenciamento dos custos</a:t>
            </a:r>
          </a:p>
        </p:txBody>
      </p:sp>
      <p:sp>
        <p:nvSpPr>
          <p:cNvPr id="5" name="Retângulo 4"/>
          <p:cNvSpPr/>
          <p:nvPr/>
        </p:nvSpPr>
        <p:spPr>
          <a:xfrm>
            <a:off x="161927" y="6845423"/>
            <a:ext cx="12816753"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just" defTabSz="1371600" eaLnBrk="0" hangingPunct="0">
              <a:defRPr/>
            </a:pPr>
            <a:r>
              <a:rPr lang="pt-BR" sz="3600" dirty="0">
                <a:solidFill>
                  <a:prstClr val="white"/>
                </a:solidFill>
                <a:cs typeface="Arial" panose="020B0604020202020204" pitchFamily="34" charset="0"/>
              </a:rPr>
              <a:t>O principal benefício é o fornecimento de orientação e instruções sobre como os custos do projeto serão gerenciados ao longo de todo o projeto (Modelo de Governança dos Custos do Projeto).</a:t>
            </a:r>
          </a:p>
        </p:txBody>
      </p:sp>
    </p:spTree>
    <p:extLst>
      <p:ext uri="{BB962C8B-B14F-4D97-AF65-F5344CB8AC3E}">
        <p14:creationId xmlns:p14="http://schemas.microsoft.com/office/powerpoint/2010/main" val="327695402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66379" y="1687116"/>
            <a:ext cx="13259136" cy="8599884"/>
          </a:xfrm>
          <a:prstGeom prst="rect">
            <a:avLst/>
          </a:prstGeom>
          <a:noFill/>
          <a:ln>
            <a:noFill/>
          </a:ln>
        </p:spPr>
        <p:txBody>
          <a:bodyPr lIns="135732" tIns="69057" rIns="135732" bIns="69057"/>
          <a:lstStyle/>
          <a:p>
            <a:pPr defTabSz="1371600">
              <a:spcBef>
                <a:spcPct val="20000"/>
              </a:spcBef>
              <a:defRPr/>
            </a:pPr>
            <a:r>
              <a:rPr lang="pt-BR" sz="3600" b="1" dirty="0">
                <a:solidFill>
                  <a:prstClr val="black"/>
                </a:solidFill>
                <a:latin typeface="+mn-lt"/>
              </a:rPr>
              <a:t>Pode conter:</a:t>
            </a:r>
          </a:p>
          <a:p>
            <a:pPr marL="914400" indent="-914400" defTabSz="1371600">
              <a:spcBef>
                <a:spcPct val="20000"/>
              </a:spcBef>
              <a:buFont typeface="Wingdings" pitchFamily="2" charset="2"/>
              <a:buChar char="§"/>
              <a:defRPr/>
            </a:pPr>
            <a:r>
              <a:rPr lang="pt-BR" sz="3200" dirty="0">
                <a:solidFill>
                  <a:prstClr val="black"/>
                </a:solidFill>
                <a:latin typeface="+mn-lt"/>
              </a:rPr>
              <a:t>Premissas assumidas;</a:t>
            </a:r>
          </a:p>
          <a:p>
            <a:pPr marL="914400" indent="-914400" defTabSz="1371600">
              <a:spcBef>
                <a:spcPct val="20000"/>
              </a:spcBef>
              <a:buFont typeface="Wingdings" pitchFamily="2" charset="2"/>
              <a:buChar char="§"/>
              <a:defRPr/>
            </a:pPr>
            <a:r>
              <a:rPr lang="pt-BR" sz="3200" dirty="0">
                <a:solidFill>
                  <a:prstClr val="black"/>
                </a:solidFill>
                <a:latin typeface="+mn-lt"/>
              </a:rPr>
              <a:t>Restrições relacionadas com custos; </a:t>
            </a:r>
          </a:p>
          <a:p>
            <a:pPr marL="914400" indent="-914400" defTabSz="1371600">
              <a:spcBef>
                <a:spcPct val="20000"/>
              </a:spcBef>
              <a:buFont typeface="Wingdings" pitchFamily="2" charset="2"/>
              <a:buChar char="§"/>
              <a:defRPr/>
            </a:pPr>
            <a:r>
              <a:rPr lang="pt-BR" sz="3200" dirty="0">
                <a:solidFill>
                  <a:prstClr val="black"/>
                </a:solidFill>
                <a:latin typeface="+mn-lt"/>
              </a:rPr>
              <a:t>Bases utilizadas nas estimativas;</a:t>
            </a:r>
          </a:p>
          <a:p>
            <a:pPr marL="914400" indent="-914400" defTabSz="1371600">
              <a:spcBef>
                <a:spcPct val="20000"/>
              </a:spcBef>
              <a:buFont typeface="Wingdings" pitchFamily="2" charset="2"/>
              <a:buChar char="§"/>
              <a:defRPr/>
            </a:pPr>
            <a:r>
              <a:rPr lang="pt-BR" sz="3200" dirty="0">
                <a:solidFill>
                  <a:prstClr val="black"/>
                </a:solidFill>
                <a:latin typeface="+mn-lt"/>
              </a:rPr>
              <a:t>Unidades de medida utilizadas;</a:t>
            </a:r>
          </a:p>
          <a:p>
            <a:pPr marL="914400" indent="-914400" defTabSz="1371600">
              <a:spcBef>
                <a:spcPct val="20000"/>
              </a:spcBef>
              <a:buFont typeface="Wingdings" pitchFamily="2" charset="2"/>
              <a:buChar char="§"/>
              <a:defRPr/>
            </a:pPr>
            <a:r>
              <a:rPr lang="pt-BR" sz="3200" dirty="0">
                <a:solidFill>
                  <a:prstClr val="black"/>
                </a:solidFill>
                <a:latin typeface="+mn-lt"/>
              </a:rPr>
              <a:t>Nível de exatidão das estimativas;</a:t>
            </a:r>
          </a:p>
          <a:p>
            <a:pPr marL="914400" indent="-914400" defTabSz="1371600">
              <a:spcBef>
                <a:spcPct val="20000"/>
              </a:spcBef>
              <a:buFont typeface="Wingdings" pitchFamily="2" charset="2"/>
              <a:buChar char="§"/>
              <a:defRPr/>
            </a:pPr>
            <a:r>
              <a:rPr lang="pt-BR" sz="3200" dirty="0">
                <a:solidFill>
                  <a:prstClr val="black"/>
                </a:solidFill>
                <a:latin typeface="+mn-lt"/>
              </a:rPr>
              <a:t>Nível de precisão das estimativas (arredondamentos);</a:t>
            </a:r>
          </a:p>
          <a:p>
            <a:pPr marL="914400" indent="-914400" defTabSz="1371600">
              <a:spcBef>
                <a:spcPct val="20000"/>
              </a:spcBef>
              <a:buFont typeface="Wingdings" pitchFamily="2" charset="2"/>
              <a:buChar char="§"/>
              <a:defRPr/>
            </a:pPr>
            <a:r>
              <a:rPr lang="pt-BR" sz="3200" dirty="0">
                <a:solidFill>
                  <a:prstClr val="black"/>
                </a:solidFill>
                <a:latin typeface="+mn-lt"/>
              </a:rPr>
              <a:t>Associação com procedimentos organizacionais;</a:t>
            </a:r>
          </a:p>
          <a:p>
            <a:pPr marL="914400" indent="-914400" defTabSz="1371600">
              <a:spcBef>
                <a:spcPct val="20000"/>
              </a:spcBef>
              <a:buFont typeface="Wingdings" pitchFamily="2" charset="2"/>
              <a:buChar char="§"/>
              <a:defRPr/>
            </a:pPr>
            <a:r>
              <a:rPr lang="pt-BR" sz="3200" dirty="0">
                <a:solidFill>
                  <a:prstClr val="black"/>
                </a:solidFill>
                <a:latin typeface="+mn-lt"/>
              </a:rPr>
              <a:t>Limites de controle para o monitoramento e controle dos custos;</a:t>
            </a:r>
          </a:p>
          <a:p>
            <a:pPr marL="914400" indent="-914400" defTabSz="1371600">
              <a:spcBef>
                <a:spcPct val="20000"/>
              </a:spcBef>
              <a:buFont typeface="Wingdings" pitchFamily="2" charset="2"/>
              <a:buChar char="§"/>
              <a:defRPr/>
            </a:pPr>
            <a:r>
              <a:rPr lang="pt-BR" sz="3200" dirty="0">
                <a:solidFill>
                  <a:prstClr val="black"/>
                </a:solidFill>
                <a:latin typeface="+mn-lt"/>
              </a:rPr>
              <a:t>Regras para a medição do desempenho;</a:t>
            </a:r>
          </a:p>
          <a:p>
            <a:pPr marL="914400" indent="-914400" defTabSz="1371600">
              <a:spcBef>
                <a:spcPct val="20000"/>
              </a:spcBef>
              <a:buFont typeface="Wingdings" pitchFamily="2" charset="2"/>
              <a:buChar char="§"/>
              <a:defRPr/>
            </a:pPr>
            <a:r>
              <a:rPr lang="pt-BR" sz="3200" dirty="0">
                <a:solidFill>
                  <a:prstClr val="black"/>
                </a:solidFill>
                <a:latin typeface="+mn-lt"/>
              </a:rPr>
              <a:t>Contas de controle do projeto e suas interfaces com o plano de contas contábeis da empresa</a:t>
            </a:r>
          </a:p>
          <a:p>
            <a:pPr marL="914400" indent="-914400" defTabSz="1371600">
              <a:spcBef>
                <a:spcPct val="20000"/>
              </a:spcBef>
              <a:buFont typeface="Wingdings" pitchFamily="2" charset="2"/>
              <a:buChar char="§"/>
              <a:defRPr/>
            </a:pPr>
            <a:r>
              <a:rPr lang="pt-BR" sz="3200" dirty="0">
                <a:solidFill>
                  <a:prstClr val="black"/>
                </a:solidFill>
                <a:latin typeface="+mn-lt"/>
              </a:rPr>
              <a:t>Formato dos relatórios.</a:t>
            </a:r>
          </a:p>
        </p:txBody>
      </p:sp>
      <p:sp>
        <p:nvSpPr>
          <p:cNvPr id="7" name="Rectangle 5"/>
          <p:cNvSpPr>
            <a:spLocks noChangeArrowheads="1"/>
          </p:cNvSpPr>
          <p:nvPr/>
        </p:nvSpPr>
        <p:spPr bwMode="auto">
          <a:xfrm>
            <a:off x="143792" y="282960"/>
            <a:ext cx="92344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o gerenciamento dos custos</a:t>
            </a:r>
          </a:p>
        </p:txBody>
      </p:sp>
    </p:spTree>
    <p:extLst>
      <p:ext uri="{BB962C8B-B14F-4D97-AF65-F5344CB8AC3E}">
        <p14:creationId xmlns:p14="http://schemas.microsoft.com/office/powerpoint/2010/main" val="144941274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ChangeArrowheads="1"/>
          </p:cNvSpPr>
          <p:nvPr/>
        </p:nvSpPr>
        <p:spPr bwMode="auto">
          <a:xfrm>
            <a:off x="282274" y="390972"/>
            <a:ext cx="8370168"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Gerenciamento de Custos</a:t>
            </a:r>
          </a:p>
        </p:txBody>
      </p:sp>
      <p:pic>
        <p:nvPicPr>
          <p:cNvPr id="4" name="Imagem 3">
            <a:extLst>
              <a:ext uri="{FF2B5EF4-FFF2-40B4-BE49-F238E27FC236}">
                <a16:creationId xmlns:a16="http://schemas.microsoft.com/office/drawing/2014/main" id="{AA7DB8DC-843C-4362-810C-B4F7489FEECC}"/>
              </a:ext>
            </a:extLst>
          </p:cNvPr>
          <p:cNvPicPr/>
          <p:nvPr/>
        </p:nvPicPr>
        <p:blipFill rotWithShape="1">
          <a:blip r:embed="rId3"/>
          <a:srcRect l="24579" t="34608" r="25922" b="32812"/>
          <a:stretch/>
        </p:blipFill>
        <p:spPr bwMode="auto">
          <a:xfrm>
            <a:off x="161256" y="2659224"/>
            <a:ext cx="13122696" cy="5400600"/>
          </a:xfrm>
          <a:prstGeom prst="rect">
            <a:avLst/>
          </a:prstGeom>
          <a:ln>
            <a:noFill/>
          </a:ln>
          <a:extLst>
            <a:ext uri="{53640926-AAD7-44D8-BBD7-CCE9431645EC}">
              <a14:shadowObscured xmlns:a14="http://schemas.microsoft.com/office/drawing/2010/main"/>
            </a:ext>
          </a:extLst>
        </p:spPr>
      </p:pic>
      <p:sp>
        <p:nvSpPr>
          <p:cNvPr id="2" name="CaixaDeTexto 1">
            <a:extLst>
              <a:ext uri="{FF2B5EF4-FFF2-40B4-BE49-F238E27FC236}">
                <a16:creationId xmlns:a16="http://schemas.microsoft.com/office/drawing/2014/main" id="{F5EA598B-0919-46F9-87B4-57DADCAFB49B}"/>
              </a:ext>
            </a:extLst>
          </p:cNvPr>
          <p:cNvSpPr txBox="1"/>
          <p:nvPr/>
        </p:nvSpPr>
        <p:spPr>
          <a:xfrm>
            <a:off x="1349389" y="8275848"/>
            <a:ext cx="2522422" cy="415498"/>
          </a:xfrm>
          <a:prstGeom prst="rect">
            <a:avLst/>
          </a:prstGeom>
          <a:noFill/>
        </p:spPr>
        <p:txBody>
          <a:bodyPr wrap="none" rtlCol="0">
            <a:spAutoFit/>
          </a:bodyPr>
          <a:lstStyle/>
          <a:p>
            <a:pPr defTabSz="1371600">
              <a:defRPr/>
            </a:pPr>
            <a:r>
              <a:rPr lang="pt-BR" sz="2100" dirty="0">
                <a:solidFill>
                  <a:srgbClr val="000000"/>
                </a:solidFill>
                <a:latin typeface="+mj-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1866477894"/>
      </p:ext>
    </p:extLst>
  </p:cSld>
  <p:clrMapOvr>
    <a:masterClrMapping/>
  </p:clrMapOvr>
  <p:transition>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33264" y="399915"/>
            <a:ext cx="8370168"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Gerenciamento de Custos</a:t>
            </a:r>
          </a:p>
        </p:txBody>
      </p:sp>
      <p:pic>
        <p:nvPicPr>
          <p:cNvPr id="5" name="Imagem 4">
            <a:extLst>
              <a:ext uri="{FF2B5EF4-FFF2-40B4-BE49-F238E27FC236}">
                <a16:creationId xmlns:a16="http://schemas.microsoft.com/office/drawing/2014/main" id="{94B3412C-F55A-4F61-A479-87E9DBCD76AB}"/>
              </a:ext>
            </a:extLst>
          </p:cNvPr>
          <p:cNvPicPr/>
          <p:nvPr/>
        </p:nvPicPr>
        <p:blipFill rotWithShape="1">
          <a:blip r:embed="rId3"/>
          <a:srcRect l="29358" t="29144" r="26605" b="25319"/>
          <a:stretch/>
        </p:blipFill>
        <p:spPr bwMode="auto">
          <a:xfrm>
            <a:off x="485292" y="1795128"/>
            <a:ext cx="12529392" cy="7236804"/>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0BC0EB5E-5143-488E-BB23-12A998E14E09}"/>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j-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156375039"/>
      </p:ext>
    </p:extLst>
  </p:cSld>
  <p:clrMapOvr>
    <a:masterClrMapping/>
  </p:clrMapOvr>
  <p:transition>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2" name="Pentágono 1"/>
          <p:cNvSpPr/>
          <p:nvPr/>
        </p:nvSpPr>
        <p:spPr>
          <a:xfrm>
            <a:off x="89248" y="3415308"/>
            <a:ext cx="3528540" cy="2106813"/>
          </a:xfrm>
          <a:prstGeom prst="homePlate">
            <a:avLst>
              <a:gd name="adj" fmla="val 2893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122887171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Estimar os Custos</a:t>
            </a:r>
          </a:p>
        </p:txBody>
      </p:sp>
      <p:sp>
        <p:nvSpPr>
          <p:cNvPr id="14340" name="Rectangle 2"/>
          <p:cNvSpPr txBox="1">
            <a:spLocks noChangeArrowheads="1"/>
          </p:cNvSpPr>
          <p:nvPr/>
        </p:nvSpPr>
        <p:spPr bwMode="auto">
          <a:xfrm>
            <a:off x="0" y="2035970"/>
            <a:ext cx="12773025" cy="3752850"/>
          </a:xfrm>
          <a:prstGeom prst="rect">
            <a:avLst/>
          </a:prstGeom>
          <a:noFill/>
          <a:ln>
            <a:noFill/>
          </a:ln>
        </p:spPr>
        <p:txBody>
          <a:bodyPr lIns="135732" tIns="69057" rIns="135732" bIns="69057"/>
          <a:lstStyle>
            <a:lvl1pPr marL="609600" indent="-609600"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50000"/>
              </a:spcBef>
              <a:spcAft>
                <a:spcPct val="0"/>
              </a:spcAft>
              <a:defRPr sz="2400">
                <a:solidFill>
                  <a:schemeClr val="tx1"/>
                </a:solidFill>
                <a:latin typeface="Arial" charset="0"/>
                <a:cs typeface="Arial" charset="0"/>
              </a:defRPr>
            </a:lvl6pPr>
            <a:lvl7pPr marL="2971800" indent="-228600" eaLnBrk="0" fontAlgn="base" hangingPunct="0">
              <a:spcBef>
                <a:spcPct val="50000"/>
              </a:spcBef>
              <a:spcAft>
                <a:spcPct val="0"/>
              </a:spcAft>
              <a:defRPr sz="2400">
                <a:solidFill>
                  <a:schemeClr val="tx1"/>
                </a:solidFill>
                <a:latin typeface="Arial" charset="0"/>
                <a:cs typeface="Arial" charset="0"/>
              </a:defRPr>
            </a:lvl7pPr>
            <a:lvl8pPr marL="3429000" indent="-228600" eaLnBrk="0" fontAlgn="base" hangingPunct="0">
              <a:spcBef>
                <a:spcPct val="50000"/>
              </a:spcBef>
              <a:spcAft>
                <a:spcPct val="0"/>
              </a:spcAft>
              <a:defRPr sz="2400">
                <a:solidFill>
                  <a:schemeClr val="tx1"/>
                </a:solidFill>
                <a:latin typeface="Arial" charset="0"/>
                <a:cs typeface="Arial" charset="0"/>
              </a:defRPr>
            </a:lvl8pPr>
            <a:lvl9pPr marL="3886200" indent="-228600" eaLnBrk="0" fontAlgn="base" hangingPunct="0">
              <a:spcBef>
                <a:spcPct val="50000"/>
              </a:spcBef>
              <a:spcAft>
                <a:spcPct val="0"/>
              </a:spcAft>
              <a:defRPr sz="2400">
                <a:solidFill>
                  <a:schemeClr val="tx1"/>
                </a:solidFill>
                <a:latin typeface="Arial" charset="0"/>
                <a:cs typeface="Arial" charset="0"/>
              </a:defRPr>
            </a:lvl9pPr>
          </a:lstStyle>
          <a:p>
            <a:pPr marL="914400" indent="-914400" defTabSz="1371600" eaLnBrk="1" hangingPunct="1">
              <a:spcBef>
                <a:spcPct val="20000"/>
              </a:spcBef>
              <a:defRPr/>
            </a:pPr>
            <a:endParaRPr lang="pt-BR" sz="3600" dirty="0">
              <a:solidFill>
                <a:srgbClr val="000000"/>
              </a:solidFill>
              <a:latin typeface="+mn-lt"/>
              <a:ea typeface="Verdana" panose="020B0604030504040204" pitchFamily="34" charset="0"/>
              <a:cs typeface="Verdana" panose="020B0604030504040204" pitchFamily="34" charset="0"/>
            </a:endParaRPr>
          </a:p>
          <a:p>
            <a:pPr marL="914400" indent="-914400" algn="just" defTabSz="1371600" eaLnBrk="1" hangingPunct="1">
              <a:spcBef>
                <a:spcPct val="20000"/>
              </a:spcBef>
              <a:defRPr/>
            </a:pPr>
            <a:r>
              <a:rPr lang="pt-BR" sz="3600" dirty="0">
                <a:solidFill>
                  <a:srgbClr val="000000"/>
                </a:solidFill>
                <a:latin typeface="+mn-lt"/>
                <a:ea typeface="Verdana" panose="020B0604030504040204" pitchFamily="34" charset="0"/>
                <a:cs typeface="Verdana" panose="020B0604030504040204" pitchFamily="34" charset="0"/>
              </a:rPr>
              <a:t>	Inclui desenvolver uma estimativa dos recursos monetários necessários para executar as atividades do projeto.</a:t>
            </a:r>
          </a:p>
          <a:p>
            <a:pPr marL="914400" indent="-914400" defTabSz="1371600" eaLnBrk="1" hangingPunct="1">
              <a:spcBef>
                <a:spcPct val="20000"/>
              </a:spcBef>
              <a:defRPr/>
            </a:pPr>
            <a:endParaRPr lang="pt-BR" sz="3600" dirty="0">
              <a:solidFill>
                <a:srgbClr val="000000"/>
              </a:solidFill>
              <a:latin typeface="+mn-lt"/>
              <a:ea typeface="Verdana" panose="020B0604030504040204" pitchFamily="34" charset="0"/>
              <a:cs typeface="Verdana" panose="020B0604030504040204" pitchFamily="34" charset="0"/>
            </a:endParaRPr>
          </a:p>
          <a:p>
            <a:pPr marL="914400" indent="-914400" algn="r" defTabSz="1371600" eaLnBrk="1" hangingPunct="1">
              <a:spcBef>
                <a:spcPct val="20000"/>
              </a:spcBef>
              <a:defRPr/>
            </a:pPr>
            <a:r>
              <a:rPr lang="pt-BR" sz="3600" dirty="0">
                <a:solidFill>
                  <a:srgbClr val="000000"/>
                </a:solidFill>
                <a:latin typeface="+mn-lt"/>
                <a:ea typeface="Verdana" panose="020B0604030504040204" pitchFamily="34" charset="0"/>
                <a:cs typeface="Verdana" panose="020B0604030504040204" pitchFamily="34" charset="0"/>
              </a:rPr>
              <a:t>					</a:t>
            </a:r>
          </a:p>
        </p:txBody>
      </p:sp>
      <p:pic>
        <p:nvPicPr>
          <p:cNvPr id="60420" name="Imagem 10" descr="42-18288075.jpg"/>
          <p:cNvPicPr>
            <a:picLocks noChangeAspect="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1169368" y="7772262"/>
            <a:ext cx="230832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p:nvPr/>
        </p:nvSpPr>
        <p:spPr>
          <a:xfrm>
            <a:off x="942975" y="5495792"/>
            <a:ext cx="11830050" cy="1754326"/>
          </a:xfrm>
          <a:prstGeom prst="rect">
            <a:avLst/>
          </a:prstGeom>
          <a:gradFill rotWithShape="1">
            <a:gsLst>
              <a:gs pos="0">
                <a:srgbClr val="FFC000">
                  <a:tint val="50000"/>
                  <a:satMod val="300000"/>
                </a:srgbClr>
              </a:gs>
              <a:gs pos="35000">
                <a:srgbClr val="FFC000">
                  <a:tint val="37000"/>
                  <a:satMod val="300000"/>
                </a:srgbClr>
              </a:gs>
              <a:gs pos="100000">
                <a:srgbClr val="FFC000">
                  <a:tint val="15000"/>
                  <a:satMod val="350000"/>
                </a:srgbClr>
              </a:gs>
            </a:gsLst>
            <a:lin ang="16200000" scaled="1"/>
          </a:gradFill>
          <a:ln w="9525" cap="flat" cmpd="sng" algn="ctr">
            <a:solidFill>
              <a:srgbClr val="FFC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defTabSz="1371600" eaLnBrk="0" fontAlgn="auto" hangingPunct="0">
              <a:spcBef>
                <a:spcPts val="0"/>
              </a:spcBef>
              <a:spcAft>
                <a:spcPts val="0"/>
              </a:spcAft>
              <a:defRPr/>
            </a:pPr>
            <a:r>
              <a:rPr lang="pt-BR" sz="3600" kern="0" dirty="0">
                <a:solidFill>
                  <a:prstClr val="black"/>
                </a:solidFill>
                <a:latin typeface="+mn-lt"/>
                <a:ea typeface="Verdana" panose="020B0604030504040204" pitchFamily="34" charset="0"/>
                <a:cs typeface="Verdana" panose="020B0604030504040204" pitchFamily="34" charset="0"/>
              </a:rPr>
              <a:t>É fundamental o estabelecimento das premissas do projeto e o alinhamento das mesmas com os principais stakeholders, antes que se realizem as estimativas de custos das atividades</a:t>
            </a:r>
          </a:p>
        </p:txBody>
      </p:sp>
    </p:spTree>
    <p:extLst>
      <p:ext uri="{BB962C8B-B14F-4D97-AF65-F5344CB8AC3E}">
        <p14:creationId xmlns:p14="http://schemas.microsoft.com/office/powerpoint/2010/main" val="2242774161"/>
      </p:ext>
    </p:extLst>
  </p:cSld>
  <p:clrMapOvr>
    <a:masterClrMapping/>
  </p:clrMapOvr>
  <p:transition>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Estimar os Custos</a:t>
            </a:r>
          </a:p>
        </p:txBody>
      </p:sp>
      <p:pic>
        <p:nvPicPr>
          <p:cNvPr id="5" name="Imagem 4">
            <a:extLst>
              <a:ext uri="{FF2B5EF4-FFF2-40B4-BE49-F238E27FC236}">
                <a16:creationId xmlns:a16="http://schemas.microsoft.com/office/drawing/2014/main" id="{CF16D5F4-A94C-443C-9A4B-477A37E9B521}"/>
              </a:ext>
            </a:extLst>
          </p:cNvPr>
          <p:cNvPicPr/>
          <p:nvPr/>
        </p:nvPicPr>
        <p:blipFill rotWithShape="1">
          <a:blip r:embed="rId3"/>
          <a:srcRect l="26628" t="38252" r="25921" b="18683"/>
          <a:stretch/>
        </p:blipFill>
        <p:spPr bwMode="auto">
          <a:xfrm>
            <a:off x="485292" y="2011152"/>
            <a:ext cx="12529392" cy="7020780"/>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825B1AA5-4001-4492-91D2-55CF693E894E}"/>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2925512213"/>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5">
            <a:extLst>
              <a:ext uri="{FF2B5EF4-FFF2-40B4-BE49-F238E27FC236}">
                <a16:creationId xmlns:a16="http://schemas.microsoft.com/office/drawing/2014/main" id="{90C206F7-D6C5-49EB-BF38-2812263CCFC4}"/>
              </a:ext>
            </a:extLst>
          </p:cNvPr>
          <p:cNvGraphicFramePr>
            <a:graphicFrameLocks/>
          </p:cNvGraphicFramePr>
          <p:nvPr>
            <p:extLst>
              <p:ext uri="{D42A27DB-BD31-4B8C-83A1-F6EECF244321}">
                <p14:modId xmlns:p14="http://schemas.microsoft.com/office/powerpoint/2010/main" val="873532746"/>
              </p:ext>
            </p:extLst>
          </p:nvPr>
        </p:nvGraphicFramePr>
        <p:xfrm>
          <a:off x="1457400" y="390972"/>
          <a:ext cx="14401800" cy="9891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spaço Reservado para Conteúdo 2">
            <a:extLst>
              <a:ext uri="{FF2B5EF4-FFF2-40B4-BE49-F238E27FC236}">
                <a16:creationId xmlns:a16="http://schemas.microsoft.com/office/drawing/2014/main" id="{F8E5ADB5-4589-4A69-BBC5-DEAA6BCBC3DB}"/>
              </a:ext>
            </a:extLst>
          </p:cNvPr>
          <p:cNvSpPr txBox="1">
            <a:spLocks/>
          </p:cNvSpPr>
          <p:nvPr/>
        </p:nvSpPr>
        <p:spPr>
          <a:xfrm>
            <a:off x="0" y="686506"/>
            <a:ext cx="9126252" cy="6049343"/>
          </a:xfrm>
          <a:prstGeom prst="rect">
            <a:avLst/>
          </a:prstGeom>
        </p:spPr>
        <p:txBody>
          <a:bodyPr anchor="ctr">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3600" b="1" dirty="0">
                <a:solidFill>
                  <a:srgbClr val="000066"/>
                </a:solidFill>
                <a:cs typeface="Arial" panose="020B0604020202020204" pitchFamily="34" charset="0"/>
              </a:rPr>
              <a:t>Gerenciamento do Cronograma</a:t>
            </a:r>
            <a:r>
              <a:rPr lang="pt-BR" sz="3300" b="1" dirty="0">
                <a:solidFill>
                  <a:srgbClr val="000066"/>
                </a:solidFill>
                <a:cs typeface="Arial" panose="020B0604020202020204" pitchFamily="34" charset="0"/>
              </a:rPr>
              <a:t>: </a:t>
            </a:r>
          </a:p>
          <a:p>
            <a:pPr lvl="1"/>
            <a:r>
              <a:rPr lang="pt-BR" sz="3000" dirty="0">
                <a:solidFill>
                  <a:srgbClr val="000066"/>
                </a:solidFill>
                <a:cs typeface="Arial" panose="020B0604020202020204" pitchFamily="34" charset="0"/>
              </a:rPr>
              <a:t>inclui os processos necessários para gerenciar o término pontual do projeto.</a:t>
            </a:r>
          </a:p>
          <a:p>
            <a:r>
              <a:rPr lang="pt-BR" sz="3600" b="1" dirty="0">
                <a:solidFill>
                  <a:srgbClr val="000066"/>
                </a:solidFill>
                <a:cs typeface="Arial" panose="020B0604020202020204" pitchFamily="34" charset="0"/>
              </a:rPr>
              <a:t>Características:</a:t>
            </a:r>
          </a:p>
          <a:p>
            <a:pPr lvl="1"/>
            <a:r>
              <a:rPr lang="pt-BR" sz="3000" dirty="0">
                <a:solidFill>
                  <a:srgbClr val="000066"/>
                </a:solidFill>
                <a:cs typeface="Arial" panose="020B0604020202020204" pitchFamily="34" charset="0"/>
              </a:rPr>
              <a:t>É um sub processo da elaboração do Plano de Gerenciamento do Projeto;</a:t>
            </a:r>
          </a:p>
          <a:p>
            <a:pPr lvl="1"/>
            <a:r>
              <a:rPr lang="pt-BR" sz="3000" dirty="0">
                <a:solidFill>
                  <a:srgbClr val="000066"/>
                </a:solidFill>
                <a:cs typeface="Arial" panose="020B0604020202020204" pitchFamily="34" charset="0"/>
              </a:rPr>
              <a:t>É a área mais facilmente percebida da Gerência de Projetos;</a:t>
            </a:r>
          </a:p>
          <a:p>
            <a:pPr lvl="1"/>
            <a:r>
              <a:rPr lang="pt-BR" sz="3000" dirty="0">
                <a:solidFill>
                  <a:srgbClr val="000066"/>
                </a:solidFill>
                <a:cs typeface="Arial" panose="020B0604020202020204" pitchFamily="34" charset="0"/>
              </a:rPr>
              <a:t>Sofre uma relevante influência dos outros fatores do projeto;</a:t>
            </a:r>
          </a:p>
        </p:txBody>
      </p:sp>
      <p:sp>
        <p:nvSpPr>
          <p:cNvPr id="6" name="Título 1">
            <a:extLst>
              <a:ext uri="{FF2B5EF4-FFF2-40B4-BE49-F238E27FC236}">
                <a16:creationId xmlns:a16="http://schemas.microsoft.com/office/drawing/2014/main" id="{6C7B2571-FF0E-4347-BBF4-C6AAC5FCFE71}"/>
              </a:ext>
            </a:extLst>
          </p:cNvPr>
          <p:cNvSpPr txBox="1">
            <a:spLocks/>
          </p:cNvSpPr>
          <p:nvPr/>
        </p:nvSpPr>
        <p:spPr>
          <a:xfrm>
            <a:off x="0" y="282961"/>
            <a:ext cx="15498960" cy="978695"/>
          </a:xfrm>
          <a:prstGeom prst="rect">
            <a:avLst/>
          </a:prstGeom>
        </p:spPr>
        <p:txBody>
          <a:bodyPr anchor="ctr">
            <a:noAutofit/>
          </a:bodyPr>
          <a:lstStyle>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Gerenciamento do Cronograma</a:t>
            </a:r>
          </a:p>
        </p:txBody>
      </p:sp>
      <p:sp>
        <p:nvSpPr>
          <p:cNvPr id="7" name="CaixaDeTexto 6">
            <a:extLst>
              <a:ext uri="{FF2B5EF4-FFF2-40B4-BE49-F238E27FC236}">
                <a16:creationId xmlns:a16="http://schemas.microsoft.com/office/drawing/2014/main" id="{FD623630-E6DC-4167-A149-749FCE896555}"/>
              </a:ext>
            </a:extLst>
          </p:cNvPr>
          <p:cNvSpPr txBox="1"/>
          <p:nvPr/>
        </p:nvSpPr>
        <p:spPr>
          <a:xfrm>
            <a:off x="161256" y="6884021"/>
            <a:ext cx="5940660" cy="830997"/>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marL="0" lvl="1" algn="just"/>
            <a:r>
              <a:rPr lang="pt-BR" sz="2400" b="1" dirty="0">
                <a:solidFill>
                  <a:srgbClr val="000066"/>
                </a:solidFill>
                <a:latin typeface="Calibri" panose="020F0502020204030204" pitchFamily="34" charset="0"/>
              </a:rPr>
              <a:t>O gerenciamento isolado do cronograma não garante o controle do prazo do projeto.</a:t>
            </a:r>
            <a:endParaRPr lang="pt-BR" sz="4800" b="1" dirty="0">
              <a:solidFill>
                <a:srgbClr val="000066"/>
              </a:solidFill>
              <a:latin typeface="Calibri" panose="020F0502020204030204" pitchFamily="34" charset="0"/>
            </a:endParaRPr>
          </a:p>
        </p:txBody>
      </p:sp>
    </p:spTree>
    <p:extLst>
      <p:ext uri="{BB962C8B-B14F-4D97-AF65-F5344CB8AC3E}">
        <p14:creationId xmlns:p14="http://schemas.microsoft.com/office/powerpoint/2010/main" val="187568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10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10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10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Estimar os Custos</a:t>
            </a:r>
          </a:p>
        </p:txBody>
      </p:sp>
      <p:pic>
        <p:nvPicPr>
          <p:cNvPr id="5" name="Imagem 4">
            <a:extLst>
              <a:ext uri="{FF2B5EF4-FFF2-40B4-BE49-F238E27FC236}">
                <a16:creationId xmlns:a16="http://schemas.microsoft.com/office/drawing/2014/main" id="{1449DA5E-F733-4056-81F2-A089E17A5C10}"/>
              </a:ext>
            </a:extLst>
          </p:cNvPr>
          <p:cNvPicPr/>
          <p:nvPr/>
        </p:nvPicPr>
        <p:blipFill rotWithShape="1">
          <a:blip r:embed="rId3"/>
          <a:srcRect l="29358" t="28499" r="28141" b="24889"/>
          <a:stretch/>
        </p:blipFill>
        <p:spPr bwMode="auto">
          <a:xfrm>
            <a:off x="809328" y="1795128"/>
            <a:ext cx="11341260" cy="7236804"/>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D181EF86-480B-435D-BF52-07920C029940}"/>
              </a:ext>
            </a:extLst>
          </p:cNvPr>
          <p:cNvSpPr txBox="1"/>
          <p:nvPr/>
        </p:nvSpPr>
        <p:spPr>
          <a:xfrm>
            <a:off x="701317" y="9110327"/>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026124292"/>
      </p:ext>
    </p:extLst>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5"/>
          <p:cNvSpPr>
            <a:spLocks noChangeArrowheads="1"/>
          </p:cNvSpPr>
          <p:nvPr/>
        </p:nvSpPr>
        <p:spPr bwMode="auto">
          <a:xfrm>
            <a:off x="216024" y="501866"/>
            <a:ext cx="837016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Como estimar custos</a:t>
            </a:r>
          </a:p>
        </p:txBody>
      </p:sp>
      <p:sp>
        <p:nvSpPr>
          <p:cNvPr id="6" name="Text Box 15"/>
          <p:cNvSpPr txBox="1">
            <a:spLocks noChangeArrowheads="1"/>
          </p:cNvSpPr>
          <p:nvPr/>
        </p:nvSpPr>
        <p:spPr bwMode="auto">
          <a:xfrm>
            <a:off x="1210457" y="1607494"/>
            <a:ext cx="2055176" cy="1388266"/>
          </a:xfrm>
          <a:prstGeom prst="rect">
            <a:avLst/>
          </a:prstGeom>
          <a:noFill/>
          <a:ln w="28575">
            <a:solidFill>
              <a:srgbClr val="000060"/>
            </a:solidFill>
            <a:miter lim="800000"/>
            <a:headEnd/>
            <a:tailEnd/>
          </a:ln>
          <a:effectLst/>
        </p:spPr>
        <p:txBody>
          <a:bodyPr wrap="none" lIns="135000" tIns="70200" rIns="135000" bIns="70200">
            <a:spAutoFit/>
          </a:bodyPr>
          <a:lstStyle/>
          <a:p>
            <a:pPr algn="ctr" defTabSz="1371600" eaLnBrk="0" hangingPunct="0">
              <a:defRPr/>
            </a:pPr>
            <a:r>
              <a:rPr lang="pt-BR" sz="2700" b="1" dirty="0">
                <a:solidFill>
                  <a:prstClr val="black"/>
                </a:solidFill>
                <a:latin typeface="+mn-lt"/>
              </a:rPr>
              <a:t>Projeto</a:t>
            </a:r>
          </a:p>
          <a:p>
            <a:pPr algn="ctr" defTabSz="1371600" eaLnBrk="0" hangingPunct="0">
              <a:defRPr/>
            </a:pPr>
            <a:r>
              <a:rPr lang="pt-BR" sz="2700" b="1" dirty="0">
                <a:solidFill>
                  <a:prstClr val="black"/>
                </a:solidFill>
                <a:latin typeface="+mn-lt"/>
              </a:rPr>
              <a:t> de</a:t>
            </a:r>
          </a:p>
          <a:p>
            <a:pPr algn="ctr" defTabSz="1371600" eaLnBrk="0" hangingPunct="0">
              <a:defRPr/>
            </a:pPr>
            <a:r>
              <a:rPr lang="pt-BR" sz="2700" b="1" dirty="0">
                <a:solidFill>
                  <a:prstClr val="black"/>
                </a:solidFill>
                <a:latin typeface="+mn-lt"/>
              </a:rPr>
              <a:t> Maturidade</a:t>
            </a:r>
            <a:endParaRPr lang="en-US" sz="2700" b="1" dirty="0">
              <a:solidFill>
                <a:prstClr val="black"/>
              </a:solidFill>
              <a:latin typeface="+mn-lt"/>
            </a:endParaRPr>
          </a:p>
        </p:txBody>
      </p:sp>
      <p:pic>
        <p:nvPicPr>
          <p:cNvPr id="7" name="Picture 16" descr="Apostila%20treinamento"/>
          <p:cNvPicPr>
            <a:picLocks noChangeAspect="1" noChangeArrowheads="1"/>
          </p:cNvPicPr>
          <p:nvPr/>
        </p:nvPicPr>
        <p:blipFill>
          <a:blip r:embed="rId3" cstate="print"/>
          <a:srcRect/>
          <a:stretch>
            <a:fillRect/>
          </a:stretch>
        </p:blipFill>
        <p:spPr bwMode="auto">
          <a:xfrm>
            <a:off x="758430" y="4276739"/>
            <a:ext cx="3939183" cy="5831681"/>
          </a:xfrm>
          <a:prstGeom prst="rect">
            <a:avLst/>
          </a:prstGeom>
          <a:noFill/>
          <a:ln w="9525">
            <a:noFill/>
            <a:miter lim="800000"/>
            <a:headEnd/>
            <a:tailEnd/>
          </a:ln>
          <a:effectLst/>
        </p:spPr>
      </p:pic>
      <p:sp>
        <p:nvSpPr>
          <p:cNvPr id="8" name="AutoShape 17"/>
          <p:cNvSpPr>
            <a:spLocks/>
          </p:cNvSpPr>
          <p:nvPr/>
        </p:nvSpPr>
        <p:spPr bwMode="auto">
          <a:xfrm>
            <a:off x="4620222" y="5464980"/>
            <a:ext cx="1055091" cy="4536282"/>
          </a:xfrm>
          <a:prstGeom prst="rightBrace">
            <a:avLst>
              <a:gd name="adj1" fmla="val 38814"/>
              <a:gd name="adj2" fmla="val 50000"/>
            </a:avLst>
          </a:prstGeom>
          <a:noFill/>
          <a:ln w="28575">
            <a:solidFill>
              <a:srgbClr val="000000"/>
            </a:solidFill>
            <a:round/>
            <a:headEnd/>
            <a:tailEnd/>
          </a:ln>
          <a:effectLst/>
        </p:spPr>
        <p:txBody>
          <a:bodyPr wrap="none" anchor="ctr"/>
          <a:lstStyle/>
          <a:p>
            <a:pPr defTabSz="1371600" eaLnBrk="0" hangingPunct="0">
              <a:defRPr/>
            </a:pPr>
            <a:endParaRPr lang="en-US" sz="3600">
              <a:solidFill>
                <a:prstClr val="black"/>
              </a:solidFill>
              <a:latin typeface="+mn-lt"/>
            </a:endParaRPr>
          </a:p>
        </p:txBody>
      </p:sp>
      <p:sp>
        <p:nvSpPr>
          <p:cNvPr id="12" name="AutoShape 18"/>
          <p:cNvSpPr>
            <a:spLocks/>
          </p:cNvSpPr>
          <p:nvPr/>
        </p:nvSpPr>
        <p:spPr bwMode="auto">
          <a:xfrm>
            <a:off x="4620222" y="1576549"/>
            <a:ext cx="820341" cy="1419212"/>
          </a:xfrm>
          <a:prstGeom prst="rightBrace">
            <a:avLst>
              <a:gd name="adj1" fmla="val 17820"/>
              <a:gd name="adj2" fmla="val 50000"/>
            </a:avLst>
          </a:prstGeom>
          <a:noFill/>
          <a:ln w="28575">
            <a:solidFill>
              <a:srgbClr val="000000"/>
            </a:solidFill>
            <a:round/>
            <a:headEnd/>
            <a:tailEnd/>
          </a:ln>
          <a:effectLst/>
        </p:spPr>
        <p:txBody>
          <a:bodyPr wrap="none" anchor="ctr"/>
          <a:lstStyle/>
          <a:p>
            <a:pPr defTabSz="1371600" eaLnBrk="0" hangingPunct="0">
              <a:defRPr/>
            </a:pPr>
            <a:endParaRPr lang="en-US" sz="3600">
              <a:solidFill>
                <a:prstClr val="black"/>
              </a:solidFill>
              <a:latin typeface="+mn-lt"/>
            </a:endParaRPr>
          </a:p>
        </p:txBody>
      </p:sp>
      <p:sp>
        <p:nvSpPr>
          <p:cNvPr id="13" name="Text Box 19"/>
          <p:cNvSpPr txBox="1">
            <a:spLocks noChangeArrowheads="1"/>
          </p:cNvSpPr>
          <p:nvPr/>
        </p:nvSpPr>
        <p:spPr bwMode="auto">
          <a:xfrm>
            <a:off x="5675312" y="2007556"/>
            <a:ext cx="5144163" cy="634214"/>
          </a:xfrm>
          <a:prstGeom prst="rect">
            <a:avLst/>
          </a:prstGeom>
          <a:noFill/>
          <a:ln w="9525">
            <a:noFill/>
            <a:miter lim="800000"/>
            <a:headEnd/>
            <a:tailEnd/>
          </a:ln>
          <a:effectLst/>
        </p:spPr>
        <p:txBody>
          <a:bodyPr wrap="none" lIns="135000" tIns="70200" rIns="135000" bIns="70200">
            <a:spAutoFit/>
          </a:bodyPr>
          <a:lstStyle/>
          <a:p>
            <a:pPr defTabSz="1371600" eaLnBrk="0" hangingPunct="0">
              <a:defRPr/>
            </a:pPr>
            <a:r>
              <a:rPr lang="pt-BR" sz="3200" dirty="0">
                <a:solidFill>
                  <a:srgbClr val="1D1DFF"/>
                </a:solidFill>
                <a:latin typeface="+mn-lt"/>
              </a:rPr>
              <a:t>Baseado na </a:t>
            </a:r>
            <a:r>
              <a:rPr lang="pt-BR" sz="3200" b="1" u="sng" dirty="0">
                <a:solidFill>
                  <a:srgbClr val="1D1DFF"/>
                </a:solidFill>
                <a:latin typeface="+mn-lt"/>
              </a:rPr>
              <a:t>ideia</a:t>
            </a:r>
            <a:r>
              <a:rPr lang="pt-BR" sz="3200" dirty="0">
                <a:solidFill>
                  <a:srgbClr val="1D1DFF"/>
                </a:solidFill>
                <a:latin typeface="+mn-lt"/>
              </a:rPr>
              <a:t> do projeto?</a:t>
            </a:r>
            <a:endParaRPr lang="en-US" sz="3200" dirty="0">
              <a:solidFill>
                <a:srgbClr val="1D1DFF"/>
              </a:solidFill>
              <a:latin typeface="+mn-lt"/>
            </a:endParaRPr>
          </a:p>
        </p:txBody>
      </p:sp>
      <p:sp>
        <p:nvSpPr>
          <p:cNvPr id="14" name="Text Box 20"/>
          <p:cNvSpPr txBox="1">
            <a:spLocks noChangeArrowheads="1"/>
          </p:cNvSpPr>
          <p:nvPr/>
        </p:nvSpPr>
        <p:spPr bwMode="auto">
          <a:xfrm>
            <a:off x="5817227" y="7408081"/>
            <a:ext cx="4385366" cy="634214"/>
          </a:xfrm>
          <a:prstGeom prst="rect">
            <a:avLst/>
          </a:prstGeom>
          <a:noFill/>
          <a:ln w="9525">
            <a:noFill/>
            <a:miter lim="800000"/>
            <a:headEnd/>
            <a:tailEnd/>
          </a:ln>
          <a:effectLst/>
        </p:spPr>
        <p:txBody>
          <a:bodyPr wrap="none" lIns="135000" tIns="70200" rIns="135000" bIns="70200">
            <a:spAutoFit/>
          </a:bodyPr>
          <a:lstStyle/>
          <a:p>
            <a:pPr defTabSz="1371600" eaLnBrk="0" hangingPunct="0">
              <a:defRPr/>
            </a:pPr>
            <a:r>
              <a:rPr lang="pt-BR" sz="3200" dirty="0">
                <a:solidFill>
                  <a:srgbClr val="1D1DFF"/>
                </a:solidFill>
                <a:latin typeface="+mn-lt"/>
              </a:rPr>
              <a:t>Baseado nas </a:t>
            </a:r>
            <a:r>
              <a:rPr lang="pt-BR" sz="3200" b="1" u="sng" dirty="0">
                <a:solidFill>
                  <a:srgbClr val="1D1DFF"/>
                </a:solidFill>
                <a:latin typeface="+mn-lt"/>
              </a:rPr>
              <a:t>atividades</a:t>
            </a:r>
            <a:r>
              <a:rPr lang="pt-BR" sz="3200" dirty="0">
                <a:solidFill>
                  <a:srgbClr val="1D1DFF"/>
                </a:solidFill>
                <a:latin typeface="+mn-lt"/>
              </a:rPr>
              <a:t>?</a:t>
            </a:r>
            <a:endParaRPr lang="en-US" sz="3200" dirty="0">
              <a:solidFill>
                <a:srgbClr val="1D1DFF"/>
              </a:solidFill>
              <a:latin typeface="+mn-lt"/>
            </a:endParaRPr>
          </a:p>
        </p:txBody>
      </p:sp>
      <p:sp>
        <p:nvSpPr>
          <p:cNvPr id="16" name="Text Box 20"/>
          <p:cNvSpPr txBox="1">
            <a:spLocks noChangeArrowheads="1"/>
          </p:cNvSpPr>
          <p:nvPr/>
        </p:nvSpPr>
        <p:spPr bwMode="auto">
          <a:xfrm>
            <a:off x="5688200" y="3668417"/>
            <a:ext cx="7269370" cy="1619099"/>
          </a:xfrm>
          <a:prstGeom prst="rect">
            <a:avLst/>
          </a:prstGeom>
          <a:noFill/>
          <a:ln w="9525">
            <a:noFill/>
            <a:miter lim="800000"/>
            <a:headEnd/>
            <a:tailEnd/>
          </a:ln>
          <a:effectLst/>
        </p:spPr>
        <p:txBody>
          <a:bodyPr wrap="square" lIns="135000" tIns="70200" rIns="135000" bIns="70200">
            <a:spAutoFit/>
          </a:bodyPr>
          <a:lstStyle/>
          <a:p>
            <a:pPr algn="just" defTabSz="1371600" eaLnBrk="0" hangingPunct="0">
              <a:spcBef>
                <a:spcPts val="0"/>
              </a:spcBef>
              <a:defRPr/>
            </a:pPr>
            <a:r>
              <a:rPr lang="pt-BR" sz="3200" dirty="0">
                <a:solidFill>
                  <a:srgbClr val="1D1DFF"/>
                </a:solidFill>
                <a:latin typeface="+mn-lt"/>
              </a:rPr>
              <a:t>Baseado em informações parciais (entregas) com diferentes níveis de detalhamento? </a:t>
            </a:r>
            <a:endParaRPr lang="en-US" sz="3200" dirty="0">
              <a:solidFill>
                <a:srgbClr val="1D1DFF"/>
              </a:solidFill>
              <a:latin typeface="+mn-lt"/>
            </a:endParaRPr>
          </a:p>
        </p:txBody>
      </p:sp>
      <p:sp>
        <p:nvSpPr>
          <p:cNvPr id="17" name="AutoShape 18"/>
          <p:cNvSpPr>
            <a:spLocks/>
          </p:cNvSpPr>
          <p:nvPr/>
        </p:nvSpPr>
        <p:spPr bwMode="auto">
          <a:xfrm>
            <a:off x="4610783" y="3412752"/>
            <a:ext cx="820341" cy="1836204"/>
          </a:xfrm>
          <a:prstGeom prst="rightBrace">
            <a:avLst>
              <a:gd name="adj1" fmla="val 17820"/>
              <a:gd name="adj2" fmla="val 50000"/>
            </a:avLst>
          </a:prstGeom>
          <a:noFill/>
          <a:ln w="28575">
            <a:solidFill>
              <a:srgbClr val="000000"/>
            </a:solidFill>
            <a:round/>
            <a:headEnd/>
            <a:tailEnd/>
          </a:ln>
          <a:effectLst/>
        </p:spPr>
        <p:txBody>
          <a:bodyPr wrap="none" anchor="ctr"/>
          <a:lstStyle/>
          <a:p>
            <a:pPr defTabSz="1371600" eaLnBrk="0" hangingPunct="0">
              <a:defRPr/>
            </a:pPr>
            <a:endParaRPr lang="en-US" sz="3600">
              <a:solidFill>
                <a:prstClr val="black"/>
              </a:solidFill>
              <a:latin typeface="+mn-lt"/>
            </a:endParaRPr>
          </a:p>
        </p:txBody>
      </p:sp>
      <p:cxnSp>
        <p:nvCxnSpPr>
          <p:cNvPr id="18" name="Conector de seta reta 17"/>
          <p:cNvCxnSpPr/>
          <p:nvPr/>
        </p:nvCxnSpPr>
        <p:spPr bwMode="auto">
          <a:xfrm>
            <a:off x="2244924" y="3059558"/>
            <a:ext cx="0" cy="1280979"/>
          </a:xfrm>
          <a:prstGeom prst="straightConnector1">
            <a:avLst/>
          </a:prstGeom>
          <a:solidFill>
            <a:schemeClr val="accent1"/>
          </a:solidFill>
          <a:ln w="38100" cap="flat" cmpd="sng" algn="ctr">
            <a:solidFill>
              <a:schemeClr val="tx1"/>
            </a:solidFill>
            <a:prstDash val="sysDot"/>
            <a:round/>
            <a:headEnd type="arrow"/>
            <a:tailEnd type="arrow"/>
          </a:ln>
          <a:effectLst/>
        </p:spPr>
      </p:cxnSp>
    </p:spTree>
    <p:extLst>
      <p:ext uri="{BB962C8B-B14F-4D97-AF65-F5344CB8AC3E}">
        <p14:creationId xmlns:p14="http://schemas.microsoft.com/office/powerpoint/2010/main" val="204020925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idx="4294967295"/>
          </p:nvPr>
        </p:nvSpPr>
        <p:spPr bwMode="auto">
          <a:xfrm>
            <a:off x="0" y="1714500"/>
            <a:ext cx="7434263" cy="7642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algn="just" eaLnBrk="1" hangingPunct="1">
              <a:buNone/>
            </a:pPr>
            <a:r>
              <a:rPr lang="pt-BR" altLang="pt-BR" sz="3000" b="1" dirty="0">
                <a:ea typeface="Verdana" panose="020B0604030504040204" pitchFamily="34" charset="0"/>
                <a:cs typeface="Verdana" panose="020B0604030504040204" pitchFamily="34" charset="0"/>
              </a:rPr>
              <a:t>Deve ser obtido a partir de:</a:t>
            </a:r>
          </a:p>
          <a:p>
            <a:pPr marL="914400" indent="-914400" algn="just" eaLnBrk="1" hangingPunct="1">
              <a:buNone/>
            </a:pPr>
            <a:endParaRPr lang="pt-BR" altLang="pt-BR" sz="3000" b="1" dirty="0">
              <a:ea typeface="Verdana" panose="020B0604030504040204" pitchFamily="34" charset="0"/>
              <a:cs typeface="Verdana" panose="020B0604030504040204" pitchFamily="34" charset="0"/>
            </a:endParaRPr>
          </a:p>
          <a:p>
            <a:pPr marL="914400" indent="-560388" algn="just" eaLnBrk="1" hangingPunct="1"/>
            <a:r>
              <a:rPr lang="pt-BR" altLang="pt-BR" sz="3000" dirty="0">
                <a:ea typeface="Verdana" panose="020B0604030504040204" pitchFamily="34" charset="0"/>
                <a:cs typeface="Verdana" panose="020B0604030504040204" pitchFamily="34" charset="0"/>
              </a:rPr>
              <a:t>Composição dos custos variáveis, para cada tipo de recurso;</a:t>
            </a:r>
          </a:p>
          <a:p>
            <a:pPr marL="914400" indent="-560388" algn="just" eaLnBrk="1" hangingPunct="1"/>
            <a:r>
              <a:rPr lang="pt-BR" altLang="pt-BR" sz="3000" dirty="0">
                <a:ea typeface="Verdana" panose="020B0604030504040204" pitchFamily="34" charset="0"/>
                <a:cs typeface="Verdana" panose="020B0604030504040204" pitchFamily="34" charset="0"/>
              </a:rPr>
              <a:t>Informações dos especialistas;</a:t>
            </a:r>
          </a:p>
          <a:p>
            <a:pPr marL="914400" indent="-560388" algn="just" eaLnBrk="1" hangingPunct="1"/>
            <a:r>
              <a:rPr lang="pt-BR" altLang="pt-BR" sz="3000" dirty="0">
                <a:ea typeface="Verdana" panose="020B0604030504040204" pitchFamily="34" charset="0"/>
                <a:cs typeface="Verdana" panose="020B0604030504040204" pitchFamily="34" charset="0"/>
              </a:rPr>
              <a:t>Consultas a publicações especializados;</a:t>
            </a:r>
          </a:p>
          <a:p>
            <a:pPr marL="914400" indent="-560388" algn="just" eaLnBrk="1" hangingPunct="1"/>
            <a:r>
              <a:rPr lang="pt-BR" altLang="pt-BR" sz="3000" dirty="0">
                <a:ea typeface="Verdana" panose="020B0604030504040204" pitchFamily="34" charset="0"/>
                <a:cs typeface="Verdana" panose="020B0604030504040204" pitchFamily="34" charset="0"/>
              </a:rPr>
              <a:t>Quantidades e tempos gastos na execução das atividades, registrados em lições aprendidas ou em bancos de dados da organização executora.</a:t>
            </a:r>
          </a:p>
        </p:txBody>
      </p:sp>
      <p:sp>
        <p:nvSpPr>
          <p:cNvPr id="80899"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Custo Unitário</a:t>
            </a:r>
          </a:p>
        </p:txBody>
      </p:sp>
      <p:pic>
        <p:nvPicPr>
          <p:cNvPr id="5" name="Picture 22" descr="MPj042211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088" y="1903140"/>
            <a:ext cx="5128850" cy="688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10352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61926" y="1147763"/>
            <a:ext cx="12665870" cy="3348038"/>
          </a:xfrm>
          <a:prstGeom prst="rect">
            <a:avLst/>
          </a:prstGeom>
          <a:noFill/>
          <a:ln>
            <a:noFill/>
          </a:ln>
        </p:spPr>
        <p:txBody>
          <a:bodyPr lIns="135732" tIns="69057" rIns="135732" bIns="69057"/>
          <a:lstStyle/>
          <a:p>
            <a:pPr marL="914400" indent="-914400" defTabSz="1371600">
              <a:spcBef>
                <a:spcPct val="20000"/>
              </a:spcBef>
              <a:defRPr/>
            </a:pPr>
            <a:r>
              <a:rPr lang="pt-BR" sz="3000" dirty="0">
                <a:solidFill>
                  <a:srgbClr val="000000"/>
                </a:solidFill>
                <a:latin typeface="+mn-lt"/>
                <a:ea typeface="Verdana" panose="020B0604030504040204" pitchFamily="34" charset="0"/>
                <a:cs typeface="Verdana" panose="020B0604030504040204" pitchFamily="34" charset="0"/>
              </a:rPr>
              <a:t>	</a:t>
            </a:r>
          </a:p>
          <a:p>
            <a:pPr marL="914400" indent="-914400" algn="ctr" defTabSz="1371600">
              <a:spcBef>
                <a:spcPct val="20000"/>
              </a:spcBef>
              <a:defRPr/>
            </a:pPr>
            <a:r>
              <a:rPr lang="pt-BR" sz="3000" dirty="0">
                <a:solidFill>
                  <a:srgbClr val="000000"/>
                </a:solidFill>
                <a:latin typeface="+mn-lt"/>
                <a:ea typeface="Verdana" panose="020B0604030504040204" pitchFamily="34" charset="0"/>
                <a:cs typeface="Verdana" panose="020B0604030504040204" pitchFamily="34" charset="0"/>
              </a:rPr>
              <a:t>	</a:t>
            </a:r>
            <a:r>
              <a:rPr lang="pt-BR" sz="3000" b="1" dirty="0">
                <a:solidFill>
                  <a:srgbClr val="000000"/>
                </a:solidFill>
                <a:latin typeface="+mn-lt"/>
                <a:ea typeface="Verdana" panose="020B0604030504040204" pitchFamily="34" charset="0"/>
                <a:cs typeface="Verdana" panose="020B0604030504040204" pitchFamily="34" charset="0"/>
              </a:rPr>
              <a:t>Taxa padrão de cada tipo de recurso utilizado para a execução do trabalho do projeto (atividades)</a:t>
            </a:r>
            <a:r>
              <a:rPr lang="en-US" sz="3000" b="1"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endParaRPr lang="pt-BR" sz="3000" dirty="0">
              <a:solidFill>
                <a:srgbClr val="000000"/>
              </a:solidFill>
              <a:latin typeface="+mn-lt"/>
              <a:ea typeface="Verdana" panose="020B0604030504040204" pitchFamily="34" charset="0"/>
              <a:cs typeface="Verdana" panose="020B0604030504040204" pitchFamily="34" charset="0"/>
            </a:endParaRPr>
          </a:p>
          <a:p>
            <a:pPr marL="914400" indent="-914400" algn="ctr" defTabSz="1371600">
              <a:spcBef>
                <a:spcPct val="20000"/>
              </a:spcBef>
              <a:defRPr/>
            </a:pPr>
            <a:endParaRPr lang="pt-BR" sz="3000" b="1" dirty="0">
              <a:solidFill>
                <a:srgbClr val="000000"/>
              </a:solidFill>
              <a:latin typeface="+mn-lt"/>
              <a:ea typeface="Verdana" panose="020B0604030504040204" pitchFamily="34" charset="0"/>
              <a:cs typeface="Verdana" panose="020B0604030504040204" pitchFamily="34" charset="0"/>
            </a:endParaRPr>
          </a:p>
          <a:p>
            <a:pPr marL="914400" indent="-914400" algn="ctr" defTabSz="1371600">
              <a:spcBef>
                <a:spcPct val="20000"/>
              </a:spcBef>
              <a:defRPr/>
            </a:pPr>
            <a:endParaRPr lang="pt-BR" sz="3000" b="1" dirty="0">
              <a:solidFill>
                <a:srgbClr val="000000"/>
              </a:solidFill>
              <a:latin typeface="+mn-lt"/>
              <a:ea typeface="Verdana" panose="020B0604030504040204" pitchFamily="34" charset="0"/>
              <a:cs typeface="Verdana" panose="020B0604030504040204" pitchFamily="34" charset="0"/>
            </a:endParaRPr>
          </a:p>
          <a:p>
            <a:pPr marL="914400" indent="-914400" algn="ctr" defTabSz="1371600">
              <a:spcBef>
                <a:spcPct val="20000"/>
              </a:spcBef>
              <a:defRPr/>
            </a:pPr>
            <a:endParaRPr lang="pt-BR" sz="3000" b="1" dirty="0">
              <a:solidFill>
                <a:srgbClr val="000000"/>
              </a:solidFill>
              <a:latin typeface="+mn-lt"/>
              <a:ea typeface="Verdana" panose="020B0604030504040204" pitchFamily="34" charset="0"/>
              <a:cs typeface="Verdana" panose="020B0604030504040204" pitchFamily="34" charset="0"/>
            </a:endParaRPr>
          </a:p>
        </p:txBody>
      </p:sp>
      <p:sp>
        <p:nvSpPr>
          <p:cNvPr id="82947" name="Rectangle 7"/>
          <p:cNvSpPr>
            <a:spLocks noChangeArrowheads="1"/>
          </p:cNvSpPr>
          <p:nvPr/>
        </p:nvSpPr>
        <p:spPr bwMode="auto">
          <a:xfrm>
            <a:off x="0" y="381819"/>
            <a:ext cx="651510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Custo Unitário</a:t>
            </a:r>
          </a:p>
        </p:txBody>
      </p:sp>
      <p:graphicFrame>
        <p:nvGraphicFramePr>
          <p:cNvPr id="1115420" name="Group 284"/>
          <p:cNvGraphicFramePr>
            <a:graphicFrameLocks noGrp="1"/>
          </p:cNvGraphicFramePr>
          <p:nvPr>
            <p:ph idx="4294967295"/>
            <p:extLst>
              <p:ext uri="{D42A27DB-BD31-4B8C-83A1-F6EECF244321}">
                <p14:modId xmlns:p14="http://schemas.microsoft.com/office/powerpoint/2010/main" val="582442460"/>
              </p:ext>
            </p:extLst>
          </p:nvPr>
        </p:nvGraphicFramePr>
        <p:xfrm>
          <a:off x="0" y="3738563"/>
          <a:ext cx="12144376" cy="4679160"/>
        </p:xfrm>
        <a:graphic>
          <a:graphicData uri="http://schemas.openxmlformats.org/drawingml/2006/table">
            <a:tbl>
              <a:tblPr/>
              <a:tblGrid>
                <a:gridCol w="3933825">
                  <a:extLst>
                    <a:ext uri="{9D8B030D-6E8A-4147-A177-3AD203B41FA5}">
                      <a16:colId xmlns:a16="http://schemas.microsoft.com/office/drawing/2014/main" val="20000"/>
                    </a:ext>
                  </a:extLst>
                </a:gridCol>
                <a:gridCol w="2814638">
                  <a:extLst>
                    <a:ext uri="{9D8B030D-6E8A-4147-A177-3AD203B41FA5}">
                      <a16:colId xmlns:a16="http://schemas.microsoft.com/office/drawing/2014/main" val="20001"/>
                    </a:ext>
                  </a:extLst>
                </a:gridCol>
                <a:gridCol w="2300288">
                  <a:extLst>
                    <a:ext uri="{9D8B030D-6E8A-4147-A177-3AD203B41FA5}">
                      <a16:colId xmlns:a16="http://schemas.microsoft.com/office/drawing/2014/main" val="20002"/>
                    </a:ext>
                  </a:extLst>
                </a:gridCol>
                <a:gridCol w="3095625">
                  <a:extLst>
                    <a:ext uri="{9D8B030D-6E8A-4147-A177-3AD203B41FA5}">
                      <a16:colId xmlns:a16="http://schemas.microsoft.com/office/drawing/2014/main" val="20003"/>
                    </a:ext>
                  </a:extLst>
                </a:gridCol>
              </a:tblGrid>
              <a:tr h="747713">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3000" b="1" i="0" u="none" strike="noStrike" cap="none" normalizeH="0" baseline="0" dirty="0">
                          <a:ln>
                            <a:noFill/>
                          </a:ln>
                          <a:solidFill>
                            <a:schemeClr val="tx1"/>
                          </a:solidFill>
                          <a:effectLst/>
                          <a:latin typeface="Arial" charset="0"/>
                          <a:cs typeface="Times New Roman" pitchFamily="18" charset="0"/>
                        </a:rPr>
                        <a:t>CÁLCULO DE CUSTO DE UMA ATIVIDADE DE TESTE</a:t>
                      </a:r>
                      <a:endParaRPr kumimoji="0" lang="pt-BR" sz="30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9382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Recurso</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Custo unitário</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Tempo necessário</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Custo da atividade</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7713">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Analista de Sistemas</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R$ 80,00/hora</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80 horas</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R$ 6.400,00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7713">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Operador</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R$ 50,00/hora</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40 horas</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2.000,00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0095">
                <a:tc>
                  <a:txBody>
                    <a:bodyPr/>
                    <a:lstStyle/>
                    <a:p>
                      <a:pPr marL="0" marR="0" lvl="0" indent="0" algn="just" defTabSz="914400" rtl="0" eaLnBrk="0" fontAlgn="base" latinLnBrk="0" hangingPunct="0">
                        <a:lnSpc>
                          <a:spcPct val="100000"/>
                        </a:lnSpc>
                        <a:spcBef>
                          <a:spcPct val="0"/>
                        </a:spcBef>
                        <a:spcAft>
                          <a:spcPct val="0"/>
                        </a:spcAft>
                        <a:buClrTx/>
                        <a:buSzTx/>
                        <a:buFontTx/>
                        <a:buNone/>
                        <a:tabLst>
                          <a:tab pos="457200" algn="r"/>
                          <a:tab pos="2806700" algn="ctr"/>
                          <a:tab pos="5611813" algn="r"/>
                        </a:tabLst>
                      </a:pPr>
                      <a:r>
                        <a:rPr kumimoji="0" lang="pt-BR" sz="2400" b="0" i="0" u="none" strike="noStrike" cap="none" normalizeH="0" baseline="0">
                          <a:ln>
                            <a:noFill/>
                          </a:ln>
                          <a:solidFill>
                            <a:schemeClr val="tx1"/>
                          </a:solidFill>
                          <a:effectLst/>
                          <a:latin typeface="Arial" charset="0"/>
                          <a:cs typeface="Times New Roman" pitchFamily="18" charset="0"/>
                        </a:rPr>
                        <a:t>Compra do Servidor</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R$ 4.000,00</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R$ 4.000,00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47713">
                <a:tc gridSpan="3">
                  <a:txBody>
                    <a:bodyPr/>
                    <a:lstStyle/>
                    <a:p>
                      <a:pPr marL="0" marR="0" lvl="0" indent="0" algn="r" defTabSz="914400" rtl="0" eaLnBrk="0" fontAlgn="base" latinLnBrk="0" hangingPunct="0">
                        <a:lnSpc>
                          <a:spcPct val="100000"/>
                        </a:lnSpc>
                        <a:spcBef>
                          <a:spcPct val="0"/>
                        </a:spcBef>
                        <a:spcAft>
                          <a:spcPct val="0"/>
                        </a:spcAft>
                        <a:buClrTx/>
                        <a:buSzTx/>
                        <a:buFontTx/>
                        <a:buNone/>
                        <a:tabLst>
                          <a:tab pos="457200" algn="r"/>
                          <a:tab pos="2806700" algn="ctr"/>
                          <a:tab pos="5611813" algn="r"/>
                        </a:tabLst>
                      </a:pPr>
                      <a:r>
                        <a:rPr kumimoji="0" lang="pt-BR" sz="2400" b="1" i="0" u="none" strike="noStrike" cap="none" normalizeH="0" baseline="0">
                          <a:ln>
                            <a:noFill/>
                          </a:ln>
                          <a:solidFill>
                            <a:schemeClr val="tx1"/>
                          </a:solidFill>
                          <a:effectLst/>
                          <a:latin typeface="Arial" charset="0"/>
                          <a:cs typeface="Times New Roman" pitchFamily="18" charset="0"/>
                        </a:rPr>
                        <a:t>Custo Total da Atividade:</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hMerge="1">
                  <a:txBody>
                    <a:bodyPr/>
                    <a:lstStyle/>
                    <a:p>
                      <a:endParaRPr lang="pt-BR"/>
                    </a:p>
                  </a:txBody>
                  <a:tcPr/>
                </a:tc>
                <a:tc hMerge="1">
                  <a:txBody>
                    <a:bodyPr/>
                    <a:lstStyle/>
                    <a:p>
                      <a:endParaRPr lang="pt-B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dirty="0">
                          <a:ln>
                            <a:noFill/>
                          </a:ln>
                          <a:solidFill>
                            <a:schemeClr val="tx1"/>
                          </a:solidFill>
                          <a:effectLst/>
                          <a:latin typeface="Arial" charset="0"/>
                          <a:cs typeface="Times New Roman" pitchFamily="18" charset="0"/>
                        </a:rPr>
                        <a:t>R$ 12.400,00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2980" name="CaixaDeTexto 1"/>
          <p:cNvSpPr txBox="1">
            <a:spLocks noChangeArrowheads="1"/>
          </p:cNvSpPr>
          <p:nvPr/>
        </p:nvSpPr>
        <p:spPr bwMode="auto">
          <a:xfrm>
            <a:off x="592933" y="8515350"/>
            <a:ext cx="122348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pt-BR" altLang="pt-BR" dirty="0">
                <a:solidFill>
                  <a:srgbClr val="000000"/>
                </a:solidFill>
                <a:latin typeface="+mn-lt"/>
                <a:ea typeface="Verdana" panose="020B0604030504040204" pitchFamily="34" charset="0"/>
                <a:cs typeface="Verdana" panose="020B0604030504040204" pitchFamily="34" charset="0"/>
              </a:rPr>
              <a:t>Considerando uma empresas </a:t>
            </a:r>
            <a:r>
              <a:rPr lang="pt-BR" altLang="pt-BR" dirty="0" err="1">
                <a:solidFill>
                  <a:srgbClr val="000000"/>
                </a:solidFill>
                <a:latin typeface="+mn-lt"/>
                <a:ea typeface="Verdana" panose="020B0604030504040204" pitchFamily="34" charset="0"/>
                <a:cs typeface="Verdana" panose="020B0604030504040204" pitchFamily="34" charset="0"/>
              </a:rPr>
              <a:t>projetizada</a:t>
            </a:r>
            <a:r>
              <a:rPr lang="pt-BR" altLang="pt-BR" dirty="0">
                <a:solidFill>
                  <a:srgbClr val="000000"/>
                </a:solidFill>
                <a:latin typeface="+mn-lt"/>
                <a:ea typeface="Verdana" panose="020B0604030504040204" pitchFamily="34" charset="0"/>
                <a:cs typeface="Verdana" panose="020B0604030504040204" pitchFamily="34" charset="0"/>
              </a:rPr>
              <a:t>, em que o custo do servidor está atrelado aos custos do projeto (ex. projeto de implantação de um outsourcing). </a:t>
            </a:r>
          </a:p>
        </p:txBody>
      </p:sp>
    </p:spTree>
    <p:extLst>
      <p:ext uri="{BB962C8B-B14F-4D97-AF65-F5344CB8AC3E}">
        <p14:creationId xmlns:p14="http://schemas.microsoft.com/office/powerpoint/2010/main" val="3356782355"/>
      </p:ext>
    </p:extLst>
  </p:cSld>
  <p:clrMapOvr>
    <a:masterClrMapping/>
  </p:clrMapOvr>
  <p:transition>
    <p:zoom/>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3"/>
          <p:cNvPicPr>
            <a:picLocks noChangeArrowheads="1"/>
          </p:cNvPicPr>
          <p:nvPr/>
        </p:nvPicPr>
        <p:blipFill>
          <a:blip r:embed="rId3" cstate="print"/>
          <a:srcRect/>
          <a:stretch>
            <a:fillRect/>
          </a:stretch>
        </p:blipFill>
        <p:spPr bwMode="auto">
          <a:xfrm>
            <a:off x="1552757" y="3109943"/>
            <a:ext cx="1194395" cy="5403056"/>
          </a:xfrm>
          <a:prstGeom prst="rect">
            <a:avLst/>
          </a:prstGeom>
          <a:noFill/>
          <a:ln w="9525">
            <a:noFill/>
            <a:miter lim="800000"/>
            <a:headEnd/>
            <a:tailEnd/>
          </a:ln>
        </p:spPr>
      </p:pic>
      <p:sp>
        <p:nvSpPr>
          <p:cNvPr id="7" name="Text Box 10"/>
          <p:cNvSpPr txBox="1">
            <a:spLocks noChangeArrowheads="1"/>
          </p:cNvSpPr>
          <p:nvPr/>
        </p:nvSpPr>
        <p:spPr bwMode="auto">
          <a:xfrm>
            <a:off x="33322" y="2571780"/>
            <a:ext cx="4325734" cy="695769"/>
          </a:xfrm>
          <a:prstGeom prst="rect">
            <a:avLst/>
          </a:prstGeom>
          <a:noFill/>
          <a:ln w="9525">
            <a:noFill/>
            <a:miter lim="800000"/>
            <a:headEnd/>
            <a:tailEnd/>
          </a:ln>
          <a:effectLst/>
        </p:spPr>
        <p:txBody>
          <a:bodyPr wrap="none" lIns="135000" tIns="70200" rIns="135000" bIns="70200">
            <a:spAutoFit/>
          </a:bodyPr>
          <a:lstStyle/>
          <a:p>
            <a:pPr defTabSz="1371600"/>
            <a:r>
              <a:rPr lang="pt-BR" sz="3600" b="1">
                <a:solidFill>
                  <a:srgbClr val="000000"/>
                </a:solidFill>
                <a:latin typeface="+mn-lt"/>
                <a:cs typeface="+mn-cs"/>
              </a:rPr>
              <a:t>Estimativa Top-Down</a:t>
            </a:r>
            <a:endParaRPr lang="en-US" sz="3600" b="1">
              <a:solidFill>
                <a:srgbClr val="000000"/>
              </a:solidFill>
              <a:latin typeface="+mn-lt"/>
              <a:cs typeface="+mn-cs"/>
            </a:endParaRPr>
          </a:p>
        </p:txBody>
      </p:sp>
      <p:sp>
        <p:nvSpPr>
          <p:cNvPr id="8" name="Text Box 11"/>
          <p:cNvSpPr txBox="1">
            <a:spLocks noChangeArrowheads="1"/>
          </p:cNvSpPr>
          <p:nvPr/>
        </p:nvSpPr>
        <p:spPr bwMode="auto">
          <a:xfrm>
            <a:off x="8574666" y="8079612"/>
            <a:ext cx="4497704" cy="695769"/>
          </a:xfrm>
          <a:prstGeom prst="rect">
            <a:avLst/>
          </a:prstGeom>
          <a:noFill/>
          <a:ln w="9525">
            <a:noFill/>
            <a:miter lim="800000"/>
            <a:headEnd/>
            <a:tailEnd/>
          </a:ln>
          <a:effectLst/>
        </p:spPr>
        <p:txBody>
          <a:bodyPr wrap="none" lIns="135000" tIns="70200" rIns="135000" bIns="70200">
            <a:spAutoFit/>
          </a:bodyPr>
          <a:lstStyle/>
          <a:p>
            <a:pPr defTabSz="1371600"/>
            <a:r>
              <a:rPr lang="pt-BR" sz="3600" b="1" dirty="0">
                <a:solidFill>
                  <a:srgbClr val="000000"/>
                </a:solidFill>
                <a:latin typeface="+mn-lt"/>
                <a:cs typeface="+mn-cs"/>
              </a:rPr>
              <a:t>Estimativa </a:t>
            </a:r>
            <a:r>
              <a:rPr lang="pt-BR" sz="3600" b="1" dirty="0" err="1">
                <a:solidFill>
                  <a:srgbClr val="000000"/>
                </a:solidFill>
                <a:latin typeface="+mn-lt"/>
                <a:cs typeface="+mn-cs"/>
              </a:rPr>
              <a:t>Bottom-Up</a:t>
            </a:r>
            <a:endParaRPr lang="en-US" sz="3600" b="1" dirty="0">
              <a:solidFill>
                <a:srgbClr val="000000"/>
              </a:solidFill>
              <a:latin typeface="+mn-lt"/>
              <a:cs typeface="+mn-cs"/>
            </a:endParaRPr>
          </a:p>
        </p:txBody>
      </p:sp>
      <p:pic>
        <p:nvPicPr>
          <p:cNvPr id="12" name="Picture 3"/>
          <p:cNvPicPr>
            <a:picLocks noChangeArrowheads="1"/>
          </p:cNvPicPr>
          <p:nvPr/>
        </p:nvPicPr>
        <p:blipFill>
          <a:blip r:embed="rId3" cstate="print"/>
          <a:srcRect/>
          <a:stretch>
            <a:fillRect/>
          </a:stretch>
        </p:blipFill>
        <p:spPr bwMode="auto">
          <a:xfrm flipV="1">
            <a:off x="10563605" y="2571782"/>
            <a:ext cx="1310481" cy="5507831"/>
          </a:xfrm>
          <a:prstGeom prst="rect">
            <a:avLst/>
          </a:prstGeom>
          <a:noFill/>
          <a:ln w="9525">
            <a:noFill/>
            <a:miter lim="800000"/>
            <a:headEnd/>
            <a:tailEnd/>
          </a:ln>
        </p:spPr>
      </p:pic>
      <p:sp>
        <p:nvSpPr>
          <p:cNvPr id="13" name="Text Box 13"/>
          <p:cNvSpPr txBox="1">
            <a:spLocks noChangeArrowheads="1"/>
          </p:cNvSpPr>
          <p:nvPr/>
        </p:nvSpPr>
        <p:spPr bwMode="auto">
          <a:xfrm>
            <a:off x="161255" y="1707387"/>
            <a:ext cx="12817425" cy="695769"/>
          </a:xfrm>
          <a:prstGeom prst="rect">
            <a:avLst/>
          </a:prstGeom>
          <a:noFill/>
          <a:ln w="9525">
            <a:solidFill>
              <a:srgbClr val="000060"/>
            </a:solidFill>
            <a:miter lim="800000"/>
            <a:headEnd/>
            <a:tailEnd/>
          </a:ln>
          <a:effectLst/>
        </p:spPr>
        <p:txBody>
          <a:bodyPr wrap="square" lIns="135000" tIns="70200" rIns="135000" bIns="70200">
            <a:spAutoFit/>
          </a:bodyPr>
          <a:lstStyle/>
          <a:p>
            <a:pPr algn="ctr" defTabSz="1371600"/>
            <a:r>
              <a:rPr lang="pt-BR" sz="3600" b="1">
                <a:solidFill>
                  <a:srgbClr val="000000"/>
                </a:solidFill>
                <a:latin typeface="+mn-lt"/>
                <a:cs typeface="+mn-cs"/>
              </a:rPr>
              <a:t>Top - Maior nível de Abstração</a:t>
            </a:r>
            <a:endParaRPr lang="en-US" sz="3600" b="1">
              <a:solidFill>
                <a:srgbClr val="000000"/>
              </a:solidFill>
              <a:latin typeface="+mn-lt"/>
              <a:cs typeface="+mn-cs"/>
            </a:endParaRPr>
          </a:p>
        </p:txBody>
      </p:sp>
      <p:sp>
        <p:nvSpPr>
          <p:cNvPr id="14" name="Text Box 14"/>
          <p:cNvSpPr txBox="1">
            <a:spLocks noChangeArrowheads="1"/>
          </p:cNvSpPr>
          <p:nvPr/>
        </p:nvSpPr>
        <p:spPr bwMode="auto">
          <a:xfrm>
            <a:off x="161255" y="8836850"/>
            <a:ext cx="12817425" cy="695769"/>
          </a:xfrm>
          <a:prstGeom prst="rect">
            <a:avLst/>
          </a:prstGeom>
          <a:noFill/>
          <a:ln w="9525">
            <a:solidFill>
              <a:srgbClr val="000060"/>
            </a:solidFill>
            <a:miter lim="800000"/>
            <a:headEnd/>
            <a:tailEnd/>
          </a:ln>
          <a:effectLst/>
        </p:spPr>
        <p:txBody>
          <a:bodyPr wrap="square" lIns="135000" tIns="70200" rIns="135000" bIns="70200">
            <a:spAutoFit/>
          </a:bodyPr>
          <a:lstStyle/>
          <a:p>
            <a:pPr algn="ctr" defTabSz="1371600"/>
            <a:r>
              <a:rPr lang="pt-BR" sz="3600" b="1" dirty="0" err="1">
                <a:solidFill>
                  <a:srgbClr val="000000"/>
                </a:solidFill>
                <a:latin typeface="+mn-lt"/>
                <a:cs typeface="+mn-cs"/>
              </a:rPr>
              <a:t>Bottom</a:t>
            </a:r>
            <a:r>
              <a:rPr lang="pt-BR" sz="3600" b="1" dirty="0">
                <a:solidFill>
                  <a:srgbClr val="000000"/>
                </a:solidFill>
                <a:latin typeface="+mn-lt"/>
                <a:cs typeface="+mn-cs"/>
              </a:rPr>
              <a:t> - Maior nível de Detalhamento</a:t>
            </a:r>
            <a:endParaRPr lang="en-US" sz="3600" b="1" dirty="0">
              <a:solidFill>
                <a:srgbClr val="000000"/>
              </a:solidFill>
              <a:latin typeface="+mn-lt"/>
              <a:cs typeface="+mn-cs"/>
            </a:endParaRPr>
          </a:p>
        </p:txBody>
      </p:sp>
      <p:sp>
        <p:nvSpPr>
          <p:cNvPr id="16" name="Text Box 15"/>
          <p:cNvSpPr txBox="1">
            <a:spLocks noChangeArrowheads="1"/>
          </p:cNvSpPr>
          <p:nvPr/>
        </p:nvSpPr>
        <p:spPr bwMode="auto">
          <a:xfrm>
            <a:off x="5649302" y="4191031"/>
            <a:ext cx="1638101" cy="2357762"/>
          </a:xfrm>
          <a:prstGeom prst="rect">
            <a:avLst/>
          </a:prstGeom>
          <a:noFill/>
          <a:ln w="9525">
            <a:noFill/>
            <a:miter lim="800000"/>
            <a:headEnd/>
            <a:tailEnd/>
          </a:ln>
          <a:effectLst/>
        </p:spPr>
        <p:txBody>
          <a:bodyPr lIns="135000" tIns="70200" rIns="135000" bIns="70200">
            <a:spAutoFit/>
          </a:bodyPr>
          <a:lstStyle/>
          <a:p>
            <a:pPr defTabSz="1371600"/>
            <a:r>
              <a:rPr lang="pt-BR" sz="14400">
                <a:solidFill>
                  <a:srgbClr val="1D1DFF"/>
                </a:solidFill>
                <a:latin typeface="+mn-lt"/>
                <a:cs typeface="+mn-cs"/>
              </a:rPr>
              <a:t>?</a:t>
            </a:r>
            <a:endParaRPr lang="en-US" sz="14400">
              <a:solidFill>
                <a:srgbClr val="1D1DFF"/>
              </a:solidFill>
              <a:latin typeface="+mn-lt"/>
              <a:cs typeface="+mn-cs"/>
            </a:endParaRPr>
          </a:p>
        </p:txBody>
      </p:sp>
      <p:sp>
        <p:nvSpPr>
          <p:cNvPr id="11" name="Rectangle 5"/>
          <p:cNvSpPr>
            <a:spLocks noChangeArrowheads="1"/>
          </p:cNvSpPr>
          <p:nvPr/>
        </p:nvSpPr>
        <p:spPr bwMode="auto">
          <a:xfrm>
            <a:off x="1" y="554484"/>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Tipos de Estimativas de Custos</a:t>
            </a:r>
          </a:p>
        </p:txBody>
      </p:sp>
    </p:spTree>
    <p:extLst>
      <p:ext uri="{BB962C8B-B14F-4D97-AF65-F5344CB8AC3E}">
        <p14:creationId xmlns:p14="http://schemas.microsoft.com/office/powerpoint/2010/main" val="289238318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idx="4294967295"/>
          </p:nvPr>
        </p:nvSpPr>
        <p:spPr>
          <a:xfrm>
            <a:off x="0" y="1522413"/>
            <a:ext cx="12906375" cy="7264400"/>
          </a:xfrm>
          <a:prstGeom prst="rect">
            <a:avLst/>
          </a:prstGeom>
        </p:spPr>
        <p:txBody>
          <a:bodyPr vert="horz" wrap="square" lIns="135732" tIns="69057" rIns="135732" bIns="69057" numCol="1" anchor="t" anchorCtr="0" compatLnSpc="1">
            <a:prstTxWarp prst="textNoShape">
              <a:avLst/>
            </a:prstTxWarp>
          </a:bodyPr>
          <a:lstStyle/>
          <a:p>
            <a:pPr marL="914400" indent="-914400" algn="just" eaLnBrk="1" hangingPunct="1">
              <a:buNone/>
              <a:defRPr/>
            </a:pPr>
            <a:r>
              <a:rPr lang="pt-BR" sz="3600" b="1" dirty="0"/>
              <a:t>Estimativa baseada na opinião dos especialistas</a:t>
            </a:r>
          </a:p>
          <a:p>
            <a:pPr marL="914400" indent="-914400" algn="just" eaLnBrk="1" hangingPunct="1">
              <a:buNone/>
              <a:defRPr/>
            </a:pPr>
            <a:r>
              <a:rPr lang="pt-BR" sz="3600" dirty="0"/>
              <a:t>	</a:t>
            </a:r>
          </a:p>
          <a:p>
            <a:pPr algn="just">
              <a:buFont typeface="Arial" charset="0"/>
              <a:buChar char="•"/>
              <a:defRPr/>
            </a:pPr>
            <a:r>
              <a:rPr lang="pt-BR" sz="3600" dirty="0"/>
              <a:t>Envolve especialistas, das diversas disciplinas, que estejam familiarizados com as atividades;</a:t>
            </a:r>
          </a:p>
          <a:p>
            <a:pPr algn="just">
              <a:buFont typeface="Arial" charset="0"/>
              <a:buChar char="•"/>
              <a:defRPr/>
            </a:pPr>
            <a:r>
              <a:rPr lang="pt-BR" sz="3600" dirty="0"/>
              <a:t>Normalmente sem a utilização de dados técnicos detalhados (como desenhos, listas de materiais, especificações, etc.);</a:t>
            </a:r>
          </a:p>
          <a:p>
            <a:pPr algn="just">
              <a:buFont typeface="Arial" charset="0"/>
              <a:buChar char="•"/>
              <a:defRPr/>
            </a:pPr>
            <a:r>
              <a:rPr lang="pt-BR" sz="3600" dirty="0"/>
              <a:t>Maior rapidez na elaboração da estimativa de custos, e, consequentemente, menor custo;</a:t>
            </a:r>
          </a:p>
          <a:p>
            <a:pPr algn="just">
              <a:buFont typeface="Arial" charset="0"/>
              <a:buChar char="•"/>
              <a:defRPr/>
            </a:pPr>
            <a:r>
              <a:rPr lang="pt-BR" sz="3600" dirty="0"/>
              <a:t>Também chamada de direta, de custos empíricos, julgamento, mesa redonda ou regra de polegar.</a:t>
            </a:r>
          </a:p>
          <a:p>
            <a:pPr marL="1983582" lvl="1" indent="-800100" algn="just" eaLnBrk="1" hangingPunct="1">
              <a:buFont typeface="Arial" charset="0"/>
              <a:buChar char="–"/>
              <a:defRPr/>
            </a:pPr>
            <a:endParaRPr lang="pt-BR" sz="3600" dirty="0"/>
          </a:p>
        </p:txBody>
      </p:sp>
      <p:sp>
        <p:nvSpPr>
          <p:cNvPr id="115715" name="Rectangle 5"/>
          <p:cNvSpPr>
            <a:spLocks noChangeArrowheads="1"/>
          </p:cNvSpPr>
          <p:nvPr/>
        </p:nvSpPr>
        <p:spPr bwMode="auto">
          <a:xfrm>
            <a:off x="2" y="283370"/>
            <a:ext cx="8802216"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946000612"/>
      </p:ext>
    </p:extLst>
  </p:cSld>
  <p:clrMapOvr>
    <a:masterClrMapping/>
  </p:clrMapOvr>
  <p:transition>
    <p:zo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idx="4294967295"/>
          </p:nvPr>
        </p:nvSpPr>
        <p:spPr>
          <a:xfrm>
            <a:off x="0" y="1433513"/>
            <a:ext cx="12979400" cy="8424862"/>
          </a:xfrm>
          <a:prstGeom prst="rect">
            <a:avLst/>
          </a:prstGeom>
        </p:spPr>
        <p:txBody>
          <a:bodyPr vert="horz" wrap="square" lIns="135732" tIns="69057" rIns="135732" bIns="69057" numCol="1" anchor="t" anchorCtr="0" compatLnSpc="1">
            <a:prstTxWarp prst="textNoShape">
              <a:avLst/>
            </a:prstTxWarp>
          </a:bodyPr>
          <a:lstStyle/>
          <a:p>
            <a:pPr marL="914400" indent="-914400" algn="just" eaLnBrk="1" hangingPunct="1">
              <a:lnSpc>
                <a:spcPct val="90000"/>
              </a:lnSpc>
              <a:buNone/>
              <a:defRPr/>
            </a:pPr>
            <a:r>
              <a:rPr lang="pt-BR" sz="3600" b="1" dirty="0"/>
              <a:t>Estimativa análoga ou top-</a:t>
            </a:r>
            <a:r>
              <a:rPr lang="pt-BR" sz="3600" b="1" dirty="0" err="1"/>
              <a:t>down</a:t>
            </a:r>
            <a:endParaRPr lang="pt-BR" sz="3600" b="1" dirty="0"/>
          </a:p>
          <a:p>
            <a:pPr marL="914400" indent="-914400" algn="just" eaLnBrk="1" hangingPunct="1">
              <a:lnSpc>
                <a:spcPct val="90000"/>
              </a:lnSpc>
              <a:buNone/>
              <a:defRPr/>
            </a:pPr>
            <a:endParaRPr lang="pt-BR" sz="3600" b="1" dirty="0"/>
          </a:p>
          <a:p>
            <a:pPr algn="just" eaLnBrk="1" hangingPunct="1">
              <a:lnSpc>
                <a:spcPct val="90000"/>
              </a:lnSpc>
              <a:buFont typeface="Arial" charset="0"/>
              <a:buChar char="•"/>
              <a:defRPr/>
            </a:pPr>
            <a:r>
              <a:rPr lang="pt-BR" sz="3600" dirty="0"/>
              <a:t>Fase inicial do projeto;</a:t>
            </a:r>
          </a:p>
          <a:p>
            <a:pPr algn="just">
              <a:buFont typeface="Arial" charset="0"/>
              <a:buChar char="•"/>
              <a:defRPr/>
            </a:pPr>
            <a:r>
              <a:rPr lang="pt-BR" sz="3600" dirty="0"/>
              <a:t>Estima “grosseiramente”, o custo total do projeto ou de componentes da EAP;</a:t>
            </a:r>
          </a:p>
          <a:p>
            <a:pPr algn="just">
              <a:buFont typeface="Arial" charset="0"/>
              <a:buChar char="•"/>
              <a:defRPr/>
            </a:pPr>
            <a:r>
              <a:rPr lang="pt-BR" sz="3600" dirty="0"/>
              <a:t>Similaridade (escopo, complexidade, duração, tipo, tamanho, locação, requisitos, e expectativas de qualidade) entre projeto proposto e o que faz parte da base de dados históricos;</a:t>
            </a:r>
          </a:p>
          <a:p>
            <a:pPr algn="just">
              <a:buFont typeface="Arial" charset="0"/>
              <a:buChar char="•"/>
              <a:defRPr/>
            </a:pPr>
            <a:r>
              <a:rPr lang="pt-BR" sz="3600" dirty="0"/>
              <a:t>Também chamada de analogia específica, custos históricos, análise comparativa, estimativa </a:t>
            </a:r>
            <a:r>
              <a:rPr lang="pt-BR" sz="3600" dirty="0" err="1"/>
              <a:t>fatorizada</a:t>
            </a:r>
            <a:r>
              <a:rPr lang="pt-BR" sz="3600" dirty="0"/>
              <a:t> ou método do fator de capacidade.</a:t>
            </a:r>
            <a:r>
              <a:rPr lang="pt-BR" sz="3600" b="1" dirty="0"/>
              <a:t>	</a:t>
            </a:r>
          </a:p>
        </p:txBody>
      </p:sp>
      <p:sp>
        <p:nvSpPr>
          <p:cNvPr id="117763" name="Rectangle 17"/>
          <p:cNvSpPr>
            <a:spLocks noChangeArrowheads="1"/>
          </p:cNvSpPr>
          <p:nvPr/>
        </p:nvSpPr>
        <p:spPr bwMode="auto">
          <a:xfrm>
            <a:off x="2" y="283370"/>
            <a:ext cx="8586192"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838375004"/>
      </p:ext>
    </p:extLst>
  </p:cSld>
  <p:clrMapOvr>
    <a:masterClrMapping/>
  </p:clrMapOvr>
  <p:transition>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idx="4294967295"/>
          </p:nvPr>
        </p:nvSpPr>
        <p:spPr>
          <a:xfrm>
            <a:off x="0" y="1182688"/>
            <a:ext cx="12979400" cy="7310437"/>
          </a:xfrm>
          <a:prstGeom prst="rect">
            <a:avLst/>
          </a:prstGeom>
        </p:spPr>
        <p:txBody>
          <a:bodyPr vert="horz" wrap="square" lIns="135732" tIns="69057" rIns="135732" bIns="69057" numCol="1" anchor="t" anchorCtr="0" compatLnSpc="1">
            <a:prstTxWarp prst="textNoShape">
              <a:avLst/>
            </a:prstTxWarp>
          </a:bodyPr>
          <a:lstStyle/>
          <a:p>
            <a:pPr marL="914400" indent="-914400" eaLnBrk="1" hangingPunct="1">
              <a:buNone/>
              <a:defRPr/>
            </a:pPr>
            <a:r>
              <a:rPr lang="pt-BR" sz="3600" b="1" dirty="0"/>
              <a:t>Estimativa Paramétrica</a:t>
            </a:r>
          </a:p>
          <a:p>
            <a:pPr marL="914400" indent="-914400" eaLnBrk="1" hangingPunct="1">
              <a:buNone/>
              <a:defRPr/>
            </a:pPr>
            <a:endParaRPr lang="pt-BR" sz="3600" b="1" dirty="0"/>
          </a:p>
          <a:p>
            <a:pPr>
              <a:buFont typeface="Arial" charset="0"/>
              <a:buChar char="•"/>
              <a:defRPr/>
            </a:pPr>
            <a:r>
              <a:rPr lang="pt-BR" sz="3600" dirty="0"/>
              <a:t>Utiliza equações ou modelos matemáticos/estatísticos para relacionar custos a parâmetros tais como tamanho, volume, área, peso, potência, consumo de energia, pontos de função, etc.; </a:t>
            </a:r>
          </a:p>
          <a:p>
            <a:pPr>
              <a:buFont typeface="Arial" charset="0"/>
              <a:buChar char="•"/>
              <a:defRPr/>
            </a:pPr>
            <a:r>
              <a:rPr lang="pt-BR" sz="3600" dirty="0"/>
              <a:t>É top-</a:t>
            </a:r>
            <a:r>
              <a:rPr lang="pt-BR" sz="3600" dirty="0" err="1"/>
              <a:t>down</a:t>
            </a:r>
            <a:r>
              <a:rPr lang="pt-BR" sz="3600" dirty="0"/>
              <a:t>, mais rápida e preliminar;</a:t>
            </a:r>
          </a:p>
          <a:p>
            <a:pPr>
              <a:buFont typeface="Arial" charset="0"/>
              <a:buChar char="•"/>
              <a:defRPr/>
            </a:pPr>
            <a:r>
              <a:rPr lang="pt-BR" sz="3600" dirty="0"/>
              <a:t>Modelo matemático para prever os custos do projeto;</a:t>
            </a:r>
          </a:p>
          <a:p>
            <a:pPr>
              <a:buFont typeface="Arial" charset="0"/>
              <a:buChar char="•"/>
              <a:defRPr/>
            </a:pPr>
            <a:r>
              <a:rPr lang="pt-BR" sz="3600" dirty="0"/>
              <a:t>Mais confiável quando:</a:t>
            </a:r>
          </a:p>
          <a:p>
            <a:pPr marL="1983582" lvl="1" indent="-800100" eaLnBrk="1" hangingPunct="1">
              <a:buFont typeface="Arial" charset="0"/>
              <a:buChar char="–"/>
              <a:defRPr/>
            </a:pPr>
            <a:r>
              <a:rPr lang="pt-BR" sz="3600" dirty="0"/>
              <a:t>Os projetos envolvidos são similares;</a:t>
            </a:r>
          </a:p>
          <a:p>
            <a:pPr marL="1983582" lvl="1" indent="-800100" eaLnBrk="1" hangingPunct="1">
              <a:buFont typeface="Arial" charset="0"/>
              <a:buChar char="–"/>
              <a:defRPr/>
            </a:pPr>
            <a:r>
              <a:rPr lang="pt-BR" sz="3600" dirty="0"/>
              <a:t>As informações históricas utilizadas no modelo são precisas;</a:t>
            </a:r>
          </a:p>
          <a:p>
            <a:pPr marL="1983582" lvl="1" indent="-800100" eaLnBrk="1" hangingPunct="1">
              <a:buFont typeface="Arial" charset="0"/>
              <a:buChar char="–"/>
              <a:defRPr/>
            </a:pPr>
            <a:r>
              <a:rPr lang="pt-BR" sz="3600" dirty="0"/>
              <a:t>O modelo é “escalável”; por exemplo, funciona tanto para os projetos pequenos como para os grandes;</a:t>
            </a:r>
          </a:p>
          <a:p>
            <a:pPr>
              <a:buFont typeface="Arial" charset="0"/>
              <a:buChar char="•"/>
              <a:defRPr/>
            </a:pPr>
            <a:r>
              <a:rPr lang="pt-BR" sz="3600" dirty="0"/>
              <a:t>Exemplo: custo por linha de código, por metro quadrado,...</a:t>
            </a:r>
          </a:p>
        </p:txBody>
      </p:sp>
      <p:sp>
        <p:nvSpPr>
          <p:cNvPr id="119811" name="Rectangle 16"/>
          <p:cNvSpPr>
            <a:spLocks noChangeArrowheads="1"/>
          </p:cNvSpPr>
          <p:nvPr/>
        </p:nvSpPr>
        <p:spPr bwMode="auto">
          <a:xfrm>
            <a:off x="2" y="283370"/>
            <a:ext cx="847818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 de Estimativas de Custos</a:t>
            </a:r>
          </a:p>
        </p:txBody>
      </p:sp>
    </p:spTree>
    <p:extLst>
      <p:ext uri="{BB962C8B-B14F-4D97-AF65-F5344CB8AC3E}">
        <p14:creationId xmlns:p14="http://schemas.microsoft.com/office/powerpoint/2010/main" val="3123574323"/>
      </p:ext>
    </p:extLst>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idx="4294967295"/>
          </p:nvPr>
        </p:nvSpPr>
        <p:spPr>
          <a:xfrm>
            <a:off x="0" y="1522413"/>
            <a:ext cx="13628688" cy="7264400"/>
          </a:xfrm>
          <a:prstGeom prst="rect">
            <a:avLst/>
          </a:prstGeom>
        </p:spPr>
        <p:txBody>
          <a:bodyPr vert="horz" wrap="square" lIns="135732" tIns="69057" rIns="135732" bIns="69057" numCol="1" anchor="t" anchorCtr="0" compatLnSpc="1">
            <a:prstTxWarp prst="textNoShape">
              <a:avLst/>
            </a:prstTxWarp>
          </a:bodyPr>
          <a:lstStyle/>
          <a:p>
            <a:pPr marL="914400" indent="-914400" eaLnBrk="1" hangingPunct="1">
              <a:buNone/>
              <a:defRPr/>
            </a:pPr>
            <a:r>
              <a:rPr lang="pt-BR" sz="3600" b="1" dirty="0"/>
              <a:t>Estimativa </a:t>
            </a:r>
            <a:r>
              <a:rPr lang="pt-BR" sz="3600" b="1" i="1" dirty="0"/>
              <a:t> </a:t>
            </a:r>
            <a:r>
              <a:rPr lang="pt-BR" sz="3600" b="1" dirty="0"/>
              <a:t>detalhada ou definitiva</a:t>
            </a:r>
          </a:p>
          <a:p>
            <a:pPr eaLnBrk="1" hangingPunct="1">
              <a:buFont typeface="Arial" charset="0"/>
              <a:buChar char="•"/>
              <a:defRPr/>
            </a:pPr>
            <a:r>
              <a:rPr lang="pt-BR" sz="3600" dirty="0"/>
              <a:t>É </a:t>
            </a:r>
            <a:r>
              <a:rPr lang="pt-BR" sz="3600" dirty="0" err="1"/>
              <a:t>bottom-up</a:t>
            </a:r>
            <a:r>
              <a:rPr lang="pt-BR" sz="3600" dirty="0"/>
              <a:t>;</a:t>
            </a:r>
          </a:p>
          <a:p>
            <a:pPr eaLnBrk="1" hangingPunct="1">
              <a:buFont typeface="Arial" charset="0"/>
              <a:buChar char="•"/>
              <a:defRPr/>
            </a:pPr>
            <a:r>
              <a:rPr lang="pt-BR" sz="3600" dirty="0"/>
              <a:t>Inicia pelo nível mais baixo da EAP (pacotes de trabalho) ou atividades;</a:t>
            </a:r>
          </a:p>
          <a:p>
            <a:pPr eaLnBrk="1" hangingPunct="1">
              <a:buFont typeface="Arial" charset="0"/>
              <a:buChar char="•"/>
              <a:defRPr/>
            </a:pPr>
            <a:r>
              <a:rPr lang="pt-BR" sz="3600" dirty="0"/>
              <a:t>Agrega custos  até obter estimativas do projeto inteiro;</a:t>
            </a:r>
          </a:p>
          <a:p>
            <a:pPr eaLnBrk="1" hangingPunct="1">
              <a:buFont typeface="Arial" charset="0"/>
              <a:buChar char="•"/>
              <a:defRPr/>
            </a:pPr>
            <a:r>
              <a:rPr lang="pt-BR" sz="3600" dirty="0"/>
              <a:t>Baseada no conhecimento detalhado do projeto;</a:t>
            </a:r>
          </a:p>
          <a:p>
            <a:pPr>
              <a:buFont typeface="Arial" charset="0"/>
              <a:buChar char="•"/>
              <a:defRPr/>
            </a:pPr>
            <a:r>
              <a:rPr lang="pt-BR" sz="3600" dirty="0"/>
              <a:t>Custos obtidos por meio de informações históricas e propostas formais de fornecedores;</a:t>
            </a:r>
          </a:p>
          <a:p>
            <a:pPr>
              <a:buFont typeface="Arial" charset="0"/>
              <a:buChar char="•"/>
              <a:defRPr/>
            </a:pPr>
            <a:r>
              <a:rPr lang="pt-BR" sz="3600" dirty="0"/>
              <a:t>Custos tem rastreabilidade, consistência e precisão aos valores estabelecidos.</a:t>
            </a:r>
          </a:p>
        </p:txBody>
      </p:sp>
      <p:sp>
        <p:nvSpPr>
          <p:cNvPr id="121859" name="Rectangle 5"/>
          <p:cNvSpPr>
            <a:spLocks noChangeArrowheads="1"/>
          </p:cNvSpPr>
          <p:nvPr/>
        </p:nvSpPr>
        <p:spPr bwMode="auto">
          <a:xfrm>
            <a:off x="2" y="283370"/>
            <a:ext cx="8802216"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1343383484"/>
      </p:ext>
    </p:extLst>
  </p:cSld>
  <p:clrMapOvr>
    <a:masterClrMapping/>
  </p:clrMapOvr>
  <p:transition>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idx="4294967295"/>
          </p:nvPr>
        </p:nvSpPr>
        <p:spPr>
          <a:xfrm>
            <a:off x="0" y="1522413"/>
            <a:ext cx="13122275" cy="7264400"/>
          </a:xfrm>
          <a:prstGeom prst="rect">
            <a:avLst/>
          </a:prstGeom>
        </p:spPr>
        <p:txBody>
          <a:bodyPr vert="horz" wrap="square" lIns="135732" tIns="69057" rIns="135732" bIns="69057" numCol="1" anchor="t" anchorCtr="0" compatLnSpc="1">
            <a:prstTxWarp prst="textNoShape">
              <a:avLst/>
            </a:prstTxWarp>
          </a:bodyPr>
          <a:lstStyle/>
          <a:p>
            <a:pPr marL="914400" indent="-914400" eaLnBrk="1" hangingPunct="1">
              <a:buNone/>
              <a:defRPr/>
            </a:pPr>
            <a:r>
              <a:rPr lang="pt-BR" sz="3600" b="1" dirty="0"/>
              <a:t>Estimativa </a:t>
            </a:r>
            <a:r>
              <a:rPr lang="pt-BR" sz="3600" b="1" i="1" dirty="0"/>
              <a:t> </a:t>
            </a:r>
            <a:r>
              <a:rPr lang="pt-BR" sz="3600" b="1" dirty="0"/>
              <a:t>três pontos</a:t>
            </a:r>
          </a:p>
          <a:p>
            <a:pPr eaLnBrk="1" hangingPunct="1">
              <a:buFont typeface="Arial" charset="0"/>
              <a:buChar char="•"/>
              <a:defRPr/>
            </a:pPr>
            <a:r>
              <a:rPr lang="pt-BR" sz="3600" dirty="0">
                <a:latin typeface="+mj-lt"/>
              </a:rPr>
              <a:t>Baseada na técnica de PERT - </a:t>
            </a:r>
            <a:r>
              <a:rPr lang="pt-BR" sz="3600" dirty="0" err="1">
                <a:latin typeface="+mj-lt"/>
              </a:rPr>
              <a:t>Program</a:t>
            </a:r>
            <a:r>
              <a:rPr lang="pt-BR" sz="3600" dirty="0">
                <a:latin typeface="+mj-lt"/>
              </a:rPr>
              <a:t> </a:t>
            </a:r>
            <a:r>
              <a:rPr lang="pt-BR" sz="3600" dirty="0" err="1">
                <a:latin typeface="+mj-lt"/>
              </a:rPr>
              <a:t>Evaluation</a:t>
            </a:r>
            <a:r>
              <a:rPr lang="pt-BR" sz="3600" dirty="0">
                <a:latin typeface="+mj-lt"/>
              </a:rPr>
              <a:t> </a:t>
            </a:r>
            <a:r>
              <a:rPr lang="pt-BR" sz="3600" dirty="0" err="1">
                <a:latin typeface="+mj-lt"/>
              </a:rPr>
              <a:t>and</a:t>
            </a:r>
            <a:r>
              <a:rPr lang="pt-BR" sz="3600" dirty="0">
                <a:latin typeface="+mj-lt"/>
              </a:rPr>
              <a:t> </a:t>
            </a:r>
            <a:r>
              <a:rPr lang="pt-BR" sz="3600" dirty="0" err="1">
                <a:latin typeface="+mj-lt"/>
              </a:rPr>
              <a:t>Review</a:t>
            </a:r>
            <a:r>
              <a:rPr lang="pt-BR" sz="3600" dirty="0">
                <a:latin typeface="+mj-lt"/>
              </a:rPr>
              <a:t> </a:t>
            </a:r>
            <a:r>
              <a:rPr lang="pt-BR" sz="3600" dirty="0" err="1">
                <a:latin typeface="+mj-lt"/>
              </a:rPr>
              <a:t>Technique</a:t>
            </a:r>
            <a:r>
              <a:rPr lang="pt-BR" sz="3600" dirty="0">
                <a:latin typeface="+mj-lt"/>
              </a:rPr>
              <a:t>; </a:t>
            </a:r>
          </a:p>
          <a:p>
            <a:pPr eaLnBrk="1" hangingPunct="1">
              <a:lnSpc>
                <a:spcPct val="80000"/>
              </a:lnSpc>
              <a:buFont typeface="Arial" charset="0"/>
              <a:buChar char="•"/>
              <a:defRPr/>
            </a:pPr>
            <a:r>
              <a:rPr lang="pt-BR" sz="3600" dirty="0">
                <a:latin typeface="+mj-lt"/>
              </a:rPr>
              <a:t>Consideram-se os riscos já conhecidos e 3 tipos de estimativas:</a:t>
            </a:r>
          </a:p>
          <a:p>
            <a:pPr marL="1485900" lvl="1" indent="-800100" eaLnBrk="1" hangingPunct="1">
              <a:lnSpc>
                <a:spcPct val="80000"/>
              </a:lnSpc>
              <a:buFont typeface="Wingdings" pitchFamily="2" charset="2"/>
              <a:buChar char="§"/>
              <a:defRPr/>
            </a:pPr>
            <a:r>
              <a:rPr lang="pt-BR" sz="3600" dirty="0">
                <a:latin typeface="+mj-lt"/>
              </a:rPr>
              <a:t>Pessimista (P) </a:t>
            </a:r>
            <a:r>
              <a:rPr lang="pt-BR" sz="3600" dirty="0">
                <a:latin typeface="+mj-lt"/>
                <a:sym typeface="Wingdings" pitchFamily="2" charset="2"/>
              </a:rPr>
              <a:t> considera o pior cenário</a:t>
            </a:r>
            <a:r>
              <a:rPr lang="pt-BR" sz="3600" dirty="0">
                <a:solidFill>
                  <a:srgbClr val="000000"/>
                </a:solidFill>
                <a:latin typeface="+mj-lt"/>
              </a:rPr>
              <a:t>;</a:t>
            </a:r>
            <a:endParaRPr lang="pt-BR" sz="3600" dirty="0">
              <a:latin typeface="+mj-lt"/>
              <a:sym typeface="Wingdings" pitchFamily="2" charset="2"/>
            </a:endParaRPr>
          </a:p>
          <a:p>
            <a:pPr marL="1485900" lvl="1" indent="-800100" eaLnBrk="1" hangingPunct="1">
              <a:lnSpc>
                <a:spcPct val="80000"/>
              </a:lnSpc>
              <a:buFont typeface="Wingdings" pitchFamily="2" charset="2"/>
              <a:buChar char="§"/>
              <a:defRPr/>
            </a:pPr>
            <a:r>
              <a:rPr lang="pt-BR" sz="3600" dirty="0">
                <a:latin typeface="+mj-lt"/>
                <a:sym typeface="Wingdings" pitchFamily="2" charset="2"/>
              </a:rPr>
              <a:t>Otimista (O)  considera o melhor cenário possível</a:t>
            </a:r>
            <a:r>
              <a:rPr lang="pt-BR" sz="3600" dirty="0">
                <a:solidFill>
                  <a:srgbClr val="000000"/>
                </a:solidFill>
                <a:latin typeface="+mj-lt"/>
              </a:rPr>
              <a:t>;</a:t>
            </a:r>
          </a:p>
          <a:p>
            <a:pPr marL="1485900" lvl="1" indent="-800100" eaLnBrk="1" hangingPunct="1">
              <a:lnSpc>
                <a:spcPct val="80000"/>
              </a:lnSpc>
              <a:buFont typeface="Wingdings" pitchFamily="2" charset="2"/>
              <a:buChar char="§"/>
              <a:defRPr/>
            </a:pPr>
            <a:r>
              <a:rPr lang="pt-BR" sz="3600" dirty="0">
                <a:latin typeface="+mj-lt"/>
                <a:sym typeface="Wingdings" pitchFamily="2" charset="2"/>
              </a:rPr>
              <a:t>Mais provável (M)  </a:t>
            </a:r>
            <a:r>
              <a:rPr lang="pt-BR" sz="3600" dirty="0">
                <a:solidFill>
                  <a:srgbClr val="000000"/>
                </a:solidFill>
                <a:latin typeface="+mj-lt"/>
              </a:rPr>
              <a:t>considera a disponibilidade de recursos, os riscos conhecidos, etc. </a:t>
            </a:r>
          </a:p>
          <a:p>
            <a:pPr eaLnBrk="1" hangingPunct="1">
              <a:lnSpc>
                <a:spcPct val="80000"/>
              </a:lnSpc>
              <a:buFont typeface="Arial" charset="0"/>
              <a:buChar char="•"/>
              <a:defRPr/>
            </a:pPr>
            <a:r>
              <a:rPr lang="en-US" sz="3600" dirty="0" err="1">
                <a:latin typeface="+mj-lt"/>
              </a:rPr>
              <a:t>Pode</a:t>
            </a:r>
            <a:r>
              <a:rPr lang="en-US" sz="3600" dirty="0">
                <a:latin typeface="+mj-lt"/>
              </a:rPr>
              <a:t> </a:t>
            </a:r>
            <a:r>
              <a:rPr lang="en-US" sz="3600" dirty="0" err="1">
                <a:latin typeface="+mj-lt"/>
              </a:rPr>
              <a:t>ser</a:t>
            </a:r>
            <a:r>
              <a:rPr lang="en-US" sz="3600" dirty="0">
                <a:latin typeface="+mj-lt"/>
              </a:rPr>
              <a:t> </a:t>
            </a:r>
            <a:r>
              <a:rPr lang="en-US" sz="3600" dirty="0" err="1">
                <a:latin typeface="+mj-lt"/>
              </a:rPr>
              <a:t>calculada</a:t>
            </a:r>
            <a:r>
              <a:rPr lang="en-US" sz="3600" dirty="0">
                <a:latin typeface="+mj-lt"/>
              </a:rPr>
              <a:t> de </a:t>
            </a:r>
            <a:r>
              <a:rPr lang="en-US" sz="3600" dirty="0" err="1">
                <a:latin typeface="+mj-lt"/>
              </a:rPr>
              <a:t>duas</a:t>
            </a:r>
            <a:r>
              <a:rPr lang="en-US" sz="3600" dirty="0">
                <a:latin typeface="+mj-lt"/>
              </a:rPr>
              <a:t> </a:t>
            </a:r>
            <a:r>
              <a:rPr lang="en-US" sz="3600" dirty="0" err="1">
                <a:latin typeface="+mj-lt"/>
              </a:rPr>
              <a:t>formas</a:t>
            </a:r>
            <a:r>
              <a:rPr lang="en-US" sz="3600" dirty="0">
                <a:latin typeface="+mj-lt"/>
              </a:rPr>
              <a:t>:</a:t>
            </a:r>
          </a:p>
          <a:p>
            <a:pPr lvl="2" indent="-514350">
              <a:buFont typeface="Arial" panose="020B0604020202020204" pitchFamily="34" charset="0"/>
              <a:buChar char="•"/>
            </a:pPr>
            <a:r>
              <a:rPr lang="pt-BR" sz="3000" dirty="0">
                <a:latin typeface="Arial" panose="020B0604020202020204" pitchFamily="34" charset="0"/>
              </a:rPr>
              <a:t>Distribuição triangular</a:t>
            </a:r>
          </a:p>
          <a:p>
            <a:pPr lvl="2" indent="-514350">
              <a:buFont typeface="Arial" panose="020B0604020202020204" pitchFamily="34" charset="0"/>
              <a:buChar char="•"/>
            </a:pPr>
            <a:endParaRPr lang="pt-BR" sz="3000" dirty="0">
              <a:latin typeface="Arial" panose="020B0604020202020204" pitchFamily="34" charset="0"/>
            </a:endParaRPr>
          </a:p>
          <a:p>
            <a:pPr lvl="2" indent="-514350">
              <a:buFont typeface="Arial" panose="020B0604020202020204" pitchFamily="34" charset="0"/>
              <a:buChar char="•"/>
            </a:pPr>
            <a:endParaRPr lang="pt-BR" sz="3000" dirty="0">
              <a:latin typeface="Arial" panose="020B0604020202020204" pitchFamily="34" charset="0"/>
            </a:endParaRPr>
          </a:p>
          <a:p>
            <a:pPr lvl="2" indent="-514350">
              <a:buFont typeface="Arial" panose="020B0604020202020204" pitchFamily="34" charset="0"/>
              <a:buChar char="•"/>
            </a:pPr>
            <a:r>
              <a:rPr lang="pt-BR" sz="3000" dirty="0">
                <a:latin typeface="Arial" panose="020B0604020202020204" pitchFamily="34" charset="0"/>
              </a:rPr>
              <a:t>Distribuição Beta (PERT - </a:t>
            </a:r>
            <a:r>
              <a:rPr lang="pt-BR" sz="3000" dirty="0" err="1">
                <a:latin typeface="Arial" panose="020B0604020202020204" pitchFamily="34" charset="0"/>
                <a:cs typeface="Arial" panose="020B0604020202020204" pitchFamily="34" charset="0"/>
              </a:rPr>
              <a:t>Program</a:t>
            </a:r>
            <a:r>
              <a:rPr lang="pt-BR" sz="3000" dirty="0">
                <a:latin typeface="Arial" panose="020B0604020202020204" pitchFamily="34" charset="0"/>
                <a:cs typeface="Arial" panose="020B0604020202020204" pitchFamily="34" charset="0"/>
              </a:rPr>
              <a:t> </a:t>
            </a:r>
            <a:r>
              <a:rPr lang="pt-BR" sz="3000" dirty="0" err="1">
                <a:latin typeface="Arial" panose="020B0604020202020204" pitchFamily="34" charset="0"/>
                <a:cs typeface="Arial" panose="020B0604020202020204" pitchFamily="34" charset="0"/>
              </a:rPr>
              <a:t>Evaluation</a:t>
            </a:r>
            <a:r>
              <a:rPr lang="pt-BR" sz="3000" dirty="0">
                <a:latin typeface="Arial" panose="020B0604020202020204" pitchFamily="34" charset="0"/>
                <a:cs typeface="Arial" panose="020B0604020202020204" pitchFamily="34" charset="0"/>
              </a:rPr>
              <a:t> </a:t>
            </a:r>
            <a:r>
              <a:rPr lang="pt-BR" sz="3000" dirty="0" err="1">
                <a:latin typeface="Arial" panose="020B0604020202020204" pitchFamily="34" charset="0"/>
                <a:cs typeface="Arial" panose="020B0604020202020204" pitchFamily="34" charset="0"/>
              </a:rPr>
              <a:t>and</a:t>
            </a:r>
            <a:r>
              <a:rPr lang="pt-BR" sz="3000" dirty="0">
                <a:latin typeface="Arial" panose="020B0604020202020204" pitchFamily="34" charset="0"/>
                <a:cs typeface="Arial" panose="020B0604020202020204" pitchFamily="34" charset="0"/>
              </a:rPr>
              <a:t> Review </a:t>
            </a:r>
            <a:r>
              <a:rPr lang="pt-BR" sz="3000" dirty="0" err="1">
                <a:latin typeface="Arial" panose="020B0604020202020204" pitchFamily="34" charset="0"/>
                <a:cs typeface="Arial" panose="020B0604020202020204" pitchFamily="34" charset="0"/>
              </a:rPr>
              <a:t>Technique</a:t>
            </a:r>
            <a:r>
              <a:rPr lang="pt-BR" sz="3000" dirty="0">
                <a:latin typeface="Arial" panose="020B0604020202020204" pitchFamily="34" charset="0"/>
              </a:rPr>
              <a:t>)</a:t>
            </a:r>
          </a:p>
        </p:txBody>
      </p:sp>
      <p:sp>
        <p:nvSpPr>
          <p:cNvPr id="4" name="Rectangle 5"/>
          <p:cNvSpPr>
            <a:spLocks noChangeArrowheads="1"/>
          </p:cNvSpPr>
          <p:nvPr/>
        </p:nvSpPr>
        <p:spPr bwMode="auto">
          <a:xfrm>
            <a:off x="4589748" y="7195729"/>
            <a:ext cx="3564396" cy="1057982"/>
          </a:xfrm>
          <a:prstGeom prst="rect">
            <a:avLst/>
          </a:prstGeom>
          <a:solidFill>
            <a:srgbClr val="FF9900"/>
          </a:solidFill>
          <a:ln>
            <a:headEnd/>
            <a:tailEnd/>
          </a:ln>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E = </a:t>
            </a:r>
            <a:r>
              <a:rPr lang="pt-BR" sz="3000" b="1" u="sng" dirty="0">
                <a:solidFill>
                  <a:sysClr val="windowText" lastClr="000000"/>
                </a:solidFill>
                <a:latin typeface="Arial" panose="020B0604020202020204" pitchFamily="34" charset="0"/>
                <a:cs typeface="Arial" panose="020B0604020202020204" pitchFamily="34" charset="0"/>
              </a:rPr>
              <a:t>O + MP + P</a:t>
            </a:r>
          </a:p>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     3</a:t>
            </a:r>
          </a:p>
        </p:txBody>
      </p:sp>
      <p:sp>
        <p:nvSpPr>
          <p:cNvPr id="5" name="Rectangle 5"/>
          <p:cNvSpPr>
            <a:spLocks noChangeArrowheads="1"/>
          </p:cNvSpPr>
          <p:nvPr/>
        </p:nvSpPr>
        <p:spPr bwMode="auto">
          <a:xfrm>
            <a:off x="4589748" y="8838847"/>
            <a:ext cx="4034901" cy="1057982"/>
          </a:xfrm>
          <a:prstGeom prst="rect">
            <a:avLst/>
          </a:prstGeom>
          <a:solidFill>
            <a:srgbClr val="FF9900"/>
          </a:solidFill>
          <a:ln>
            <a:headEnd/>
            <a:tailEnd/>
          </a:ln>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E = </a:t>
            </a:r>
            <a:r>
              <a:rPr lang="pt-BR" sz="3000" b="1" u="sng" dirty="0">
                <a:solidFill>
                  <a:sysClr val="windowText" lastClr="000000"/>
                </a:solidFill>
                <a:latin typeface="Arial" panose="020B0604020202020204" pitchFamily="34" charset="0"/>
                <a:cs typeface="Arial" panose="020B0604020202020204" pitchFamily="34" charset="0"/>
              </a:rPr>
              <a:t>O + 4MP + P</a:t>
            </a:r>
          </a:p>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     6</a:t>
            </a:r>
          </a:p>
        </p:txBody>
      </p:sp>
      <p:sp>
        <p:nvSpPr>
          <p:cNvPr id="6" name="Rectangle 5">
            <a:extLst>
              <a:ext uri="{FF2B5EF4-FFF2-40B4-BE49-F238E27FC236}">
                <a16:creationId xmlns:a16="http://schemas.microsoft.com/office/drawing/2014/main" id="{8753DAC0-ED97-4500-9F5C-727C586ACDE0}"/>
              </a:ext>
            </a:extLst>
          </p:cNvPr>
          <p:cNvSpPr>
            <a:spLocks noChangeArrowheads="1"/>
          </p:cNvSpPr>
          <p:nvPr/>
        </p:nvSpPr>
        <p:spPr bwMode="auto">
          <a:xfrm>
            <a:off x="2" y="283370"/>
            <a:ext cx="8802216"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1049552295"/>
      </p:ext>
    </p:extLst>
  </p:cSld>
  <p:clrMapOvr>
    <a:masterClrMapping/>
  </p:clrMapOvr>
  <p:transition>
    <p:zoom/>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modelomaterialdidatico_fgv_educacao_executiva">
  <a:themeElements>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presentação1" id="{1BF3A8CD-93FE-4642-8C34-1B5E2F0F18FD}" vid="{380539FA-782F-4DEA-AB05-7DDC49671130}"/>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themeOverride>
</file>

<file path=ppt/theme/themeOverride2.xml><?xml version="1.0" encoding="utf-8"?>
<a:themeOverride xmlns:a="http://schemas.openxmlformats.org/drawingml/2006/main">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themeOverride>
</file>

<file path=docProps/app.xml><?xml version="1.0" encoding="utf-8"?>
<Properties xmlns="http://schemas.openxmlformats.org/officeDocument/2006/extended-properties" xmlns:vt="http://schemas.openxmlformats.org/officeDocument/2006/docPropsVTypes">
  <Template>modelomaterialdidatico_fgv_educacao_executiva</Template>
  <TotalTime>16194</TotalTime>
  <Words>10447</Words>
  <Application>Microsoft Office PowerPoint</Application>
  <PresentationFormat>Personalizar</PresentationFormat>
  <Paragraphs>1845</Paragraphs>
  <Slides>151</Slides>
  <Notes>102</Notes>
  <HiddenSlides>0</HiddenSlides>
  <MMClips>0</MMClips>
  <ScaleCrop>false</ScaleCrop>
  <HeadingPairs>
    <vt:vector size="8" baseType="variant">
      <vt:variant>
        <vt:lpstr>Fontes usadas</vt:lpstr>
      </vt:variant>
      <vt:variant>
        <vt:i4>10</vt:i4>
      </vt:variant>
      <vt:variant>
        <vt:lpstr>Tema</vt:lpstr>
      </vt:variant>
      <vt:variant>
        <vt:i4>1</vt:i4>
      </vt:variant>
      <vt:variant>
        <vt:lpstr>Servidores OLE inseridos</vt:lpstr>
      </vt:variant>
      <vt:variant>
        <vt:i4>1</vt:i4>
      </vt:variant>
      <vt:variant>
        <vt:lpstr>Títulos de slides</vt:lpstr>
      </vt:variant>
      <vt:variant>
        <vt:i4>151</vt:i4>
      </vt:variant>
    </vt:vector>
  </HeadingPairs>
  <TitlesOfParts>
    <vt:vector size="163" baseType="lpstr">
      <vt:lpstr>Aharoni</vt:lpstr>
      <vt:lpstr>Arial</vt:lpstr>
      <vt:lpstr>Calibri</vt:lpstr>
      <vt:lpstr>Helvetica</vt:lpstr>
      <vt:lpstr>Monotype Sorts</vt:lpstr>
      <vt:lpstr>Myriad Pro</vt:lpstr>
      <vt:lpstr>Times New Roman</vt:lpstr>
      <vt:lpstr>Verdana</vt:lpstr>
      <vt:lpstr>Wingdings</vt:lpstr>
      <vt:lpstr>Wingdings,Sans-Serif</vt:lpstr>
      <vt:lpstr>modelomaterialdidatico_fgv_educacao_executiva</vt:lpstr>
      <vt:lpstr>Clip</vt:lpstr>
      <vt:lpstr>Gerenciamento de Cronograma e Custos de Projeto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Marcos (Milestones)</vt:lpstr>
      <vt:lpstr>Apresentação do PowerPoint</vt:lpstr>
      <vt:lpstr>Apresentação do PowerPoint</vt:lpstr>
      <vt:lpstr>Apresentação do PowerPoint</vt:lpstr>
      <vt:lpstr>Método do Diagrama de Precedências (Precedence Diagramming Method - PDM)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Desenvolver Cronograma</vt:lpstr>
      <vt:lpstr>Caminho Crítico</vt:lpstr>
      <vt:lpstr>Apresentação do PowerPoint</vt:lpstr>
      <vt:lpstr>Apresentação do PowerPoint</vt:lpstr>
      <vt:lpstr>Apresentação do PowerPoint</vt:lpstr>
      <vt:lpstr>Compressão do Cronograma</vt:lpstr>
      <vt:lpstr>Apresentação do PowerPoint</vt:lpstr>
      <vt:lpstr>Nivelamento/Estabilização de Recursos</vt:lpstr>
      <vt:lpstr>Apresentação do PowerPoint</vt:lpstr>
      <vt:lpstr>Apresentação do PowerPoint</vt:lpstr>
      <vt:lpstr>Programa de Avaliação e Revisão Técnica  (PERT – Program Evaluation Review Tecnique)</vt:lpstr>
      <vt:lpstr>Parâmetros da Distribuição Normal (Gauss)</vt:lpstr>
      <vt:lpstr>Análise de Cenários: “E se?” (“What if?”)</vt:lpstr>
      <vt:lpstr>Apresentação do PowerPoint</vt:lpstr>
      <vt:lpstr>Análise Comparativa dos Métodos</vt:lpstr>
      <vt:lpstr>Apresentação do PowerPoint</vt:lpstr>
      <vt:lpstr>Mecanismos de Proteção x Desperdício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Processos de Gerenciamento dos Recursos do Projeto</vt:lpstr>
      <vt:lpstr>Dicas para escolha do GP</vt:lpstr>
      <vt:lpstr>Papéis e responsabilidades do GP</vt:lpstr>
      <vt:lpstr>Apresentação do PowerPoint</vt:lpstr>
      <vt:lpstr>Fatores Ambientais e Organizacionais</vt:lpstr>
      <vt:lpstr>Apresentação do PowerPoint</vt:lpstr>
      <vt:lpstr>Make-or-buy e Contratação</vt:lpstr>
      <vt:lpstr>Matriz de Responsabilidades</vt:lpstr>
      <vt:lpstr>Apresentação do PowerPoint</vt:lpstr>
      <vt:lpstr>Histograma de Recursos</vt:lpstr>
      <vt:lpstr>Planejamento dos Recursos</vt:lpstr>
      <vt:lpstr>Visão do PMI sobre conflitos em projetos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dc:title>
  <dc:creator>Vinicius Maia</dc:creator>
  <cp:keywords>FGV</cp:keywords>
  <cp:lastModifiedBy>Leonardo Alves Vasconcelos</cp:lastModifiedBy>
  <cp:revision>58</cp:revision>
  <dcterms:created xsi:type="dcterms:W3CDTF">2018-11-22T20:29:57Z</dcterms:created>
  <dcterms:modified xsi:type="dcterms:W3CDTF">2023-07-10T01:20:30Z</dcterms:modified>
</cp:coreProperties>
</file>